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media/image97.jpg" ContentType="image/png"/>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80"/>
  </p:notesMasterIdLst>
  <p:sldIdLst>
    <p:sldId id="256" r:id="rId2"/>
    <p:sldId id="368" r:id="rId3"/>
    <p:sldId id="443" r:id="rId4"/>
    <p:sldId id="392" r:id="rId5"/>
    <p:sldId id="344" r:id="rId6"/>
    <p:sldId id="257" r:id="rId7"/>
    <p:sldId id="261" r:id="rId8"/>
    <p:sldId id="263" r:id="rId9"/>
    <p:sldId id="264" r:id="rId10"/>
    <p:sldId id="265" r:id="rId11"/>
    <p:sldId id="266" r:id="rId12"/>
    <p:sldId id="267" r:id="rId13"/>
    <p:sldId id="268" r:id="rId14"/>
    <p:sldId id="269" r:id="rId15"/>
    <p:sldId id="271" r:id="rId16"/>
    <p:sldId id="272" r:id="rId17"/>
    <p:sldId id="304" r:id="rId18"/>
    <p:sldId id="303" r:id="rId19"/>
    <p:sldId id="305" r:id="rId20"/>
    <p:sldId id="394" r:id="rId21"/>
    <p:sldId id="286" r:id="rId22"/>
    <p:sldId id="395" r:id="rId23"/>
    <p:sldId id="444" r:id="rId24"/>
    <p:sldId id="367" r:id="rId25"/>
    <p:sldId id="311" r:id="rId26"/>
    <p:sldId id="371" r:id="rId27"/>
    <p:sldId id="372" r:id="rId28"/>
    <p:sldId id="373" r:id="rId29"/>
    <p:sldId id="374" r:id="rId30"/>
    <p:sldId id="375" r:id="rId31"/>
    <p:sldId id="376" r:id="rId32"/>
    <p:sldId id="377" r:id="rId33"/>
    <p:sldId id="378" r:id="rId34"/>
    <p:sldId id="379" r:id="rId35"/>
    <p:sldId id="380" r:id="rId36"/>
    <p:sldId id="384" r:id="rId37"/>
    <p:sldId id="338" r:id="rId38"/>
    <p:sldId id="396" r:id="rId39"/>
    <p:sldId id="398" r:id="rId40"/>
    <p:sldId id="445" r:id="rId41"/>
    <p:sldId id="401" r:id="rId42"/>
    <p:sldId id="406" r:id="rId43"/>
    <p:sldId id="410" r:id="rId44"/>
    <p:sldId id="420" r:id="rId45"/>
    <p:sldId id="411" r:id="rId46"/>
    <p:sldId id="422" r:id="rId47"/>
    <p:sldId id="412" r:id="rId48"/>
    <p:sldId id="424" r:id="rId49"/>
    <p:sldId id="326" r:id="rId50"/>
    <p:sldId id="414" r:id="rId51"/>
    <p:sldId id="423" r:id="rId52"/>
    <p:sldId id="413" r:id="rId53"/>
    <p:sldId id="425" r:id="rId54"/>
    <p:sldId id="426" r:id="rId55"/>
    <p:sldId id="415" r:id="rId56"/>
    <p:sldId id="421" r:id="rId57"/>
    <p:sldId id="427" r:id="rId58"/>
    <p:sldId id="446" r:id="rId59"/>
    <p:sldId id="429" r:id="rId60"/>
    <p:sldId id="430" r:id="rId61"/>
    <p:sldId id="431" r:id="rId62"/>
    <p:sldId id="432" r:id="rId63"/>
    <p:sldId id="433" r:id="rId64"/>
    <p:sldId id="434" r:id="rId65"/>
    <p:sldId id="435" r:id="rId66"/>
    <p:sldId id="332" r:id="rId67"/>
    <p:sldId id="403" r:id="rId68"/>
    <p:sldId id="436" r:id="rId69"/>
    <p:sldId id="402" r:id="rId70"/>
    <p:sldId id="437" r:id="rId71"/>
    <p:sldId id="441" r:id="rId72"/>
    <p:sldId id="439" r:id="rId73"/>
    <p:sldId id="369" r:id="rId74"/>
    <p:sldId id="397" r:id="rId75"/>
    <p:sldId id="442" r:id="rId76"/>
    <p:sldId id="390" r:id="rId77"/>
    <p:sldId id="391" r:id="rId78"/>
    <p:sldId id="447" r:id="rId7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harika Shimona D'Souza" initials="NSD" lastIdx="2" clrIdx="0">
    <p:extLst>
      <p:ext uri="{19B8F6BF-5375-455C-9EA6-DF929625EA0E}">
        <p15:presenceInfo xmlns:p15="http://schemas.microsoft.com/office/powerpoint/2012/main" userId="Niharika Shimona D'Souz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EA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2312" autoAdjust="0"/>
  </p:normalViewPr>
  <p:slideViewPr>
    <p:cSldViewPr snapToGrid="0">
      <p:cViewPr varScale="1">
        <p:scale>
          <a:sx n="53" d="100"/>
          <a:sy n="53" d="100"/>
        </p:scale>
        <p:origin x="1781" y="5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BAA12C-D2D3-40B6-B838-9F766B7BF692}" type="datetimeFigureOut">
              <a:rPr lang="en-US" smtClean="0"/>
              <a:t>12-Nov-21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2670B7-BF3C-45B5-86C2-393251702E37}" type="slidenum">
              <a:rPr lang="en-US" smtClean="0"/>
              <a:t>‹#›</a:t>
            </a:fld>
            <a:endParaRPr lang="en-US"/>
          </a:p>
        </p:txBody>
      </p:sp>
    </p:spTree>
    <p:extLst>
      <p:ext uri="{BB962C8B-B14F-4D97-AF65-F5344CB8AC3E}">
        <p14:creationId xmlns:p14="http://schemas.microsoft.com/office/powerpoint/2010/main" val="4267944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name is Niharika. Welcome to my defense talk. Thank you to all of you for being here .</a:t>
            </a:r>
            <a:br>
              <a:rPr lang="en-US" dirty="0"/>
            </a:br>
            <a:br>
              <a:rPr lang="en-US" dirty="0"/>
            </a:br>
            <a:r>
              <a:rPr lang="en-US" dirty="0"/>
              <a:t>I am a PhD student at the department of Electrical and Computer Engineering at Johns Hopkins University.</a:t>
            </a:r>
          </a:p>
          <a:p>
            <a:r>
              <a:rPr lang="en-US" dirty="0"/>
              <a:t>My advisor is Dr. Archana Venkataraman. My work has centered around developing better representational frameworks for computational neuroimaging data. To this end, we leverage ideas from machine learning, optimization, geometric frameworks and generative modeling. </a:t>
            </a:r>
            <a:br>
              <a:rPr lang="en-US" dirty="0"/>
            </a:br>
            <a:br>
              <a:rPr lang="en-US" dirty="0"/>
            </a:br>
            <a:r>
              <a:rPr lang="en-US" dirty="0"/>
              <a:t>From the clinical standpoint, we wish to bridge these representations from connectomics with those of behavioral phenotypes in a predictive setting. Our primary motivation is to improve our understanding of complex neurodevelopmental disorders such as Autism Spectrum Disorder, beyond a simple diagnostic classification. We have been working closely with researchers at the Kennedy Krieger Institute at the Johns Hopkins Hospital.</a:t>
            </a:r>
            <a:br>
              <a:rPr lang="en-US" dirty="0"/>
            </a:br>
            <a:br>
              <a:rPr lang="en-US" dirty="0"/>
            </a:br>
            <a:r>
              <a:rPr lang="en-US" dirty="0"/>
              <a:t>With that brief introduction, let’s dive right in</a:t>
            </a:r>
          </a:p>
        </p:txBody>
      </p:sp>
      <p:sp>
        <p:nvSpPr>
          <p:cNvPr id="4" name="Slide Number Placeholder 3"/>
          <p:cNvSpPr>
            <a:spLocks noGrp="1"/>
          </p:cNvSpPr>
          <p:nvPr>
            <p:ph type="sldNum" sz="quarter" idx="5"/>
          </p:nvPr>
        </p:nvSpPr>
        <p:spPr/>
        <p:txBody>
          <a:bodyPr/>
          <a:lstStyle/>
          <a:p>
            <a:fld id="{232670B7-BF3C-45B5-86C2-393251702E37}" type="slidenum">
              <a:rPr lang="en-US" smtClean="0"/>
              <a:t>1</a:t>
            </a:fld>
            <a:endParaRPr lang="en-US"/>
          </a:p>
        </p:txBody>
      </p:sp>
    </p:spTree>
    <p:extLst>
      <p:ext uri="{BB962C8B-B14F-4D97-AF65-F5344CB8AC3E}">
        <p14:creationId xmlns:p14="http://schemas.microsoft.com/office/powerpoint/2010/main" val="10136114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begin with the correlation matrix for each patient: gamma n. </a:t>
            </a:r>
          </a:p>
          <a:p>
            <a:endParaRPr lang="en-US" dirty="0"/>
          </a:p>
          <a:p>
            <a:r>
              <a:rPr lang="en-US" dirty="0"/>
              <a:t>&lt;click&gt;The group level term is a basis matrix B. The columns capture co-activation patterns in the brain that are common to all the patients. This can be seen in this exemplar subnetwork. &lt;pause&gt; Although the subnetworks are the same for each patients, the way in which these combine to explain the patient correlation matrix are individual-specific. </a:t>
            </a:r>
          </a:p>
          <a:p>
            <a:endParaRPr lang="en-US" dirty="0"/>
          </a:p>
          <a:p>
            <a:r>
              <a:rPr lang="en-US" dirty="0"/>
              <a:t>&lt;click&gt;We capture this by patient specific diagonal network strength matrix here. &lt;click&gt; This combines the subnetworks using an outer-product to explain each patient’s correlation matrix.</a:t>
            </a:r>
            <a:br>
              <a:rPr lang="en-US" dirty="0"/>
            </a:br>
            <a:endParaRPr lang="en-US" dirty="0"/>
          </a:p>
          <a:p>
            <a:r>
              <a:rPr lang="en-US" dirty="0"/>
              <a:t>This dictionary decomposition is similar to common principal components, and ties in with our motivation of capturing group level and patient specific information simultaneously. Intuitively, we are trying to model the functional communication in the brain via distributed and spatially overlapping sub-systems.</a:t>
            </a:r>
          </a:p>
        </p:txBody>
      </p:sp>
      <p:sp>
        <p:nvSpPr>
          <p:cNvPr id="4" name="Slide Number Placeholder 3"/>
          <p:cNvSpPr>
            <a:spLocks noGrp="1"/>
          </p:cNvSpPr>
          <p:nvPr>
            <p:ph type="sldNum" sz="quarter" idx="5"/>
          </p:nvPr>
        </p:nvSpPr>
        <p:spPr/>
        <p:txBody>
          <a:bodyPr/>
          <a:lstStyle/>
          <a:p>
            <a:fld id="{232670B7-BF3C-45B5-86C2-393251702E37}" type="slidenum">
              <a:rPr lang="en-US" smtClean="0"/>
              <a:t>10</a:t>
            </a:fld>
            <a:endParaRPr lang="en-US"/>
          </a:p>
        </p:txBody>
      </p:sp>
    </p:spTree>
    <p:extLst>
      <p:ext uri="{BB962C8B-B14F-4D97-AF65-F5344CB8AC3E}">
        <p14:creationId xmlns:p14="http://schemas.microsoft.com/office/powerpoint/2010/main" val="39791209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look at the discriminative model in the gray box</a:t>
            </a:r>
          </a:p>
        </p:txBody>
      </p:sp>
      <p:sp>
        <p:nvSpPr>
          <p:cNvPr id="4" name="Slide Number Placeholder 3"/>
          <p:cNvSpPr>
            <a:spLocks noGrp="1"/>
          </p:cNvSpPr>
          <p:nvPr>
            <p:ph type="sldNum" sz="quarter" idx="5"/>
          </p:nvPr>
        </p:nvSpPr>
        <p:spPr/>
        <p:txBody>
          <a:bodyPr/>
          <a:lstStyle/>
          <a:p>
            <a:fld id="{232670B7-BF3C-45B5-86C2-393251702E37}" type="slidenum">
              <a:rPr lang="en-US" smtClean="0"/>
              <a:t>11</a:t>
            </a:fld>
            <a:endParaRPr lang="en-US"/>
          </a:p>
        </p:txBody>
      </p:sp>
    </p:spTree>
    <p:extLst>
      <p:ext uri="{BB962C8B-B14F-4D97-AF65-F5344CB8AC3E}">
        <p14:creationId xmlns:p14="http://schemas.microsoft.com/office/powerpoint/2010/main" val="33988039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patient’s diagonal network strength, we stack these coefficients into a matrix C. &lt;click&gt; It has K networks and N patients. Each row of this matrix represents a patient.  Typically, we use a small number of networks that capture the information most faithfully, effectively reducing the dimensionality of the fMRI data.</a:t>
            </a:r>
            <a:br>
              <a:rPr lang="en-US" dirty="0"/>
            </a:br>
            <a:br>
              <a:rPr lang="en-US" dirty="0"/>
            </a:br>
            <a:r>
              <a:rPr lang="en-US" dirty="0"/>
              <a:t>&lt;click&gt; From here, we then use a linear regression with weight matrix w to predict clinical severity. This is a single clinical measure per patient and is captured in the vector y</a:t>
            </a:r>
          </a:p>
        </p:txBody>
      </p:sp>
      <p:sp>
        <p:nvSpPr>
          <p:cNvPr id="4" name="Slide Number Placeholder 3"/>
          <p:cNvSpPr>
            <a:spLocks noGrp="1"/>
          </p:cNvSpPr>
          <p:nvPr>
            <p:ph type="sldNum" sz="quarter" idx="5"/>
          </p:nvPr>
        </p:nvSpPr>
        <p:spPr/>
        <p:txBody>
          <a:bodyPr/>
          <a:lstStyle/>
          <a:p>
            <a:fld id="{232670B7-BF3C-45B5-86C2-393251702E37}" type="slidenum">
              <a:rPr lang="en-US" smtClean="0"/>
              <a:t>12</a:t>
            </a:fld>
            <a:endParaRPr lang="en-US"/>
          </a:p>
        </p:txBody>
      </p:sp>
    </p:spTree>
    <p:extLst>
      <p:ext uri="{BB962C8B-B14F-4D97-AF65-F5344CB8AC3E}">
        <p14:creationId xmlns:p14="http://schemas.microsoft.com/office/powerpoint/2010/main" val="3599521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constituents of our joint model. This work first appeared in MICCAI in 2018 and an extended version is available in our 2020 </a:t>
            </a:r>
            <a:r>
              <a:rPr lang="en-US" dirty="0" err="1"/>
              <a:t>NeuroImage</a:t>
            </a:r>
            <a:r>
              <a:rPr lang="en-US" dirty="0"/>
              <a:t> paper.</a:t>
            </a:r>
          </a:p>
          <a:p>
            <a:endParaRPr lang="en-US" dirty="0"/>
          </a:p>
          <a:p>
            <a:r>
              <a:rPr lang="en-US" dirty="0"/>
              <a:t>&lt;pause&gt; We refer to this as our joint network optimization framework or JNO for short. In the following slide, we will mathematically formalize this:</a:t>
            </a:r>
          </a:p>
        </p:txBody>
      </p:sp>
      <p:sp>
        <p:nvSpPr>
          <p:cNvPr id="4" name="Slide Number Placeholder 3"/>
          <p:cNvSpPr>
            <a:spLocks noGrp="1"/>
          </p:cNvSpPr>
          <p:nvPr>
            <p:ph type="sldNum" sz="quarter" idx="5"/>
          </p:nvPr>
        </p:nvSpPr>
        <p:spPr/>
        <p:txBody>
          <a:bodyPr/>
          <a:lstStyle/>
          <a:p>
            <a:fld id="{232670B7-BF3C-45B5-86C2-393251702E37}" type="slidenum">
              <a:rPr lang="en-US" smtClean="0"/>
              <a:t>13</a:t>
            </a:fld>
            <a:endParaRPr lang="en-US"/>
          </a:p>
        </p:txBody>
      </p:sp>
    </p:spTree>
    <p:extLst>
      <p:ext uri="{BB962C8B-B14F-4D97-AF65-F5344CB8AC3E}">
        <p14:creationId xmlns:p14="http://schemas.microsoft.com/office/powerpoint/2010/main" val="21013112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 joint objective function with two main terms, &lt;click&gt; the first for the matrix factorization &lt;click&gt;described by the blue box, &lt;click&gt; and the second for the clinical score prediction – the grey box &lt;click&gt;. </a:t>
            </a:r>
            <a:br>
              <a:rPr lang="en-US" dirty="0"/>
            </a:br>
            <a:br>
              <a:rPr lang="en-US" dirty="0"/>
            </a:br>
            <a:r>
              <a:rPr lang="en-US" dirty="0"/>
              <a:t>&lt;click&gt;We add an additional l1 penalty on the basis B to encourage sparsity and highlight important brain regions.&lt;click&gt;</a:t>
            </a:r>
          </a:p>
          <a:p>
            <a:br>
              <a:rPr lang="en-US" dirty="0"/>
            </a:br>
            <a:r>
              <a:rPr lang="en-US" dirty="0"/>
              <a:t>&lt;click&gt; We add an additional non-negativity constraint on the c’s since the Gammas are positive </a:t>
            </a:r>
            <a:r>
              <a:rPr lang="en-US" dirty="0" err="1"/>
              <a:t>semidefinte</a:t>
            </a:r>
            <a:r>
              <a:rPr lang="en-US" dirty="0"/>
              <a:t>. &lt;click&gt; </a:t>
            </a:r>
          </a:p>
          <a:p>
            <a:r>
              <a:rPr lang="en-US" dirty="0"/>
              <a:t>&lt;click&gt;We add additional l2 penalties to ensure that our estimation problem is well posed. &lt;click&gt;</a:t>
            </a:r>
            <a:br>
              <a:rPr lang="en-US" dirty="0"/>
            </a:br>
            <a:br>
              <a:rPr lang="en-US" dirty="0"/>
            </a:br>
            <a:r>
              <a:rPr lang="en-US" dirty="0"/>
              <a:t>&lt;click&gt; The inputs to training this model are the correlation matrices and scores. </a:t>
            </a:r>
          </a:p>
          <a:p>
            <a:r>
              <a:rPr lang="en-US" dirty="0"/>
              <a:t>&lt;click&gt;The unknowns we are trying to estimate are the basis, the coefficients and regression weights</a:t>
            </a:r>
            <a:br>
              <a:rPr lang="en-US" dirty="0"/>
            </a:br>
            <a:r>
              <a:rPr lang="en-US" dirty="0"/>
              <a:t>Note that we are jointly trying to infer these latent variables</a:t>
            </a:r>
            <a:br>
              <a:rPr lang="en-US" dirty="0"/>
            </a:br>
            <a:br>
              <a:rPr lang="en-US" dirty="0"/>
            </a:br>
            <a:r>
              <a:rPr lang="en-US" dirty="0"/>
              <a:t>To simplify the estimation, we can notice that the subproblems in each of these variables can be tackled more easily &lt;click&gt; Hence, we develop an alternating minimization scheme with three main steps.</a:t>
            </a:r>
          </a:p>
          <a:p>
            <a:br>
              <a:rPr lang="en-US" dirty="0"/>
            </a:br>
            <a:r>
              <a:rPr lang="en-US" dirty="0"/>
              <a:t>Fixing c and w, we can use proximal gradient descent to update B. This handles the l1 penalty. &lt;pause&gt;</a:t>
            </a:r>
          </a:p>
          <a:p>
            <a:r>
              <a:rPr lang="en-US" dirty="0"/>
              <a:t>The objective is quadratic in c and convex, so we can  utilize quadratic programming solvers. &lt;pause&gt;</a:t>
            </a:r>
          </a:p>
          <a:p>
            <a:r>
              <a:rPr lang="en-US" dirty="0"/>
              <a:t>Finally, w has a closed form solution. &lt;pause&gt;</a:t>
            </a:r>
          </a:p>
          <a:p>
            <a:endParaRPr lang="en-US" dirty="0"/>
          </a:p>
          <a:p>
            <a:r>
              <a:rPr lang="en-US" dirty="0"/>
              <a:t>We cycle through these steps until we reach a notion of overall convergence.</a:t>
            </a:r>
            <a:br>
              <a:rPr lang="en-US" dirty="0"/>
            </a:br>
            <a:br>
              <a:rPr lang="en-US" dirty="0"/>
            </a:br>
            <a:r>
              <a:rPr lang="en-US" dirty="0"/>
              <a:t>To </a:t>
            </a:r>
            <a:r>
              <a:rPr lang="en-US" dirty="0" err="1"/>
              <a:t>summarise</a:t>
            </a:r>
            <a:r>
              <a:rPr lang="en-US" dirty="0"/>
              <a:t> what we are try to do here, is to obtain a joint representation that explains the connectivity data and clinical severity simultaneously. </a:t>
            </a:r>
          </a:p>
        </p:txBody>
      </p:sp>
      <p:sp>
        <p:nvSpPr>
          <p:cNvPr id="4" name="Slide Number Placeholder 3"/>
          <p:cNvSpPr>
            <a:spLocks noGrp="1"/>
          </p:cNvSpPr>
          <p:nvPr>
            <p:ph type="sldNum" sz="quarter" idx="5"/>
          </p:nvPr>
        </p:nvSpPr>
        <p:spPr/>
        <p:txBody>
          <a:bodyPr/>
          <a:lstStyle/>
          <a:p>
            <a:fld id="{232670B7-BF3C-45B5-86C2-393251702E37}" type="slidenum">
              <a:rPr lang="en-US" smtClean="0"/>
              <a:t>14</a:t>
            </a:fld>
            <a:endParaRPr lang="en-US"/>
          </a:p>
        </p:txBody>
      </p:sp>
    </p:spTree>
    <p:extLst>
      <p:ext uri="{BB962C8B-B14F-4D97-AF65-F5344CB8AC3E}">
        <p14:creationId xmlns:p14="http://schemas.microsoft.com/office/powerpoint/2010/main" val="1710769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evaluate this model, we have rs-fMRI scans collected for 58 patients with Autism Spectrum Disorder or ASD.  As mentioned earlier ASD results in diverse clinical impairments. &lt;click&gt;</a:t>
            </a:r>
            <a:br>
              <a:rPr lang="en-US" dirty="0"/>
            </a:br>
            <a:br>
              <a:rPr lang="en-US" dirty="0"/>
            </a:br>
            <a:r>
              <a:rPr lang="en-US" dirty="0"/>
              <a:t>In this study, we validate our model on three separate clinical measures. &lt;click&gt;The first of these is ADOS. It captures socio-communicative deficits along with restricted /repetitive behaviors, and is scored by a clinical exam.  &lt;pause&gt;</a:t>
            </a:r>
            <a:br>
              <a:rPr lang="en-US" dirty="0"/>
            </a:br>
            <a:r>
              <a:rPr lang="en-US" dirty="0"/>
              <a:t>The SRS measure quantifies social responsiveness and is a parent/teacher questionnaire. </a:t>
            </a:r>
          </a:p>
          <a:p>
            <a:r>
              <a:rPr lang="en-US" dirty="0"/>
              <a:t>Finally, Praxis is a motor measure in which trained clinicians score individuals based on imitation, gesture to command and tool usage.</a:t>
            </a:r>
            <a:br>
              <a:rPr lang="en-US" dirty="0"/>
            </a:br>
            <a:r>
              <a:rPr lang="en-US" dirty="0"/>
              <a:t>Overall, these measures quantify a wide range of diverse impairments characterizing the disorders and employ different methods of reporting. This contributes to the heterogeneity of the cohort, which our models are trying to characterize.</a:t>
            </a:r>
            <a:br>
              <a:rPr lang="en-US" dirty="0"/>
            </a:br>
            <a:endParaRPr lang="en-US" dirty="0"/>
          </a:p>
        </p:txBody>
      </p:sp>
      <p:sp>
        <p:nvSpPr>
          <p:cNvPr id="4" name="Slide Number Placeholder 3"/>
          <p:cNvSpPr>
            <a:spLocks noGrp="1"/>
          </p:cNvSpPr>
          <p:nvPr>
            <p:ph type="sldNum" sz="quarter" idx="5"/>
          </p:nvPr>
        </p:nvSpPr>
        <p:spPr/>
        <p:txBody>
          <a:bodyPr/>
          <a:lstStyle/>
          <a:p>
            <a:fld id="{232670B7-BF3C-45B5-86C2-393251702E37}" type="slidenum">
              <a:rPr lang="en-US" smtClean="0"/>
              <a:t>15</a:t>
            </a:fld>
            <a:endParaRPr lang="en-US"/>
          </a:p>
        </p:txBody>
      </p:sp>
    </p:spTree>
    <p:extLst>
      <p:ext uri="{BB962C8B-B14F-4D97-AF65-F5344CB8AC3E}">
        <p14:creationId xmlns:p14="http://schemas.microsoft.com/office/powerpoint/2010/main" val="26844533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perform a k fold CV for our methods, and the baselines, where we train the model on a percentage split of the data to estimate the model parameters – which is our case are the hidden variables in the model and test on the unseen patients. &lt;pause&gt;</a:t>
            </a:r>
            <a:br>
              <a:rPr lang="en-US" dirty="0"/>
            </a:br>
            <a:br>
              <a:rPr lang="en-US" dirty="0"/>
            </a:br>
            <a:r>
              <a:rPr lang="en-US" dirty="0"/>
              <a:t>We compare against two separate machine learning baselines. The first performs a linear dimensionality followed by a random forest regression. The second is non-linear dimensionality reduction, followed by a random forest regression. Both baselines emulate the pipelined approaches mentioned previously</a:t>
            </a:r>
          </a:p>
        </p:txBody>
      </p:sp>
      <p:sp>
        <p:nvSpPr>
          <p:cNvPr id="4" name="Slide Number Placeholder 3"/>
          <p:cNvSpPr>
            <a:spLocks noGrp="1"/>
          </p:cNvSpPr>
          <p:nvPr>
            <p:ph type="sldNum" sz="quarter" idx="5"/>
          </p:nvPr>
        </p:nvSpPr>
        <p:spPr/>
        <p:txBody>
          <a:bodyPr/>
          <a:lstStyle/>
          <a:p>
            <a:fld id="{232670B7-BF3C-45B5-86C2-393251702E37}" type="slidenum">
              <a:rPr lang="en-US" smtClean="0"/>
              <a:t>16</a:t>
            </a:fld>
            <a:endParaRPr lang="en-US"/>
          </a:p>
        </p:txBody>
      </p:sp>
    </p:spTree>
    <p:extLst>
      <p:ext uri="{BB962C8B-B14F-4D97-AF65-F5344CB8AC3E}">
        <p14:creationId xmlns:p14="http://schemas.microsoft.com/office/powerpoint/2010/main" val="9769521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first look at the prediction of ADOS. To the left is our model, PCA+RF in the center, and k-PCA and RF is at the extreme right.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x axis describes the score given by the clinician with the score predicted by the model on the y axis. Thus, ideal performance should be given by the x=y line.</a:t>
            </a:r>
            <a:br>
              <a:rPr lang="en-US" dirty="0"/>
            </a:br>
            <a:r>
              <a:rPr lang="en-US" dirty="0"/>
              <a:t>The red points indicate training fit, and the green ones denote prediction on held out testing data. </a:t>
            </a:r>
            <a:br>
              <a:rPr lang="en-US" dirty="0"/>
            </a:br>
            <a:br>
              <a:rPr lang="en-US" dirty="0"/>
            </a:br>
            <a:r>
              <a:rPr lang="en-US" dirty="0"/>
              <a:t>As for the training data, all methods fit very pretty well. </a:t>
            </a:r>
            <a:br>
              <a:rPr lang="en-US" dirty="0"/>
            </a:br>
            <a:br>
              <a:rPr lang="en-US" dirty="0"/>
            </a:br>
            <a:r>
              <a:rPr lang="en-US" dirty="0"/>
              <a:t>However, when it comes to unseen data, the baselines fail to generalize. In fact, they are </a:t>
            </a:r>
            <a:r>
              <a:rPr lang="en-US" b="1" dirty="0"/>
              <a:t>not</a:t>
            </a:r>
            <a:r>
              <a:rPr lang="en-US" dirty="0"/>
              <a:t> able to detect differences between patients, and typically concentrate around the mean. </a:t>
            </a:r>
            <a:br>
              <a:rPr lang="en-US" dirty="0"/>
            </a:br>
            <a:br>
              <a:rPr lang="en-US" dirty="0"/>
            </a:br>
            <a:r>
              <a:rPr lang="en-US" dirty="0"/>
              <a:t>Unlike this, our method is better at capturing trends in unseen patients. This is also quantified by the median absolute error, and the mutual information metric.</a:t>
            </a:r>
          </a:p>
        </p:txBody>
      </p:sp>
      <p:sp>
        <p:nvSpPr>
          <p:cNvPr id="4" name="Slide Number Placeholder 3"/>
          <p:cNvSpPr>
            <a:spLocks noGrp="1"/>
          </p:cNvSpPr>
          <p:nvPr>
            <p:ph type="sldNum" sz="quarter" idx="5"/>
          </p:nvPr>
        </p:nvSpPr>
        <p:spPr/>
        <p:txBody>
          <a:bodyPr/>
          <a:lstStyle/>
          <a:p>
            <a:fld id="{232670B7-BF3C-45B5-86C2-393251702E37}" type="slidenum">
              <a:rPr lang="en-US" smtClean="0"/>
              <a:t>17</a:t>
            </a:fld>
            <a:endParaRPr lang="en-US"/>
          </a:p>
        </p:txBody>
      </p:sp>
    </p:spTree>
    <p:extLst>
      <p:ext uri="{BB962C8B-B14F-4D97-AF65-F5344CB8AC3E}">
        <p14:creationId xmlns:p14="http://schemas.microsoft.com/office/powerpoint/2010/main" val="8783074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performance difference can also be seen on the SRS prediction in both the qualitative and quantitative performance.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&lt;click&gt;Our method too isn’t perfect either, as there are some outlying points. At the same time, this should be expected in a sense, given score reporting itself can contribute to some of this variability.</a:t>
            </a:r>
          </a:p>
        </p:txBody>
      </p:sp>
      <p:sp>
        <p:nvSpPr>
          <p:cNvPr id="4" name="Slide Number Placeholder 3"/>
          <p:cNvSpPr>
            <a:spLocks noGrp="1"/>
          </p:cNvSpPr>
          <p:nvPr>
            <p:ph type="sldNum" sz="quarter" idx="5"/>
          </p:nvPr>
        </p:nvSpPr>
        <p:spPr/>
        <p:txBody>
          <a:bodyPr/>
          <a:lstStyle/>
          <a:p>
            <a:fld id="{232670B7-BF3C-45B5-86C2-393251702E37}" type="slidenum">
              <a:rPr lang="en-US" smtClean="0"/>
              <a:t>18</a:t>
            </a:fld>
            <a:endParaRPr lang="en-US"/>
          </a:p>
        </p:txBody>
      </p:sp>
    </p:spTree>
    <p:extLst>
      <p:ext uri="{BB962C8B-B14F-4D97-AF65-F5344CB8AC3E}">
        <p14:creationId xmlns:p14="http://schemas.microsoft.com/office/powerpoint/2010/main" val="3705720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observe a similar performance for Praxis. </a:t>
            </a:r>
          </a:p>
          <a:p>
            <a:endParaRPr lang="en-US" dirty="0"/>
          </a:p>
          <a:p>
            <a:r>
              <a:rPr lang="en-US" dirty="0"/>
              <a:t>Overall, the performance profiles indicate the difficulty of the prediction task itself. While all methods have representational capacity to fit the training data, we conjecture that the baselines lack the flexibility to learn representations that are predictive of clinical severity.</a:t>
            </a:r>
            <a:br>
              <a:rPr lang="en-US" dirty="0"/>
            </a:br>
            <a:br>
              <a:rPr lang="en-US" dirty="0"/>
            </a:br>
            <a:r>
              <a:rPr lang="en-US" dirty="0"/>
              <a:t>In contrast, our optimization procedure is designed to uncover a representational space that is </a:t>
            </a:r>
            <a:r>
              <a:rPr lang="en-US" b="1" dirty="0"/>
              <a:t>directly</a:t>
            </a:r>
            <a:r>
              <a:rPr lang="en-US" dirty="0"/>
              <a:t> informative of behavior. </a:t>
            </a:r>
          </a:p>
          <a:p>
            <a:endParaRPr lang="en-US" dirty="0"/>
          </a:p>
          <a:p>
            <a:r>
              <a:rPr lang="en-US" dirty="0"/>
              <a:t>We have more comprehensive comparisons in our </a:t>
            </a:r>
            <a:r>
              <a:rPr lang="en-US" dirty="0" err="1"/>
              <a:t>NeuroImage</a:t>
            </a:r>
            <a:r>
              <a:rPr lang="en-US" dirty="0"/>
              <a:t> where we compared this framework with several graph theoretic, machine learning, and statistical feature selection and regression models, which our model outperforms.</a:t>
            </a:r>
          </a:p>
        </p:txBody>
      </p:sp>
      <p:sp>
        <p:nvSpPr>
          <p:cNvPr id="4" name="Slide Number Placeholder 3"/>
          <p:cNvSpPr>
            <a:spLocks noGrp="1"/>
          </p:cNvSpPr>
          <p:nvPr>
            <p:ph type="sldNum" sz="quarter" idx="5"/>
          </p:nvPr>
        </p:nvSpPr>
        <p:spPr/>
        <p:txBody>
          <a:bodyPr/>
          <a:lstStyle/>
          <a:p>
            <a:fld id="{232670B7-BF3C-45B5-86C2-393251702E37}" type="slidenum">
              <a:rPr lang="en-US" smtClean="0"/>
              <a:t>19</a:t>
            </a:fld>
            <a:endParaRPr lang="en-US"/>
          </a:p>
        </p:txBody>
      </p:sp>
    </p:spTree>
    <p:extLst>
      <p:ext uri="{BB962C8B-B14F-4D97-AF65-F5344CB8AC3E}">
        <p14:creationId xmlns:p14="http://schemas.microsoft.com/office/powerpoint/2010/main" val="324273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live in a world which is naturally organized into intrinsic network structures. </a:t>
            </a:r>
          </a:p>
          <a:p>
            <a:endParaRPr lang="en-US" dirty="0"/>
          </a:p>
          <a:p>
            <a:r>
              <a:rPr lang="en-US" dirty="0"/>
              <a:t>&lt;click&gt; For example, at the biological scale of organization lies the human genome. Here, various encoding proteins interact with each other in complex ways and define characteristic human traits. </a:t>
            </a:r>
          </a:p>
          <a:p>
            <a:endParaRPr lang="en-US" dirty="0"/>
          </a:p>
          <a:p>
            <a:r>
              <a:rPr lang="en-US" dirty="0"/>
              <a:t>&lt;click&gt; On the other hand, the age of the internet has given rise to complex social networks such as the ones on </a:t>
            </a:r>
            <a:r>
              <a:rPr lang="en-US" dirty="0" err="1"/>
              <a:t>facebook</a:t>
            </a:r>
            <a:r>
              <a:rPr lang="en-US" dirty="0"/>
              <a:t>. These have been shown to have tremendous power in influencing people’s decisions at an individual level. </a:t>
            </a:r>
            <a:br>
              <a:rPr lang="en-US" dirty="0"/>
            </a:br>
            <a:br>
              <a:rPr lang="en-US" dirty="0"/>
            </a:br>
            <a:r>
              <a:rPr lang="en-US" dirty="0"/>
              <a:t>&lt;click&gt;A wireless network is another example, where various devices communicate with each other point to point. The study of networks is thus very relevant in the modern world, as we gain a lot of insight into otherwise mysterious phenomenon.</a:t>
            </a:r>
            <a:br>
              <a:rPr lang="en-US" dirty="0"/>
            </a:br>
            <a:br>
              <a:rPr lang="en-US" dirty="0"/>
            </a:br>
            <a:r>
              <a:rPr lang="en-US" dirty="0"/>
              <a:t>&lt;click&gt;In fact, one such complex network is the human brain. Recently, there has been a lot of interest in understanding how regions in the brain communicate with each other and how these communication patterns influence our behavior and health. This sets us up for an important, yet really challenging question.</a:t>
            </a:r>
          </a:p>
        </p:txBody>
      </p:sp>
      <p:sp>
        <p:nvSpPr>
          <p:cNvPr id="4" name="Slide Number Placeholder 3"/>
          <p:cNvSpPr>
            <a:spLocks noGrp="1"/>
          </p:cNvSpPr>
          <p:nvPr>
            <p:ph type="sldNum" sz="quarter" idx="5"/>
          </p:nvPr>
        </p:nvSpPr>
        <p:spPr/>
        <p:txBody>
          <a:bodyPr/>
          <a:lstStyle/>
          <a:p>
            <a:fld id="{232670B7-BF3C-45B5-86C2-393251702E37}" type="slidenum">
              <a:rPr lang="en-US" smtClean="0"/>
              <a:t>2</a:t>
            </a:fld>
            <a:endParaRPr lang="en-US"/>
          </a:p>
        </p:txBody>
      </p:sp>
    </p:spTree>
    <p:extLst>
      <p:ext uri="{BB962C8B-B14F-4D97-AF65-F5344CB8AC3E}">
        <p14:creationId xmlns:p14="http://schemas.microsoft.com/office/powerpoint/2010/main" val="37377497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Apart from predictive performance, we can also examine the co-activation patterns captured in the basis B. We illustrate the 8 subnetworks learned when the our model is trained to predict ADOS. </a:t>
            </a:r>
          </a:p>
          <a:p>
            <a:endParaRPr lang="en-US" dirty="0"/>
          </a:p>
          <a:p>
            <a:r>
              <a:rPr lang="en-US" dirty="0"/>
              <a:t>With the help of our clinical collaborators, we were able to identify that the learned patterns correspond to networks commonly seen within the ASD literature. This include the default mode network, somatosensory and visual networks. &lt;pause&gt;</a:t>
            </a:r>
          </a:p>
          <a:p>
            <a:endParaRPr lang="en-US" dirty="0"/>
          </a:p>
          <a:p>
            <a:r>
              <a:rPr lang="en-US" dirty="0"/>
              <a:t>The main takeaway is that the learned representation is of clinical relevance. It offers interpretability, as opposed to being black-box.</a:t>
            </a:r>
          </a:p>
        </p:txBody>
      </p:sp>
      <p:sp>
        <p:nvSpPr>
          <p:cNvPr id="4" name="Slide Number Placeholder 3"/>
          <p:cNvSpPr>
            <a:spLocks noGrp="1"/>
          </p:cNvSpPr>
          <p:nvPr>
            <p:ph type="sldNum" sz="quarter" idx="5"/>
          </p:nvPr>
        </p:nvSpPr>
        <p:spPr/>
        <p:txBody>
          <a:bodyPr/>
          <a:lstStyle/>
          <a:p>
            <a:fld id="{232670B7-BF3C-45B5-86C2-393251702E37}" type="slidenum">
              <a:rPr lang="en-US" smtClean="0"/>
              <a:t>20</a:t>
            </a:fld>
            <a:endParaRPr lang="en-US"/>
          </a:p>
        </p:txBody>
      </p:sp>
    </p:spTree>
    <p:extLst>
      <p:ext uri="{BB962C8B-B14F-4D97-AF65-F5344CB8AC3E}">
        <p14:creationId xmlns:p14="http://schemas.microsoft.com/office/powerpoint/2010/main" val="3757105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 we can compare and contrast the patterns extracted for predicting various measures. For example, we illustrate one of the 8 subnetworks, for predicting ADOS to the left, SRS to the middle, and Praxis to the right. </a:t>
            </a:r>
          </a:p>
          <a:p>
            <a:br>
              <a:rPr lang="en-US" dirty="0"/>
            </a:br>
            <a:r>
              <a:rPr lang="en-US" dirty="0"/>
              <a:t>This comprises of regions from the default mode network, which has been widely inferred in the ASD literature.</a:t>
            </a:r>
          </a:p>
          <a:p>
            <a:endParaRPr lang="en-US" dirty="0"/>
          </a:p>
          <a:p>
            <a:r>
              <a:rPr lang="en-US" dirty="0"/>
              <a:t>We see that there is a high level of overlap in the networks though they are trained against different scores. On one hand, it indicates robustness , since the framework is trained on the same fMRI scans in each case. On the other, the subtle differences in the basis patterns help adapt to the prediction of each individual measures.</a:t>
            </a:r>
            <a:br>
              <a:rPr lang="en-US" dirty="0"/>
            </a:br>
            <a:br>
              <a:rPr lang="en-US" dirty="0"/>
            </a:br>
            <a:r>
              <a:rPr lang="en-US" dirty="0"/>
              <a:t>At a high level, the overlap suggests a common shared canonical representation, which can be useful for mapping the spectrum of behavioral deficits. Along these lines, we tried to extend this model to a multi-output linear regression. However, this did not perform well on predicting multiple deficits at the same time. We will address this limitation with the technical extension in part II.</a:t>
            </a:r>
          </a:p>
        </p:txBody>
      </p:sp>
      <p:sp>
        <p:nvSpPr>
          <p:cNvPr id="4" name="Slide Number Placeholder 3"/>
          <p:cNvSpPr>
            <a:spLocks noGrp="1"/>
          </p:cNvSpPr>
          <p:nvPr>
            <p:ph type="sldNum" sz="quarter" idx="5"/>
          </p:nvPr>
        </p:nvSpPr>
        <p:spPr/>
        <p:txBody>
          <a:bodyPr/>
          <a:lstStyle/>
          <a:p>
            <a:fld id="{232670B7-BF3C-45B5-86C2-393251702E37}" type="slidenum">
              <a:rPr lang="en-US" smtClean="0"/>
              <a:t>21</a:t>
            </a:fld>
            <a:endParaRPr lang="en-US"/>
          </a:p>
        </p:txBody>
      </p:sp>
    </p:spTree>
    <p:extLst>
      <p:ext uri="{BB962C8B-B14F-4D97-AF65-F5344CB8AC3E}">
        <p14:creationId xmlns:p14="http://schemas.microsoft.com/office/powerpoint/2010/main" val="15247551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741FCD5-4D75-4933-8C6B-FA30CFEB8429}"/>
              </a:ext>
            </a:extLst>
          </p:cNvPr>
          <p:cNvSpPr>
            <a:spLocks noGrp="1"/>
          </p:cNvSpPr>
          <p:nvPr>
            <p:ph type="body" idx="1"/>
          </p:nvPr>
        </p:nvSpPr>
        <p:spPr/>
        <p:txBody>
          <a:bodyPr/>
          <a:lstStyle/>
          <a:p>
            <a:r>
              <a:rPr lang="en-US" dirty="0"/>
              <a:t>To </a:t>
            </a:r>
            <a:r>
              <a:rPr lang="en-US" dirty="0" err="1"/>
              <a:t>summarise</a:t>
            </a:r>
            <a:r>
              <a:rPr lang="en-US" dirty="0"/>
              <a:t> what we have seen so far, our model introduced a common generative basis which captures group level information, and also acts as a dimensionality reduction. Our discriminative coefficients capture heterogeneity in the population. Our joint optimization helps us extract generalizable and interpretable representations. &lt;click&gt;</a:t>
            </a:r>
            <a:br>
              <a:rPr lang="en-US" dirty="0"/>
            </a:br>
            <a:br>
              <a:rPr lang="en-US" dirty="0"/>
            </a:br>
            <a:r>
              <a:rPr lang="en-US" dirty="0"/>
              <a:t>Some of the limitations we would have liked this model to address are listed here.  &lt;pause&gt;</a:t>
            </a:r>
          </a:p>
          <a:p>
            <a:r>
              <a:rPr lang="en-US" dirty="0"/>
              <a:t>First, we would like to be able to learn a flexible representations that can explain multiple behavioral deficits simultaneously- this would help develop more holistic characterizations of complex disorders.</a:t>
            </a:r>
            <a:br>
              <a:rPr lang="en-US" dirty="0"/>
            </a:br>
            <a:br>
              <a:rPr lang="en-US" dirty="0"/>
            </a:br>
            <a:r>
              <a:rPr lang="en-US" dirty="0"/>
              <a:t>We would also like our model to exploit complementary anatomical connectivity information. We can think of this approach as using prior domain knowledge in the form of structural connectivity to guide our functional representation.</a:t>
            </a:r>
            <a:br>
              <a:rPr lang="en-US" dirty="0"/>
            </a:br>
            <a:br>
              <a:rPr lang="en-US" dirty="0"/>
            </a:br>
            <a:r>
              <a:rPr lang="en-US" dirty="0"/>
              <a:t>Lastly, this framework examines connectivity in the brain as a static snapshot averaged over the scan. However, literature suggests that functional connectivity is a dynamic process that evolves over time and space. Modeling this evolution can help improve our understanding of functional organization in the brain.</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that brief motivation, lets move to the second part of this talk. &lt;pause&gt; We extend the JNO framework by utilizing techniques from graph theory and deep learning to build a deep generative hybrid model.</a:t>
            </a:r>
          </a:p>
        </p:txBody>
      </p:sp>
      <p:sp>
        <p:nvSpPr>
          <p:cNvPr id="4" name="Slide Number Placeholder 3"/>
          <p:cNvSpPr>
            <a:spLocks noGrp="1"/>
          </p:cNvSpPr>
          <p:nvPr>
            <p:ph type="sldNum" sz="quarter" idx="5"/>
          </p:nvPr>
        </p:nvSpPr>
        <p:spPr/>
        <p:txBody>
          <a:bodyPr/>
          <a:lstStyle/>
          <a:p>
            <a:fld id="{232670B7-BF3C-45B5-86C2-393251702E37}" type="slidenum">
              <a:rPr lang="en-US" smtClean="0"/>
              <a:t>23</a:t>
            </a:fld>
            <a:endParaRPr lang="en-US"/>
          </a:p>
        </p:txBody>
      </p:sp>
    </p:spTree>
    <p:extLst>
      <p:ext uri="{BB962C8B-B14F-4D97-AF65-F5344CB8AC3E}">
        <p14:creationId xmlns:p14="http://schemas.microsoft.com/office/powerpoint/2010/main" val="28250039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take a step back and take a second look at functional connectivity. </a:t>
            </a:r>
          </a:p>
          <a:p>
            <a:endParaRPr lang="en-US" dirty="0"/>
          </a:p>
          <a:p>
            <a:r>
              <a:rPr lang="en-US" dirty="0"/>
              <a:t>Over the course of the scan, it is believed that the brain toggles between different cognitively identifiable states. We represent this by this gif here. We see that the quote unquote states cycle through phases of activity and relative inactivity. &lt;pause&gt;</a:t>
            </a:r>
            <a:br>
              <a:rPr lang="en-US" dirty="0"/>
            </a:br>
            <a:br>
              <a:rPr lang="en-US" dirty="0"/>
            </a:br>
            <a:r>
              <a:rPr lang="en-US" dirty="0"/>
              <a:t>This switching profile is unique to each individual, and is believed to be clinically informative. This is why we are interested in modeling this evolution</a:t>
            </a:r>
          </a:p>
          <a:p>
            <a:endParaRPr lang="en-US" dirty="0"/>
          </a:p>
          <a:p>
            <a:r>
              <a:rPr lang="en-US" dirty="0"/>
              <a:t>Prior work builds on techniques such HMMs that can encode and unravel transitions between latent cognitive states. Other approaches include the dynamic Conditional Correlation, and the graphical lasso, which propose  various mathematical formulations to estimate dynamic connectivity. Most of these frameworks model interactions between large </a:t>
            </a:r>
            <a:r>
              <a:rPr lang="en-US" dirty="0" err="1"/>
              <a:t>subsytems</a:t>
            </a:r>
            <a:r>
              <a:rPr lang="en-US" dirty="0"/>
              <a:t> which are </a:t>
            </a:r>
            <a:r>
              <a:rPr lang="en-US" dirty="0" err="1"/>
              <a:t>apriori</a:t>
            </a:r>
            <a:r>
              <a:rPr lang="en-US" dirty="0"/>
              <a:t> grouped in the brain, and may not scale very well to a whole brain ROI level analysis. &lt;pause&gt;</a:t>
            </a:r>
            <a:br>
              <a:rPr lang="en-US" dirty="0"/>
            </a:br>
            <a:br>
              <a:rPr lang="en-US" dirty="0"/>
            </a:br>
            <a:r>
              <a:rPr lang="en-US" dirty="0"/>
              <a:t>We circumvent this by adopting our generative model from the JNO to study sliding window correlations and estimate the underlying latent switching profiles.</a:t>
            </a:r>
          </a:p>
        </p:txBody>
      </p:sp>
      <p:sp>
        <p:nvSpPr>
          <p:cNvPr id="4" name="Slide Number Placeholder 3"/>
          <p:cNvSpPr>
            <a:spLocks noGrp="1"/>
          </p:cNvSpPr>
          <p:nvPr>
            <p:ph type="sldNum" sz="quarter" idx="5"/>
          </p:nvPr>
        </p:nvSpPr>
        <p:spPr/>
        <p:txBody>
          <a:bodyPr/>
          <a:lstStyle/>
          <a:p>
            <a:fld id="{232670B7-BF3C-45B5-86C2-393251702E37}" type="slidenum">
              <a:rPr lang="en-US" smtClean="0"/>
              <a:t>24</a:t>
            </a:fld>
            <a:endParaRPr lang="en-US"/>
          </a:p>
        </p:txBody>
      </p:sp>
    </p:spTree>
    <p:extLst>
      <p:ext uri="{BB962C8B-B14F-4D97-AF65-F5344CB8AC3E}">
        <p14:creationId xmlns:p14="http://schemas.microsoft.com/office/powerpoint/2010/main" val="36770519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55BD12B-2C79-418F-9A0B-61F0AD8A4434}"/>
              </a:ext>
            </a:extLst>
          </p:cNvPr>
          <p:cNvSpPr>
            <a:spLocks noGrp="1"/>
          </p:cNvSpPr>
          <p:nvPr>
            <p:ph type="body" idx="1"/>
          </p:nvPr>
        </p:nvSpPr>
        <p:spPr/>
        <p:txBody>
          <a:bodyPr/>
          <a:lstStyle/>
          <a:p>
            <a:r>
              <a:rPr lang="en-US" dirty="0"/>
              <a:t>Structural connectivity is often estimated using Diffusion Tensor Imaging or DTI. In a nutshell, it utilizes the directional diffusion of water molecules in the brain to estimate the fiber tracts that connect individual regions. Using tractography, we can construct detailed anatomical connectivity maps of the brain. Thus, structural connectivity provides information that is complementary to functional signaling.</a:t>
            </a:r>
          </a:p>
          <a:p>
            <a:endParaRPr lang="en-US" dirty="0"/>
          </a:p>
          <a:p>
            <a:r>
              <a:rPr lang="en-US" dirty="0"/>
              <a:t>There has been increasing interest in integrating the two representations, particularly for diagnostic applications. Here is how a typical data-driven multimodal integration pipeline looks. Often, such approaches follow two broad themes:</a:t>
            </a:r>
          </a:p>
          <a:p>
            <a:endParaRPr lang="en-US" dirty="0"/>
          </a:p>
          <a:p>
            <a:r>
              <a:rPr lang="en-US" dirty="0"/>
              <a:t>&lt;click&gt;Some techniques separately </a:t>
            </a:r>
            <a:r>
              <a:rPr lang="en-US" dirty="0" err="1"/>
              <a:t>analyse</a:t>
            </a:r>
            <a:r>
              <a:rPr lang="en-US" dirty="0"/>
              <a:t> the statistics from the individual modalities, or extract graph theoretic features separately, then draw correspondences between the features post hoc. &lt;pause&gt;</a:t>
            </a:r>
          </a:p>
          <a:p>
            <a:r>
              <a:rPr lang="en-US" dirty="0"/>
              <a:t>Such approaches may not directly exploit the complementarity between the two representations.</a:t>
            </a:r>
          </a:p>
          <a:p>
            <a:endParaRPr lang="en-US" dirty="0"/>
          </a:p>
          <a:p>
            <a:r>
              <a:rPr lang="en-US" dirty="0"/>
              <a:t>&lt;click&gt;Another common set of models combine the modalities in the same feature extraction module using data-driven techniques. Once these features are obtained, a discriminative model is then trained on them. Such approaches may suffer from the same limitations as discussed with the pipelined machine learning models discussed in Part I</a:t>
            </a:r>
          </a:p>
          <a:p>
            <a:br>
              <a:rPr lang="en-US" dirty="0"/>
            </a:br>
            <a:r>
              <a:rPr lang="en-US" dirty="0"/>
              <a:t>We would like to address these limitations at a modeling level. Therefore, we propose a joint multimodal generative model. This integrates the fMRI and DTI connectomes together at the feature representation level.  We also couple the generative model with a deep regression model into a single optimization.</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illustrate these ideas here. </a:t>
            </a:r>
          </a:p>
          <a:p>
            <a:endParaRPr lang="en-US" dirty="0"/>
          </a:p>
          <a:p>
            <a:r>
              <a:rPr lang="en-US" dirty="0"/>
              <a:t>The blue box describes our multimodal representation learning scheme on the NI data, while the gray box describes the deep network that maps to behavior. </a:t>
            </a:r>
          </a:p>
          <a:p>
            <a:endParaRPr lang="en-US" dirty="0"/>
          </a:p>
          <a:p>
            <a:r>
              <a:rPr lang="en-US" dirty="0"/>
              <a:t>&lt;click&gt; Let us look at generative model in detail</a:t>
            </a:r>
          </a:p>
        </p:txBody>
      </p:sp>
      <p:sp>
        <p:nvSpPr>
          <p:cNvPr id="4" name="Slide Number Placeholder 3"/>
          <p:cNvSpPr>
            <a:spLocks noGrp="1"/>
          </p:cNvSpPr>
          <p:nvPr>
            <p:ph type="sldNum" sz="quarter" idx="5"/>
          </p:nvPr>
        </p:nvSpPr>
        <p:spPr/>
        <p:txBody>
          <a:bodyPr/>
          <a:lstStyle/>
          <a:p>
            <a:fld id="{232670B7-BF3C-45B5-86C2-393251702E37}" type="slidenum">
              <a:rPr lang="en-US" smtClean="0"/>
              <a:t>26</a:t>
            </a:fld>
            <a:endParaRPr lang="en-US"/>
          </a:p>
        </p:txBody>
      </p:sp>
    </p:spTree>
    <p:extLst>
      <p:ext uri="{BB962C8B-B14F-4D97-AF65-F5344CB8AC3E}">
        <p14:creationId xmlns:p14="http://schemas.microsoft.com/office/powerpoint/2010/main" val="38200424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begin with the dynamic functional connectomes Gamma n t. </a:t>
            </a:r>
          </a:p>
          <a:p>
            <a:endParaRPr lang="en-US" dirty="0"/>
          </a:p>
          <a:p>
            <a:r>
              <a:rPr lang="en-US" dirty="0"/>
              <a:t>&lt;click&gt; We again have a basis B which is common to all the patients. This is now shared across time as well. Again, each column captures shared co-activation patterns which map to the brain. </a:t>
            </a:r>
          </a:p>
          <a:p>
            <a:endParaRPr lang="en-US" dirty="0"/>
          </a:p>
          <a:p>
            <a:r>
              <a:rPr lang="en-US" dirty="0"/>
              <a:t>&lt;click&gt;However, the way these subnetworks combine, now over time, is unique to each patient. We capture this using temporal network strength term c n t. </a:t>
            </a:r>
          </a:p>
          <a:p>
            <a:endParaRPr lang="en-US" dirty="0"/>
          </a:p>
          <a:p>
            <a:r>
              <a:rPr lang="en-US" dirty="0"/>
              <a:t>We combine these subnetworks in an outer-product fashion to estimate the dynamic functional correlation matrices.</a:t>
            </a:r>
          </a:p>
        </p:txBody>
      </p:sp>
      <p:sp>
        <p:nvSpPr>
          <p:cNvPr id="4" name="Slide Number Placeholder 3"/>
          <p:cNvSpPr>
            <a:spLocks noGrp="1"/>
          </p:cNvSpPr>
          <p:nvPr>
            <p:ph type="sldNum" sz="quarter" idx="5"/>
          </p:nvPr>
        </p:nvSpPr>
        <p:spPr/>
        <p:txBody>
          <a:bodyPr/>
          <a:lstStyle/>
          <a:p>
            <a:fld id="{232670B7-BF3C-45B5-86C2-393251702E37}" type="slidenum">
              <a:rPr lang="en-US" smtClean="0"/>
              <a:t>27</a:t>
            </a:fld>
            <a:endParaRPr lang="en-US"/>
          </a:p>
        </p:txBody>
      </p:sp>
    </p:spTree>
    <p:extLst>
      <p:ext uri="{BB962C8B-B14F-4D97-AF65-F5344CB8AC3E}">
        <p14:creationId xmlns:p14="http://schemas.microsoft.com/office/powerpoint/2010/main" val="37839672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generative model is called the sr-DDL or structurally regularized dynamic dictionary learning. It builds onto this base representation.</a:t>
            </a:r>
          </a:p>
          <a:p>
            <a:endParaRPr lang="en-US" dirty="0"/>
          </a:p>
          <a:p>
            <a:r>
              <a:rPr lang="en-US" dirty="0"/>
              <a:t>&lt;click&gt;The DTI tractography matrices are graphs that describe anatomical connectivity between regions of the brain. In fact, it is believed that the functional relationships in the brain are mediated by either direct or indirect anatomical pathways.  We would therefore, like to use this to guide our decomposition.</a:t>
            </a:r>
          </a:p>
          <a:p>
            <a:endParaRPr lang="en-US" dirty="0"/>
          </a:p>
          <a:p>
            <a:r>
              <a:rPr lang="en-US" dirty="0"/>
              <a:t>&lt;click&gt;We model the interplay via a structural graph regularization based on graph Laplacian operator. Mathematically, the graph </a:t>
            </a:r>
            <a:r>
              <a:rPr lang="en-US" dirty="0" err="1"/>
              <a:t>laplacian</a:t>
            </a:r>
            <a:r>
              <a:rPr lang="en-US" dirty="0"/>
              <a:t> is calculated as a scaled difference between degree matrix D and adjacency matrix A obtained from tractography. </a:t>
            </a:r>
          </a:p>
          <a:p>
            <a:endParaRPr lang="en-US" dirty="0"/>
          </a:p>
          <a:p>
            <a:r>
              <a:rPr lang="en-US" dirty="0"/>
              <a:t>Essentially, we will use this graph Laplacian L to re-weight the rs-fMRI matrix decomposition to shift focus to explaining patterns between anatomically connected regions.</a:t>
            </a:r>
          </a:p>
        </p:txBody>
      </p:sp>
      <p:sp>
        <p:nvSpPr>
          <p:cNvPr id="4" name="Slide Number Placeholder 3"/>
          <p:cNvSpPr>
            <a:spLocks noGrp="1"/>
          </p:cNvSpPr>
          <p:nvPr>
            <p:ph type="sldNum" sz="quarter" idx="5"/>
          </p:nvPr>
        </p:nvSpPr>
        <p:spPr/>
        <p:txBody>
          <a:bodyPr/>
          <a:lstStyle/>
          <a:p>
            <a:fld id="{232670B7-BF3C-45B5-86C2-393251702E37}" type="slidenum">
              <a:rPr lang="en-US" smtClean="0"/>
              <a:t>28</a:t>
            </a:fld>
            <a:endParaRPr lang="en-US"/>
          </a:p>
        </p:txBody>
      </p:sp>
    </p:spTree>
    <p:extLst>
      <p:ext uri="{BB962C8B-B14F-4D97-AF65-F5344CB8AC3E}">
        <p14:creationId xmlns:p14="http://schemas.microsoft.com/office/powerpoint/2010/main" val="42198671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238DF18-C854-4988-91D7-F4723AD12CCA}"/>
              </a:ext>
            </a:extLst>
          </p:cNvPr>
          <p:cNvSpPr>
            <a:spLocks noGrp="1"/>
          </p:cNvSpPr>
          <p:nvPr>
            <p:ph type="body" idx="1"/>
          </p:nvPr>
        </p:nvSpPr>
        <p:spPr/>
        <p:txBody>
          <a:bodyPr/>
          <a:lstStyle/>
          <a:p>
            <a:r>
              <a:rPr lang="en-US" dirty="0"/>
              <a:t>The predictive part of our model is a deep-network in the gray box that maps to behavior</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human brain is a vital organ that co-ordinates key information and plays a critical role in decision making. </a:t>
            </a:r>
          </a:p>
          <a:p>
            <a:endParaRPr lang="en-US" dirty="0"/>
          </a:p>
          <a:p>
            <a:r>
              <a:rPr lang="en-US" dirty="0"/>
              <a:t>&lt;click&gt;Anatomically, it is a network of individual processing centers interconnected by neural axons.</a:t>
            </a:r>
          </a:p>
          <a:p>
            <a:endParaRPr lang="en-US" dirty="0"/>
          </a:p>
          <a:p>
            <a:r>
              <a:rPr lang="en-US" dirty="0"/>
              <a:t>&lt;click&gt; Functionally, the brain partitions itself into a myriad of regional hubs that specialize at complex and sometimes abstract tasks. </a:t>
            </a:r>
          </a:p>
          <a:p>
            <a:br>
              <a:rPr lang="en-US" dirty="0"/>
            </a:br>
            <a:r>
              <a:rPr lang="en-US" dirty="0"/>
              <a:t>&lt;click&gt;In this thesis, we explore this duality in representation via structural and functional neuroimaging data, as given by Diffusion Tensor Imaging (DTI) and resting state functional MRI (fMRI) acquisitions. This figure illustrates connectivity based views of function and structure respectively, which we use to study brain organization.</a:t>
            </a:r>
          </a:p>
        </p:txBody>
      </p:sp>
      <p:sp>
        <p:nvSpPr>
          <p:cNvPr id="4" name="Slide Number Placeholder 3"/>
          <p:cNvSpPr>
            <a:spLocks noGrp="1"/>
          </p:cNvSpPr>
          <p:nvPr>
            <p:ph type="sldNum" sz="quarter" idx="5"/>
          </p:nvPr>
        </p:nvSpPr>
        <p:spPr/>
        <p:txBody>
          <a:bodyPr/>
          <a:lstStyle/>
          <a:p>
            <a:fld id="{232670B7-BF3C-45B5-86C2-393251702E37}" type="slidenum">
              <a:rPr lang="en-US" smtClean="0"/>
              <a:t>3</a:t>
            </a:fld>
            <a:endParaRPr lang="en-US"/>
          </a:p>
        </p:txBody>
      </p:sp>
    </p:spTree>
    <p:extLst>
      <p:ext uri="{BB962C8B-B14F-4D97-AF65-F5344CB8AC3E}">
        <p14:creationId xmlns:p14="http://schemas.microsoft.com/office/powerpoint/2010/main" val="3643682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 vectorize the diagonal contributions from the K network coefficients, as shown in the figure. The K networks are the rows, and the time points are the columns.</a:t>
            </a:r>
          </a:p>
          <a:p>
            <a:endParaRPr lang="en-US" dirty="0"/>
          </a:p>
          <a:p>
            <a:r>
              <a:rPr lang="en-US" dirty="0"/>
              <a:t>&lt;click&gt;Per subject, these column vectors c1 through Tn feed into an LSTM network. We want this to track the temporal evolution and estimates an embedding that predicts behavior.</a:t>
            </a:r>
          </a:p>
          <a:p>
            <a:r>
              <a:rPr lang="en-US" dirty="0"/>
              <a:t> </a:t>
            </a:r>
          </a:p>
          <a:p>
            <a:r>
              <a:rPr lang="en-US" dirty="0"/>
              <a:t>&lt;click&gt;Thus, this embedding h is input into a two branched ANN, consisting of a predictor ANN and an attention ANN. &lt;pause&gt;The predictor ANN uses the intermediate representation to provide a time-varying estimate of the clinical severity vector y. Y now captures multiple impairments in a single patient. </a:t>
            </a:r>
          </a:p>
          <a:p>
            <a:endParaRPr lang="en-US" dirty="0"/>
          </a:p>
          <a:p>
            <a:r>
              <a:rPr lang="en-US" dirty="0"/>
              <a:t>&lt;click&gt; Since the dimensionality of our inputs is fairly small, we use a simple neural network with two hidden layers.</a:t>
            </a:r>
          </a:p>
          <a:p>
            <a:br>
              <a:rPr lang="en-US" dirty="0"/>
            </a:br>
            <a:r>
              <a:rPr lang="en-US" dirty="0"/>
              <a:t>At the same time, we would like to automatically pick out salient regions of the scan that are important for prediction. Hence we use temporal attention. &lt;click&gt; Essentially, the attention ANN learns a scalar weight a over time from the embeddings to combine the predicted estimates. &lt;pause&gt;</a:t>
            </a:r>
            <a:br>
              <a:rPr lang="en-US" dirty="0"/>
            </a:br>
            <a:br>
              <a:rPr lang="en-US" dirty="0"/>
            </a:br>
            <a:r>
              <a:rPr lang="en-US" dirty="0"/>
              <a:t>Overall, this deep network is </a:t>
            </a:r>
            <a:r>
              <a:rPr lang="en-US" b="1" dirty="0"/>
              <a:t>deliberately</a:t>
            </a:r>
            <a:r>
              <a:rPr lang="en-US" dirty="0"/>
              <a:t> designed to help track which time points over the scan are especially relevant for clinical score prediction.</a:t>
            </a:r>
          </a:p>
        </p:txBody>
      </p:sp>
      <p:sp>
        <p:nvSpPr>
          <p:cNvPr id="4" name="Slide Number Placeholder 3"/>
          <p:cNvSpPr>
            <a:spLocks noGrp="1"/>
          </p:cNvSpPr>
          <p:nvPr>
            <p:ph type="sldNum" sz="quarter" idx="5"/>
          </p:nvPr>
        </p:nvSpPr>
        <p:spPr/>
        <p:txBody>
          <a:bodyPr/>
          <a:lstStyle/>
          <a:p>
            <a:fld id="{232670B7-BF3C-45B5-86C2-393251702E37}" type="slidenum">
              <a:rPr lang="en-US" smtClean="0"/>
              <a:t>30</a:t>
            </a:fld>
            <a:endParaRPr lang="en-US"/>
          </a:p>
        </p:txBody>
      </p:sp>
    </p:spTree>
    <p:extLst>
      <p:ext uri="{BB962C8B-B14F-4D97-AF65-F5344CB8AC3E}">
        <p14:creationId xmlns:p14="http://schemas.microsoft.com/office/powerpoint/2010/main" val="12633487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components form our Deep sr-DDL model. This work was first presented in MICCAI last year. An extended version appeared this year in </a:t>
            </a:r>
            <a:r>
              <a:rPr lang="en-US" dirty="0" err="1"/>
              <a:t>NeuroImage</a:t>
            </a:r>
            <a:endParaRPr lang="en-US" dirty="0"/>
          </a:p>
          <a:p>
            <a:endParaRPr lang="en-US" dirty="0"/>
          </a:p>
        </p:txBody>
      </p:sp>
      <p:sp>
        <p:nvSpPr>
          <p:cNvPr id="4" name="Slide Number Placeholder 3"/>
          <p:cNvSpPr>
            <a:spLocks noGrp="1"/>
          </p:cNvSpPr>
          <p:nvPr>
            <p:ph type="sldNum" sz="quarter" idx="5"/>
          </p:nvPr>
        </p:nvSpPr>
        <p:spPr/>
        <p:txBody>
          <a:bodyPr/>
          <a:lstStyle/>
          <a:p>
            <a:fld id="{232670B7-BF3C-45B5-86C2-393251702E37}" type="slidenum">
              <a:rPr lang="en-US" smtClean="0"/>
              <a:t>31</a:t>
            </a:fld>
            <a:endParaRPr lang="en-US"/>
          </a:p>
        </p:txBody>
      </p:sp>
    </p:spTree>
    <p:extLst>
      <p:ext uri="{BB962C8B-B14F-4D97-AF65-F5344CB8AC3E}">
        <p14:creationId xmlns:p14="http://schemas.microsoft.com/office/powerpoint/2010/main" val="13967711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mathematically formalize this setup. The objective has two terms &lt;click&gt; : the first is sr-DDL loss. </a:t>
            </a:r>
          </a:p>
          <a:p>
            <a:endParaRPr lang="en-US" dirty="0"/>
          </a:p>
          <a:p>
            <a:r>
              <a:rPr lang="en-US" dirty="0"/>
              <a:t>&lt;click&gt;Mathematically, our structural reg. replaces the classical l2 norm by a graph Laplacian </a:t>
            </a:r>
            <a:r>
              <a:rPr lang="en-US" dirty="0" err="1"/>
              <a:t>regularizer</a:t>
            </a:r>
            <a:r>
              <a:rPr lang="en-US" dirty="0"/>
              <a:t> to provide anatomical weighting.  Here, we make use of a weighted </a:t>
            </a:r>
            <a:r>
              <a:rPr lang="en-US" dirty="0" err="1"/>
              <a:t>frobenius</a:t>
            </a:r>
            <a:r>
              <a:rPr lang="en-US" dirty="0"/>
              <a:t> norm with the weighting defined by the Laplacian. </a:t>
            </a:r>
          </a:p>
          <a:p>
            <a:r>
              <a:rPr lang="en-US" dirty="0"/>
              <a:t>&lt;click&gt; While a standard isotropic loss would equally weight all functional connections, what we are try to do here is to reweight our estimation according to the structural graph.</a:t>
            </a:r>
            <a:br>
              <a:rPr lang="en-US" dirty="0"/>
            </a:br>
            <a:endParaRPr lang="en-US" dirty="0"/>
          </a:p>
          <a:p>
            <a:r>
              <a:rPr lang="en-US" dirty="0"/>
              <a:t>&lt;click&gt;Next, our DN loss is the standard MSE loss between the outputs of the ANN and the target severity scores, which is a part of our joint objective.</a:t>
            </a:r>
            <a:br>
              <a:rPr lang="en-US" dirty="0"/>
            </a:br>
            <a:br>
              <a:rPr lang="en-US" dirty="0"/>
            </a:br>
            <a:r>
              <a:rPr lang="en-US" dirty="0"/>
              <a:t>&lt;click&gt; We add a non-negativity constraint on the coefficients since the Gamma </a:t>
            </a:r>
            <a:r>
              <a:rPr lang="en-US" dirty="0" err="1"/>
              <a:t>nt</a:t>
            </a:r>
            <a:r>
              <a:rPr lang="en-US" dirty="0"/>
              <a:t> s are positive semidefinite. The orthogonality constraint on the basis promotes uncorrelated patterns of coactivation in the columns that explain the connectivity data well.</a:t>
            </a:r>
          </a:p>
          <a:p>
            <a:endParaRPr lang="en-US" dirty="0"/>
          </a:p>
          <a:p>
            <a:r>
              <a:rPr lang="en-US" dirty="0"/>
              <a:t>&lt;click&gt;To recap, the inputs to our model are the correlation matrices, DTI graph </a:t>
            </a:r>
            <a:r>
              <a:rPr lang="en-US" dirty="0" err="1"/>
              <a:t>laplacians</a:t>
            </a:r>
            <a:r>
              <a:rPr lang="en-US" dirty="0"/>
              <a:t> and clinical severity score. </a:t>
            </a:r>
          </a:p>
          <a:p>
            <a:r>
              <a:rPr lang="en-US" dirty="0"/>
              <a:t>&lt;click&gt;The unknowns we want to </a:t>
            </a:r>
            <a:r>
              <a:rPr lang="en-US" b="1" dirty="0"/>
              <a:t>jointly</a:t>
            </a:r>
            <a:r>
              <a:rPr lang="en-US" dirty="0"/>
              <a:t> estimate are the basis, dictionary coefficients, and the deep network weights</a:t>
            </a:r>
          </a:p>
          <a:p>
            <a:br>
              <a:rPr lang="en-US" dirty="0"/>
            </a:br>
            <a:r>
              <a:rPr lang="en-US" dirty="0"/>
              <a:t>This is more difficult inference problem. We can nevertheless simplify the inference by looking at the subproblems in an alternating minimization. &lt;click&gt;This has three main steps as listed here. </a:t>
            </a:r>
          </a:p>
          <a:p>
            <a:endParaRPr lang="en-US" dirty="0"/>
          </a:p>
          <a:p>
            <a:r>
              <a:rPr lang="en-US" dirty="0"/>
              <a:t>B has a closed form Procrustes projection solution.</a:t>
            </a:r>
            <a:br>
              <a:rPr lang="en-US" dirty="0"/>
            </a:br>
            <a:br>
              <a:rPr lang="en-US" dirty="0"/>
            </a:br>
            <a:r>
              <a:rPr lang="en-US" dirty="0"/>
              <a:t>Unlike a conventional optimization of the coefficients, we instead resort to a stochastic optimization using gradients estimated by backpropagating all the way to the input of the network combined with the parametric dictionary learning gradients.</a:t>
            </a:r>
          </a:p>
          <a:p>
            <a:br>
              <a:rPr lang="en-US" dirty="0"/>
            </a:br>
            <a:r>
              <a:rPr lang="en-US" dirty="0"/>
              <a:t>The weight updates are standard for deep models. We cycle through these steps, each taken to local convergence multiple times until a notion of overall convergence is reached. </a:t>
            </a:r>
            <a:br>
              <a:rPr lang="en-US" dirty="0"/>
            </a:br>
            <a:br>
              <a:rPr lang="en-US" dirty="0"/>
            </a:br>
            <a:r>
              <a:rPr lang="en-US" dirty="0"/>
              <a:t>&lt;click&gt; Note that the update for the coefficients is a key step here. It effectively balances the representation of the neuroimaging data with the generalization to prediction of behavior.</a:t>
            </a:r>
          </a:p>
        </p:txBody>
      </p:sp>
      <p:sp>
        <p:nvSpPr>
          <p:cNvPr id="4" name="Slide Number Placeholder 3"/>
          <p:cNvSpPr>
            <a:spLocks noGrp="1"/>
          </p:cNvSpPr>
          <p:nvPr>
            <p:ph type="sldNum" sz="quarter" idx="5"/>
          </p:nvPr>
        </p:nvSpPr>
        <p:spPr/>
        <p:txBody>
          <a:bodyPr/>
          <a:lstStyle/>
          <a:p>
            <a:fld id="{232670B7-BF3C-45B5-86C2-393251702E37}" type="slidenum">
              <a:rPr lang="en-US" smtClean="0"/>
              <a:t>32</a:t>
            </a:fld>
            <a:endParaRPr lang="en-US"/>
          </a:p>
        </p:txBody>
      </p:sp>
    </p:spTree>
    <p:extLst>
      <p:ext uri="{BB962C8B-B14F-4D97-AF65-F5344CB8AC3E}">
        <p14:creationId xmlns:p14="http://schemas.microsoft.com/office/powerpoint/2010/main" val="13051708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again evaluate on the ASD cohort with rs-fMRI and DTI scans.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 Our clinical scores are the same as before, except that our model now is trying to jointly predict the complete clinical severity profile for each patient instead of just individual measures.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&lt;click&gt;We use 5 fold cross validation and evaluate against two classes of baselines</a:t>
            </a:r>
          </a:p>
          <a:p>
            <a:endParaRPr lang="en-US" dirty="0"/>
          </a:p>
        </p:txBody>
      </p:sp>
      <p:sp>
        <p:nvSpPr>
          <p:cNvPr id="4" name="Slide Number Placeholder 3"/>
          <p:cNvSpPr>
            <a:spLocks noGrp="1"/>
          </p:cNvSpPr>
          <p:nvPr>
            <p:ph type="sldNum" sz="quarter" idx="5"/>
          </p:nvPr>
        </p:nvSpPr>
        <p:spPr/>
        <p:txBody>
          <a:bodyPr/>
          <a:lstStyle/>
          <a:p>
            <a:fld id="{232670B7-BF3C-45B5-86C2-393251702E37}" type="slidenum">
              <a:rPr lang="en-US" smtClean="0"/>
              <a:t>33</a:t>
            </a:fld>
            <a:endParaRPr lang="en-US"/>
          </a:p>
        </p:txBody>
      </p:sp>
    </p:spTree>
    <p:extLst>
      <p:ext uri="{BB962C8B-B14F-4D97-AF65-F5344CB8AC3E}">
        <p14:creationId xmlns:p14="http://schemas.microsoft.com/office/powerpoint/2010/main" val="10249735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&lt;click&gt;The first baseline is an adaptation of the BrainNet CNN, introduced by Kawahara et al. It can operate directly on connectomes without vectorizing by using specialized cross shaped convolutions. This baseline has two branches- one for the rs-fMRI static connectomes, and the second for the DTI connectomes. The representations are combined to predict behavior</a:t>
            </a:r>
          </a:p>
          <a:p>
            <a:endParaRPr lang="en-US" dirty="0"/>
          </a:p>
          <a:p>
            <a:r>
              <a:rPr lang="en-US" dirty="0"/>
              <a:t>&lt;click&gt;Our second baseline is data-driven. We use PCA to reduce the dimensionality of dynamic correlation features and impose the structural weighting by a </a:t>
            </a:r>
            <a:r>
              <a:rPr lang="en-US" dirty="0" err="1"/>
              <a:t>hardmard</a:t>
            </a:r>
            <a:r>
              <a:rPr lang="en-US" dirty="0"/>
              <a:t> product. The projected data is used to train an LSTM-ANN model similar to our framework to predict clinical severity.</a:t>
            </a:r>
            <a:br>
              <a:rPr lang="en-US" dirty="0"/>
            </a:br>
            <a:br>
              <a:rPr lang="en-US" dirty="0"/>
            </a:br>
            <a:r>
              <a:rPr lang="en-US" dirty="0"/>
              <a:t>&lt;click&gt;The main takeaway from these comparisons is that the first baseline incorporates the network structure and multimodal interactions, buts ignore the temporal evolution. The second baseline incorporates multimodality, and temporal dynamics, but not the network structure of the inputs.</a:t>
            </a:r>
          </a:p>
        </p:txBody>
      </p:sp>
      <p:sp>
        <p:nvSpPr>
          <p:cNvPr id="4" name="Slide Number Placeholder 3"/>
          <p:cNvSpPr>
            <a:spLocks noGrp="1"/>
          </p:cNvSpPr>
          <p:nvPr>
            <p:ph type="sldNum" sz="quarter" idx="5"/>
          </p:nvPr>
        </p:nvSpPr>
        <p:spPr/>
        <p:txBody>
          <a:bodyPr/>
          <a:lstStyle/>
          <a:p>
            <a:fld id="{232670B7-BF3C-45B5-86C2-393251702E37}" type="slidenum">
              <a:rPr lang="en-US" smtClean="0"/>
              <a:t>34</a:t>
            </a:fld>
            <a:endParaRPr lang="en-US"/>
          </a:p>
        </p:txBody>
      </p:sp>
    </p:spTree>
    <p:extLst>
      <p:ext uri="{BB962C8B-B14F-4D97-AF65-F5344CB8AC3E}">
        <p14:creationId xmlns:p14="http://schemas.microsoft.com/office/powerpoint/2010/main" val="36965350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performance profile for the BrainNet CNN baseline. We are now simultaneously trying to predict the three measures. We have ADOS to the left, SRS in the middle and Praxis to the right. In each subplot, the score given by the clinician is on the x axis, while the score predicted by the model is on the y axis. The diagonal line indicating ideal performance. Red denotes training points, while blue indicates testing points. </a:t>
            </a:r>
          </a:p>
          <a:p>
            <a:endParaRPr lang="en-US" dirty="0"/>
          </a:p>
          <a:p>
            <a:r>
              <a:rPr lang="en-US" dirty="0"/>
              <a:t>&lt;click&gt;Similarly for the PCA+LSTM baseline,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first see that are baselines do fit training data faithfully and are able to generalize to the ADOS score. In fact, the PCA baseline does really well on ADOS. However, as far as  predicting the other two are concerned, at test time, the models hover around the mean, and sometime do worse than mean prediction</a:t>
            </a:r>
          </a:p>
          <a:p>
            <a:br>
              <a:rPr lang="en-US" dirty="0"/>
            </a:br>
            <a:r>
              <a:rPr lang="en-US" dirty="0"/>
              <a:t>&lt;click&gt;Finally, only our method is able to obtain a viable tradeoff between the prediction of all scores, and provides improved performance in terms of the median absolute error and mutual information.  </a:t>
            </a:r>
            <a:br>
              <a:rPr lang="en-US" dirty="0"/>
            </a:br>
            <a:br>
              <a:rPr lang="en-US" dirty="0"/>
            </a:br>
            <a:r>
              <a:rPr lang="en-US" dirty="0"/>
              <a:t>&lt;click&gt; Empirically, we observe this trend with these and other baselines in our comparison where they can be tuned to predict one of the three measures really well. However, this is always at the expense of generalization to the remaining measures. Our method, though not perfect &lt;click&gt; is successful at estimating a representation that can </a:t>
            </a:r>
            <a:r>
              <a:rPr lang="en-US" b="1" dirty="0"/>
              <a:t>faithfully</a:t>
            </a:r>
            <a:r>
              <a:rPr lang="en-US" dirty="0"/>
              <a:t> map to different attributes within the behavioral space.</a:t>
            </a:r>
            <a:br>
              <a:rPr lang="en-US" dirty="0"/>
            </a:br>
            <a:br>
              <a:rPr lang="en-US" dirty="0"/>
            </a:br>
            <a:r>
              <a:rPr lang="en-US" dirty="0"/>
              <a:t>Overall, this entire performance profile suggests that this is an extremely challenging prediction paradigm.</a:t>
            </a:r>
          </a:p>
        </p:txBody>
      </p:sp>
      <p:sp>
        <p:nvSpPr>
          <p:cNvPr id="4" name="Slide Number Placeholder 3"/>
          <p:cNvSpPr>
            <a:spLocks noGrp="1"/>
          </p:cNvSpPr>
          <p:nvPr>
            <p:ph type="sldNum" sz="quarter" idx="5"/>
          </p:nvPr>
        </p:nvSpPr>
        <p:spPr/>
        <p:txBody>
          <a:bodyPr/>
          <a:lstStyle/>
          <a:p>
            <a:fld id="{232670B7-BF3C-45B5-86C2-393251702E37}" type="slidenum">
              <a:rPr lang="en-US" smtClean="0"/>
              <a:t>35</a:t>
            </a:fld>
            <a:endParaRPr lang="en-US"/>
          </a:p>
        </p:txBody>
      </p:sp>
    </p:spTree>
    <p:extLst>
      <p:ext uri="{BB962C8B-B14F-4D97-AF65-F5344CB8AC3E}">
        <p14:creationId xmlns:p14="http://schemas.microsoft.com/office/powerpoint/2010/main" val="32203425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A1E4FD1-CCA5-44F9-84A0-366595454C02}"/>
              </a:ext>
            </a:extLst>
          </p:cNvPr>
          <p:cNvSpPr>
            <a:spLocks noGrp="1"/>
          </p:cNvSpPr>
          <p:nvPr>
            <p:ph type="body" idx="1"/>
          </p:nvPr>
        </p:nvSpPr>
        <p:spPr/>
        <p:txBody>
          <a:bodyPr/>
          <a:lstStyle/>
          <a:p>
            <a:r>
              <a:rPr lang="en-US" dirty="0"/>
              <a:t>Another advantage to our framework is in the </a:t>
            </a:r>
            <a:r>
              <a:rPr lang="en-US" dirty="0" err="1"/>
              <a:t>iterpretability</a:t>
            </a:r>
            <a:r>
              <a:rPr lang="en-US" dirty="0"/>
              <a:t> of the representation. For illustration, here are four of the fifteen subnetworks.</a:t>
            </a:r>
          </a:p>
          <a:p>
            <a:endParaRPr lang="en-US" dirty="0"/>
          </a:p>
          <a:p>
            <a:r>
              <a:rPr lang="en-US" dirty="0"/>
              <a:t>With the help of our collaborators, we could identify patterns from the default model network, the visual and sensorimotor networks, the central executive network etc. These networks have been widely inferred in ASD literature in the past, and are known to be relevant for the clinical impairments our model is mapping to. </a:t>
            </a:r>
          </a:p>
          <a:p>
            <a:endParaRPr lang="en-US" dirty="0"/>
          </a:p>
          <a:p>
            <a:r>
              <a:rPr lang="en-US" dirty="0"/>
              <a:t>This is a key advantage to our framework: as unlike conventional deep learning frameworks, we can probe the representation learned.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Moreover, we can also examine the temporal dynamics our model encodes</a:t>
            </a:r>
            <a:br>
              <a:rPr lang="en-US" dirty="0"/>
            </a:br>
            <a:br>
              <a:rPr lang="en-US" dirty="0"/>
            </a:br>
            <a:r>
              <a:rPr lang="en-US" dirty="0"/>
              <a:t>Here, we look at learned attention weights in our deep network. We plot the attention weights for the patients at testing time as a heat map. Our model is designed to implicitly handle scans of different duration. We group patients with shorter scans in the beginning and blacken the rest of their scan duration. </a:t>
            </a:r>
          </a:p>
          <a:p>
            <a:endParaRPr lang="en-US" dirty="0"/>
          </a:p>
          <a:p>
            <a:r>
              <a:rPr lang="en-US" dirty="0"/>
              <a:t>First we note that the learned patterns concentrate on specific areas of the scan and tend to be sparse. They highlight the start of the scan for some of the patients, while they focus more on the end of the scan for some others. This alludes to our insights on the underlying patient heterogeneity. </a:t>
            </a:r>
            <a:br>
              <a:rPr lang="en-US" dirty="0"/>
            </a:br>
            <a:br>
              <a:rPr lang="en-US" dirty="0"/>
            </a:br>
            <a:r>
              <a:rPr lang="en-US" dirty="0"/>
              <a:t>&lt;click&gt;Additionally, we can look at the network strength c of a representative patient, as it evolves over time. Each solid line corresponds to one of 15 different subnetworks. We see here that some networks become active and relatively inactive over the </a:t>
            </a:r>
            <a:r>
              <a:rPr lang="en-US" dirty="0" err="1"/>
              <a:t>the</a:t>
            </a:r>
            <a:r>
              <a:rPr lang="en-US" dirty="0"/>
              <a:t> scan. This closely mirrors the transient brain states hypothesis in the resting state literature. In fact, this switching profile is unique to each individual. It can be compared and tracked for patients, which may be useful for making further comparisons between subtypes of population. </a:t>
            </a:r>
            <a:br>
              <a:rPr lang="en-US" dirty="0"/>
            </a:b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232670B7-BF3C-45B5-86C2-393251702E37}" type="slidenum">
              <a:rPr lang="en-US" smtClean="0"/>
              <a:t>37</a:t>
            </a:fld>
            <a:endParaRPr lang="en-US"/>
          </a:p>
        </p:txBody>
      </p:sp>
    </p:spTree>
    <p:extLst>
      <p:ext uri="{BB962C8B-B14F-4D97-AF65-F5344CB8AC3E}">
        <p14:creationId xmlns:p14="http://schemas.microsoft.com/office/powerpoint/2010/main" val="6954596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8BCF2BC-AB33-4E32-B302-1237512C5A9A}"/>
              </a:ext>
            </a:extLst>
          </p:cNvPr>
          <p:cNvSpPr>
            <a:spLocks noGrp="1"/>
          </p:cNvSpPr>
          <p:nvPr>
            <p:ph type="body" idx="1"/>
          </p:nvPr>
        </p:nvSpPr>
        <p:spPr/>
        <p:txBody>
          <a:bodyPr/>
          <a:lstStyle/>
          <a:p>
            <a:r>
              <a:rPr lang="en-US" dirty="0"/>
              <a:t>Overall, if we highlight the main contributions of this model. We were able to incorporate structural information in the form of anatomical priors that guide function connectivity. Our deep network allowed us to </a:t>
            </a:r>
            <a:r>
              <a:rPr lang="en-US" dirty="0" err="1"/>
              <a:t>to</a:t>
            </a:r>
            <a:r>
              <a:rPr lang="en-US" dirty="0"/>
              <a:t> track temporal changes, while the optimization procedure helped generalize to predicting multiple impairments. </a:t>
            </a:r>
          </a:p>
          <a:p>
            <a:endParaRPr lang="en-US" dirty="0"/>
          </a:p>
          <a:p>
            <a:r>
              <a:rPr lang="en-US" dirty="0"/>
              <a:t>Overall, this blend of utilizing domain knowledge combined with the flexibility of deep networks helps us obtain a more holistic picture of brain connectivity and behavior</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C4694437-CA2D-442D-847D-D367FD93788E}"/>
              </a:ext>
            </a:extLst>
          </p:cNvPr>
          <p:cNvSpPr>
            <a:spLocks noGrp="1"/>
          </p:cNvSpPr>
          <p:nvPr>
            <p:ph type="body" idx="1"/>
          </p:nvPr>
        </p:nvSpPr>
        <p:spPr/>
        <p:txBody>
          <a:bodyPr/>
          <a:lstStyle/>
          <a:p>
            <a:r>
              <a:rPr lang="en-US" dirty="0"/>
              <a:t>At the same time, we would like to address some of the limitations to this formulation. For example, the graph based regularization on the dictionary decomposition may not paint the full picture of the interplay between structural and functional connectivity.</a:t>
            </a:r>
          </a:p>
          <a:p>
            <a:endParaRPr lang="en-US" dirty="0"/>
          </a:p>
          <a:p>
            <a:r>
              <a:rPr lang="en-US" dirty="0"/>
              <a:t>We are interested in capturing complex topologies within brain connectivity better. An example is the hierarchy of organization that can extend beyond a one nearest </a:t>
            </a:r>
            <a:r>
              <a:rPr lang="en-US" dirty="0" err="1"/>
              <a:t>neighbour</a:t>
            </a:r>
            <a:r>
              <a:rPr lang="en-US" dirty="0"/>
              <a:t> flavor of analysis.  At the same time, we would like to work on improving predictive performance. </a:t>
            </a:r>
            <a:br>
              <a:rPr lang="en-US" dirty="0"/>
            </a:br>
            <a:br>
              <a:rPr lang="en-US" dirty="0"/>
            </a:br>
            <a:r>
              <a:rPr lang="en-US" dirty="0"/>
              <a:t>&lt;click&gt; We explore some of these ideas via end-to-end geometric deep learning models that are central focus for the rest of the talk</a:t>
            </a:r>
          </a:p>
        </p:txBody>
      </p:sp>
    </p:spTree>
    <p:extLst>
      <p:ext uri="{BB962C8B-B14F-4D97-AF65-F5344CB8AC3E}">
        <p14:creationId xmlns:p14="http://schemas.microsoft.com/office/powerpoint/2010/main" val="3688534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algorithmic and computational perspective, we have been witnessing an explosion in terms of data-driven methodologies. This is largely fueled by phenomenal increase in compute power along with the curation of large datasets such as MNIST, ImageNet etc.</a:t>
            </a:r>
            <a:br>
              <a:rPr lang="en-US" dirty="0"/>
            </a:br>
            <a:br>
              <a:rPr lang="en-US" dirty="0"/>
            </a:br>
            <a:r>
              <a:rPr lang="en-US" dirty="0"/>
              <a:t>&lt;click&gt;In this regard, datasets for medical imaging studies lie on the other end of the spectrum. This is particularly pronounced for neuroimaging studies, such as the applications that I will talk about in this thesis. </a:t>
            </a:r>
            <a:br>
              <a:rPr lang="en-US" dirty="0"/>
            </a:br>
            <a:br>
              <a:rPr lang="en-US" dirty="0"/>
            </a:br>
            <a:r>
              <a:rPr lang="en-US" dirty="0"/>
              <a:t>While a typical computer vision or speech dataset may have over tens of thousands of examples, here we are look at something of the order of 50 patients, which is a much reduced sample size. </a:t>
            </a:r>
          </a:p>
          <a:p>
            <a:endParaRPr lang="en-US" dirty="0"/>
          </a:p>
          <a:p>
            <a:r>
              <a:rPr lang="en-US" dirty="0"/>
              <a:t>At the same time, this data also has a lot of complexity in terms of the underlying interactions within the brain.  For example, differences in brain connectivity tend to be very subtle, especially in disorders such as schizophrenia and autism. At the same time, directly aggregating data from multiple sites is challenging due to differences in acquisition and population demographics. As a result, many clinical studies remain modest in terms of dataset size.</a:t>
            </a:r>
          </a:p>
          <a:p>
            <a:endParaRPr lang="en-US" dirty="0"/>
          </a:p>
          <a:p>
            <a:r>
              <a:rPr lang="en-US" dirty="0"/>
              <a:t>To summarize, there is often a lot of heterogeneity within patient populations, which many models fail to capture. It is imperative to develop frameworks which can effectively tease individual differences from limited data and this is where my research comes in &lt;pause&gt;</a:t>
            </a:r>
          </a:p>
        </p:txBody>
      </p:sp>
      <p:sp>
        <p:nvSpPr>
          <p:cNvPr id="4" name="Slide Number Placeholder 3"/>
          <p:cNvSpPr>
            <a:spLocks noGrp="1"/>
          </p:cNvSpPr>
          <p:nvPr>
            <p:ph type="sldNum" sz="quarter" idx="5"/>
          </p:nvPr>
        </p:nvSpPr>
        <p:spPr/>
        <p:txBody>
          <a:bodyPr/>
          <a:lstStyle/>
          <a:p>
            <a:fld id="{232670B7-BF3C-45B5-86C2-393251702E37}" type="slidenum">
              <a:rPr lang="en-US" smtClean="0"/>
              <a:t>4</a:t>
            </a:fld>
            <a:endParaRPr lang="en-US"/>
          </a:p>
        </p:txBody>
      </p:sp>
    </p:spTree>
    <p:extLst>
      <p:ext uri="{BB962C8B-B14F-4D97-AF65-F5344CB8AC3E}">
        <p14:creationId xmlns:p14="http://schemas.microsoft.com/office/powerpoint/2010/main" val="20131962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section of the talk, we deviate slightly past our original goal of predicting phenotypes. Instead, we are interested in further exploring the complementarity between the functional and structural connectivity data spaces</a:t>
            </a:r>
          </a:p>
          <a:p>
            <a:endParaRPr lang="en-US" dirty="0"/>
          </a:p>
        </p:txBody>
      </p:sp>
      <p:sp>
        <p:nvSpPr>
          <p:cNvPr id="4" name="Slide Number Placeholder 3"/>
          <p:cNvSpPr>
            <a:spLocks noGrp="1"/>
          </p:cNvSpPr>
          <p:nvPr>
            <p:ph type="sldNum" sz="quarter" idx="5"/>
          </p:nvPr>
        </p:nvSpPr>
        <p:spPr/>
        <p:txBody>
          <a:bodyPr/>
          <a:lstStyle/>
          <a:p>
            <a:fld id="{232670B7-BF3C-45B5-86C2-393251702E37}" type="slidenum">
              <a:rPr lang="en-US" smtClean="0"/>
              <a:t>40</a:t>
            </a:fld>
            <a:endParaRPr lang="en-US"/>
          </a:p>
        </p:txBody>
      </p:sp>
    </p:spTree>
    <p:extLst>
      <p:ext uri="{BB962C8B-B14F-4D97-AF65-F5344CB8AC3E}">
        <p14:creationId xmlns:p14="http://schemas.microsoft.com/office/powerpoint/2010/main" val="26990675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55BD12B-2C79-418F-9A0B-61F0AD8A4434}"/>
              </a:ext>
            </a:extLst>
          </p:cNvPr>
          <p:cNvSpPr>
            <a:spLocks noGrp="1"/>
          </p:cNvSpPr>
          <p:nvPr>
            <p:ph type="body" idx="1"/>
          </p:nvPr>
        </p:nvSpPr>
        <p:spPr/>
        <p:txBody>
          <a:bodyPr/>
          <a:lstStyle/>
          <a:p>
            <a:r>
              <a:rPr lang="en-US" dirty="0"/>
              <a:t>Rs-fMRI and DTI provide us with dual representations of brain connectivity, endowed with its own set of geometric properties. These two complementary views of the brain are distinct yet intimately related.</a:t>
            </a:r>
          </a:p>
          <a:p>
            <a:endParaRPr lang="en-US" dirty="0"/>
          </a:p>
          <a:p>
            <a:r>
              <a:rPr lang="en-US" dirty="0"/>
              <a:t>In a bid to better understanding this relationship, we pose a slightly different question from the phenotypic prediction.  Instead, we are interested here in predicting one view from the other, that is, we focus on prediction of structure from function.</a:t>
            </a:r>
          </a:p>
          <a:p>
            <a:br>
              <a:rPr lang="en-US" dirty="0"/>
            </a:br>
            <a:r>
              <a:rPr lang="en-US" dirty="0"/>
              <a:t>At the same time, understanding the role of clinical information and its relationship to connectivity provides a window into challenging translational paradigms. Thus, we would like our representations to be clinically informative. Keeping this in mind, we use behavioral information as a secondary guide in our representation.</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55BD12B-2C79-418F-9A0B-61F0AD8A4434}"/>
              </a:ext>
            </a:extLst>
          </p:cNvPr>
          <p:cNvSpPr>
            <a:spLocks noGrp="1"/>
          </p:cNvSpPr>
          <p:nvPr>
            <p:ph type="body" idx="1"/>
          </p:nvPr>
        </p:nvSpPr>
        <p:spPr/>
        <p:txBody>
          <a:bodyPr/>
          <a:lstStyle/>
          <a:p>
            <a:r>
              <a:rPr lang="en-US" dirty="0"/>
              <a:t>Here is a pictorial outline of our matrix autoencoder framework for multimodal connectivity and behavior.</a:t>
            </a:r>
          </a:p>
          <a:p>
            <a:endParaRPr lang="en-US" dirty="0"/>
          </a:p>
          <a:p>
            <a:r>
              <a:rPr lang="en-US" dirty="0"/>
              <a:t>Our model consists of three main components, one for representation learning in the functional connectivity space.  Effectively, this performs reconstruction of the input functional connectivity matrices.</a:t>
            </a:r>
            <a:br>
              <a:rPr lang="en-US" dirty="0"/>
            </a:br>
            <a:br>
              <a:rPr lang="en-US" dirty="0"/>
            </a:br>
            <a:r>
              <a:rPr lang="en-US" dirty="0"/>
              <a:t>The second component maps from function to structure, i.e. to predict structural connectivity from functional connectivity. </a:t>
            </a:r>
          </a:p>
          <a:p>
            <a:endParaRPr lang="en-US" dirty="0"/>
          </a:p>
          <a:p>
            <a:r>
              <a:rPr lang="en-US" dirty="0"/>
              <a:t>The third block maps to phenotypic measures.  </a:t>
            </a:r>
            <a:br>
              <a:rPr lang="en-US" dirty="0"/>
            </a:br>
            <a:br>
              <a:rPr lang="en-US" dirty="0"/>
            </a:br>
            <a:r>
              <a:rPr lang="en-US" dirty="0"/>
              <a:t>&lt;click&gt;In the next slide, I will introduce the representational framework for functional connectivity.</a:t>
            </a:r>
          </a:p>
          <a:p>
            <a:endParaRPr lang="en-US" dirty="0"/>
          </a:p>
          <a:p>
            <a:br>
              <a:rPr lang="en-US" dirty="0"/>
            </a:br>
            <a:endParaRPr lang="en-US" dirty="0"/>
          </a:p>
        </p:txBody>
      </p:sp>
    </p:spTree>
    <p:extLst>
      <p:ext uri="{BB962C8B-B14F-4D97-AF65-F5344CB8AC3E}">
        <p14:creationId xmlns:p14="http://schemas.microsoft.com/office/powerpoint/2010/main" val="5753045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seen previously, the functional connectivity matrices lie on a low dimensional manifold of symmetric positive semi-definite matrices. We design an autoencoder representation with self supervision to reflect these properties. This leverages the known parallels of autoencoders with classical decompositions in the low dimensional setting.</a:t>
            </a:r>
            <a:br>
              <a:rPr lang="en-US" dirty="0"/>
            </a:br>
            <a:br>
              <a:rPr lang="en-US" dirty="0"/>
            </a:br>
            <a:r>
              <a:rPr lang="en-US" dirty="0"/>
              <a:t>&lt;click&gt;The encoder takes in as input the functional connectivity. We make use the 2D FC-NN layers introduced in Dong et al. These encode a canonical outer-product decomposition parametrized by the weight W. </a:t>
            </a:r>
          </a:p>
          <a:p>
            <a:r>
              <a:rPr lang="en-US" dirty="0"/>
              <a:t>&lt;click&gt;From here, the decoder creates a reconstruction of the matrix Gamma n using the same weights as the encoder.</a:t>
            </a:r>
          </a:p>
          <a:p>
            <a:endParaRPr lang="en-US" dirty="0"/>
          </a:p>
          <a:p>
            <a:r>
              <a:rPr lang="en-US" dirty="0"/>
              <a:t>&lt;click&gt;Overall, this autoencoder estimates a symmetric low rank matrix decomposition from the input correlation matrices. The weights learned in the columns of W can be thought of as canonical brain bases for functional connectivity.</a:t>
            </a:r>
          </a:p>
          <a:p>
            <a:endParaRPr lang="en-US" dirty="0"/>
          </a:p>
          <a:p>
            <a:r>
              <a:rPr lang="en-US" dirty="0"/>
              <a:t>Unlike the frameworks we have built up in previous sections, this autoencoder allows us to solve for a common principal components like decomposition within a neural network architecture.</a:t>
            </a:r>
          </a:p>
        </p:txBody>
      </p:sp>
      <p:sp>
        <p:nvSpPr>
          <p:cNvPr id="4" name="Slide Number Placeholder 3"/>
          <p:cNvSpPr>
            <a:spLocks noGrp="1"/>
          </p:cNvSpPr>
          <p:nvPr>
            <p:ph type="sldNum" sz="quarter" idx="5"/>
          </p:nvPr>
        </p:nvSpPr>
        <p:spPr/>
        <p:txBody>
          <a:bodyPr/>
          <a:lstStyle/>
          <a:p>
            <a:fld id="{232670B7-BF3C-45B5-86C2-393251702E37}" type="slidenum">
              <a:rPr lang="en-US" smtClean="0"/>
              <a:t>43</a:t>
            </a:fld>
            <a:endParaRPr lang="en-US"/>
          </a:p>
        </p:txBody>
      </p:sp>
    </p:spTree>
    <p:extLst>
      <p:ext uri="{BB962C8B-B14F-4D97-AF65-F5344CB8AC3E}">
        <p14:creationId xmlns:p14="http://schemas.microsoft.com/office/powerpoint/2010/main" val="283643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55BD12B-2C79-418F-9A0B-61F0AD8A4434}"/>
              </a:ext>
            </a:extLst>
          </p:cNvPr>
          <p:cNvSpPr>
            <a:spLocks noGrp="1"/>
          </p:cNvSpPr>
          <p:nvPr>
            <p:ph type="body" idx="1"/>
          </p:nvPr>
        </p:nvSpPr>
        <p:spPr/>
        <p:txBody>
          <a:bodyPr/>
          <a:lstStyle/>
          <a:p>
            <a:r>
              <a:rPr lang="en-US" dirty="0"/>
              <a:t>Let us examine the function to structure prediction block in more detail</a:t>
            </a:r>
          </a:p>
          <a:p>
            <a:endParaRPr lang="en-US" dirty="0"/>
          </a:p>
        </p:txBody>
      </p:sp>
    </p:spTree>
    <p:extLst>
      <p:ext uri="{BB962C8B-B14F-4D97-AF65-F5344CB8AC3E}">
        <p14:creationId xmlns:p14="http://schemas.microsoft.com/office/powerpoint/2010/main" val="25032916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a second decoder to map the low dimensional functional connectivity embedding F to the SC matrices A using a cascade of 2D FC-NN layers. We use an alignment decoder consisting of 2D FC-NN to map from the functional to structural embedding S</a:t>
            </a:r>
          </a:p>
          <a:p>
            <a:endParaRPr lang="en-US" dirty="0"/>
          </a:p>
          <a:p>
            <a:r>
              <a:rPr lang="en-US" dirty="0"/>
              <a:t>&lt;click&gt;Our structural connectivity matrices A capture the relative number of fiber tracts connecting pairs of brain regions. By construction, these matrices are hollow and standardized to have l1 norm 1. In order to reflect this within the model, we suppress the diagonal entries of the decoder output, and apply a </a:t>
            </a:r>
            <a:r>
              <a:rPr lang="en-US" dirty="0" err="1"/>
              <a:t>softmax</a:t>
            </a:r>
            <a:r>
              <a:rPr lang="en-US" dirty="0"/>
              <a:t> at the end to the off-diagonal elements.</a:t>
            </a:r>
          </a:p>
        </p:txBody>
      </p:sp>
      <p:sp>
        <p:nvSpPr>
          <p:cNvPr id="4" name="Slide Number Placeholder 3"/>
          <p:cNvSpPr>
            <a:spLocks noGrp="1"/>
          </p:cNvSpPr>
          <p:nvPr>
            <p:ph type="sldNum" sz="quarter" idx="5"/>
          </p:nvPr>
        </p:nvSpPr>
        <p:spPr/>
        <p:txBody>
          <a:bodyPr/>
          <a:lstStyle/>
          <a:p>
            <a:fld id="{232670B7-BF3C-45B5-86C2-393251702E37}" type="slidenum">
              <a:rPr lang="en-US" smtClean="0"/>
              <a:t>45</a:t>
            </a:fld>
            <a:endParaRPr lang="en-US"/>
          </a:p>
        </p:txBody>
      </p:sp>
    </p:spTree>
    <p:extLst>
      <p:ext uri="{BB962C8B-B14F-4D97-AF65-F5344CB8AC3E}">
        <p14:creationId xmlns:p14="http://schemas.microsoft.com/office/powerpoint/2010/main" val="17152224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55BD12B-2C79-418F-9A0B-61F0AD8A4434}"/>
              </a:ext>
            </a:extLst>
          </p:cNvPr>
          <p:cNvSpPr>
            <a:spLocks noGrp="1"/>
          </p:cNvSpPr>
          <p:nvPr>
            <p:ph type="body" idx="1"/>
          </p:nvPr>
        </p:nvSpPr>
        <p:spPr/>
        <p:txBody>
          <a:bodyPr/>
          <a:lstStyle/>
          <a:p>
            <a:r>
              <a:rPr lang="en-US" dirty="0"/>
              <a:t>Finally, we have a third branch for prediction of phenotypes from functional connectivity. </a:t>
            </a:r>
          </a:p>
        </p:txBody>
      </p:sp>
    </p:spTree>
    <p:extLst>
      <p:ext uri="{BB962C8B-B14F-4D97-AF65-F5344CB8AC3E}">
        <p14:creationId xmlns:p14="http://schemas.microsoft.com/office/powerpoint/2010/main" val="1534562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the functional connectivity projections X as inputs to an artificial neural network predicts the phenotypic profile in vector y. This component first performs a 1-D convolution on the projected FC features. This is followed by a forward pass through a cascade of fully connected layers with Leaky </a:t>
            </a:r>
            <a:r>
              <a:rPr lang="en-US" dirty="0" err="1"/>
              <a:t>ReLU</a:t>
            </a:r>
            <a:r>
              <a:rPr lang="en-US" dirty="0"/>
              <a:t> activation.</a:t>
            </a:r>
            <a:br>
              <a:rPr lang="en-US" dirty="0"/>
            </a:br>
            <a:br>
              <a:rPr lang="en-US" dirty="0"/>
            </a:br>
            <a:r>
              <a:rPr lang="en-US" dirty="0"/>
              <a:t>Overall, this prediction branch serves as a second </a:t>
            </a:r>
            <a:r>
              <a:rPr lang="en-US" dirty="0" err="1"/>
              <a:t>regulariser</a:t>
            </a:r>
            <a:r>
              <a:rPr lang="en-US" dirty="0"/>
              <a:t> for the matrix autoencoder model by encouraging the representation to be informative of clinical characterizations.</a:t>
            </a:r>
          </a:p>
        </p:txBody>
      </p:sp>
      <p:sp>
        <p:nvSpPr>
          <p:cNvPr id="4" name="Slide Number Placeholder 3"/>
          <p:cNvSpPr>
            <a:spLocks noGrp="1"/>
          </p:cNvSpPr>
          <p:nvPr>
            <p:ph type="sldNum" sz="quarter" idx="5"/>
          </p:nvPr>
        </p:nvSpPr>
        <p:spPr/>
        <p:txBody>
          <a:bodyPr/>
          <a:lstStyle/>
          <a:p>
            <a:fld id="{232670B7-BF3C-45B5-86C2-393251702E37}" type="slidenum">
              <a:rPr lang="en-US" smtClean="0"/>
              <a:t>47</a:t>
            </a:fld>
            <a:endParaRPr lang="en-US"/>
          </a:p>
        </p:txBody>
      </p:sp>
    </p:spTree>
    <p:extLst>
      <p:ext uri="{BB962C8B-B14F-4D97-AF65-F5344CB8AC3E}">
        <p14:creationId xmlns:p14="http://schemas.microsoft.com/office/powerpoint/2010/main" val="23576746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55BD12B-2C79-418F-9A0B-61F0AD8A443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illustrates the complete framework. This work appeared in MICCAI this year.</a:t>
            </a:r>
          </a:p>
          <a:p>
            <a:r>
              <a:rPr lang="en-US" dirty="0"/>
              <a:t> </a:t>
            </a:r>
          </a:p>
          <a:p>
            <a:r>
              <a:rPr lang="en-US" dirty="0"/>
              <a:t>To train the joint model, we adopt a stochastic ADAM optimizer, and utilize a separate validation set for hyperparameter tuning. </a:t>
            </a:r>
          </a:p>
        </p:txBody>
      </p:sp>
    </p:spTree>
    <p:extLst>
      <p:ext uri="{BB962C8B-B14F-4D97-AF65-F5344CB8AC3E}">
        <p14:creationId xmlns:p14="http://schemas.microsoft.com/office/powerpoint/2010/main" val="11139988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this study, we evaluate on two separate datasets with rs-fMRI and DTI scans.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is a set of healthy controls from the HCP database. While the second dataset is our in-house dataset of patients with Autism. For the purposes of this evaluation, we use static functional connectivity matrices obtained from the average regional time series. For the DTI data, we use the outputs of tractography, which estimates the number of fiber tracts between the same regions of the brain.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&lt;click&gt;On the behavioral side, our evaluation on the HCP is for predicting a single score measuring cognition, which is the cognitive fluid intelligence score.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Autism dataset, we use the same phenotypic measures as before. In each case, we adopt a five fold cross validation strategy of evaluation.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p:txBody>
      </p:sp>
      <p:sp>
        <p:nvSpPr>
          <p:cNvPr id="4" name="Slide Number Placeholder 3"/>
          <p:cNvSpPr>
            <a:spLocks noGrp="1"/>
          </p:cNvSpPr>
          <p:nvPr>
            <p:ph type="sldNum" sz="quarter" idx="5"/>
          </p:nvPr>
        </p:nvSpPr>
        <p:spPr/>
        <p:txBody>
          <a:bodyPr/>
          <a:lstStyle/>
          <a:p>
            <a:fld id="{232670B7-BF3C-45B5-86C2-393251702E37}" type="slidenum">
              <a:rPr lang="en-US" smtClean="0"/>
              <a:t>49</a:t>
            </a:fld>
            <a:endParaRPr lang="en-US"/>
          </a:p>
        </p:txBody>
      </p:sp>
    </p:spTree>
    <p:extLst>
      <p:ext uri="{BB962C8B-B14F-4D97-AF65-F5344CB8AC3E}">
        <p14:creationId xmlns:p14="http://schemas.microsoft.com/office/powerpoint/2010/main" val="1024973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I have organized my talk into four parts. In the first two sections, I will build up frameworks that can jointly model functional and structural connectomics data and predict behavioral measures in clinical populations. </a:t>
            </a:r>
          </a:p>
          <a:p>
            <a:endParaRPr lang="en-US" dirty="0"/>
          </a:p>
          <a:p>
            <a:r>
              <a:rPr lang="en-US" dirty="0"/>
              <a:t>The last two segments of the talk focus on geometric modeling extensions that leverage deep learning techniques for better better understanding neuroimaging data and clinical information.</a:t>
            </a:r>
            <a:br>
              <a:rPr lang="en-US" dirty="0"/>
            </a:br>
            <a:br>
              <a:rPr lang="en-US" dirty="0"/>
            </a:br>
            <a:r>
              <a:rPr lang="en-US" dirty="0"/>
              <a:t>&lt;click&gt; In the first section, I will describe the generative-discriminative framework we developed. This is designed to automatically extract brain networks from functional connectivity data that are predictive of behavioral measures. </a:t>
            </a:r>
          </a:p>
        </p:txBody>
      </p:sp>
      <p:sp>
        <p:nvSpPr>
          <p:cNvPr id="4" name="Slide Number Placeholder 3"/>
          <p:cNvSpPr>
            <a:spLocks noGrp="1"/>
          </p:cNvSpPr>
          <p:nvPr>
            <p:ph type="sldNum" sz="quarter" idx="5"/>
          </p:nvPr>
        </p:nvSpPr>
        <p:spPr/>
        <p:txBody>
          <a:bodyPr/>
          <a:lstStyle/>
          <a:p>
            <a:fld id="{232670B7-BF3C-45B5-86C2-393251702E37}" type="slidenum">
              <a:rPr lang="en-US" smtClean="0"/>
              <a:t>5</a:t>
            </a:fld>
            <a:endParaRPr lang="en-US"/>
          </a:p>
        </p:txBody>
      </p:sp>
    </p:spTree>
    <p:extLst>
      <p:ext uri="{BB962C8B-B14F-4D97-AF65-F5344CB8AC3E}">
        <p14:creationId xmlns:p14="http://schemas.microsoft.com/office/powerpoint/2010/main" val="5393922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 evaluate the prediction of structure from function. Here, we </a:t>
            </a:r>
            <a:r>
              <a:rPr lang="en-US" dirty="0" err="1"/>
              <a:t>visualise</a:t>
            </a:r>
            <a:r>
              <a:rPr lang="en-US" dirty="0"/>
              <a:t> the FC and SC embeddings using t-SNE plots. We observe well separated point clusters for the two modalities.  This clear separation hints that the model is successful at differentiating the two views. The alignment decoder is learning a mapping between the two sets of features.  </a:t>
            </a:r>
            <a:br>
              <a:rPr lang="en-US" dirty="0"/>
            </a:br>
            <a:br>
              <a:rPr lang="en-US" dirty="0"/>
            </a:br>
            <a:r>
              <a:rPr lang="en-US" dirty="0"/>
              <a:t>&lt;click&gt;Next, we can evaluate the SC prediction against two baselines. For each model, we compare the distance of the test examples with the ground truth SC against the average distance from other examples. For good reconstruction, we expect F self- the distance from the ground truth, should be on an average lower than F other- the distance from other examples. &lt;click&gt; We see this reflected in our framework.</a:t>
            </a:r>
            <a:br>
              <a:rPr lang="en-US" dirty="0"/>
            </a:br>
            <a:endParaRPr lang="en-US" dirty="0"/>
          </a:p>
          <a:p>
            <a:r>
              <a:rPr lang="en-US" dirty="0"/>
              <a:t>&lt;click&gt;The first baseline a simple regularized linear regression between the FC and SC features, which we see performs worse than our model.</a:t>
            </a:r>
            <a:br>
              <a:rPr lang="en-US" dirty="0"/>
            </a:br>
            <a:br>
              <a:rPr lang="en-US" dirty="0"/>
            </a:br>
            <a:r>
              <a:rPr lang="en-US" dirty="0"/>
              <a:t>&lt;click&gt; The second uses a matrix AE with the SC as the input and output, which is a proxy for the best case performance. In this sense, our model performs only slightly worse than this scenario. </a:t>
            </a:r>
            <a:br>
              <a:rPr lang="en-US" dirty="0"/>
            </a:br>
            <a:br>
              <a:rPr lang="en-US" dirty="0"/>
            </a:br>
            <a:r>
              <a:rPr lang="en-US" dirty="0"/>
              <a:t>Overall, these results indicate that the Matrix AE learns a stable transformation between the two data spaces.</a:t>
            </a:r>
            <a:br>
              <a:rPr lang="en-US" dirty="0"/>
            </a:br>
            <a:endParaRPr lang="en-US" dirty="0"/>
          </a:p>
        </p:txBody>
      </p:sp>
      <p:sp>
        <p:nvSpPr>
          <p:cNvPr id="4" name="Slide Number Placeholder 3"/>
          <p:cNvSpPr>
            <a:spLocks noGrp="1"/>
          </p:cNvSpPr>
          <p:nvPr>
            <p:ph type="sldNum" sz="quarter" idx="5"/>
          </p:nvPr>
        </p:nvSpPr>
        <p:spPr/>
        <p:txBody>
          <a:bodyPr/>
          <a:lstStyle/>
          <a:p>
            <a:fld id="{232670B7-BF3C-45B5-86C2-393251702E37}" type="slidenum">
              <a:rPr lang="en-US" smtClean="0"/>
              <a:t>50</a:t>
            </a:fld>
            <a:endParaRPr lang="en-US"/>
          </a:p>
        </p:txBody>
      </p:sp>
    </p:spTree>
    <p:extLst>
      <p:ext uri="{BB962C8B-B14F-4D97-AF65-F5344CB8AC3E}">
        <p14:creationId xmlns:p14="http://schemas.microsoft.com/office/powerpoint/2010/main" val="22392422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see very similar trends with our evaluation on the autism dataset</a:t>
            </a:r>
          </a:p>
        </p:txBody>
      </p:sp>
      <p:sp>
        <p:nvSpPr>
          <p:cNvPr id="4" name="Slide Number Placeholder 3"/>
          <p:cNvSpPr>
            <a:spLocks noGrp="1"/>
          </p:cNvSpPr>
          <p:nvPr>
            <p:ph type="sldNum" sz="quarter" idx="5"/>
          </p:nvPr>
        </p:nvSpPr>
        <p:spPr/>
        <p:txBody>
          <a:bodyPr/>
          <a:lstStyle/>
          <a:p>
            <a:fld id="{232670B7-BF3C-45B5-86C2-393251702E37}" type="slidenum">
              <a:rPr lang="en-US" smtClean="0"/>
              <a:t>51</a:t>
            </a:fld>
            <a:endParaRPr lang="en-US"/>
          </a:p>
        </p:txBody>
      </p:sp>
    </p:spTree>
    <p:extLst>
      <p:ext uri="{BB962C8B-B14F-4D97-AF65-F5344CB8AC3E}">
        <p14:creationId xmlns:p14="http://schemas.microsoft.com/office/powerpoint/2010/main" val="33446066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we examine this phenotypic prediction task.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 Our first comparisons are against three ablated versions of the model. These baselines help us evaluate individual components of our model, such as:</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dirty="0"/>
              <a:t>First, the utility of the rs-fMRI decoder, </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dirty="0"/>
              <a:t>Second, the effect of removing the DTI prediction</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dirty="0"/>
              <a:t>Third, the effect of combining the connectivity representation with behavioral prediction end to end.</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We also compare against two deep learning baselines designed for the prediction task.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is the multimodal version of the </a:t>
            </a:r>
            <a:r>
              <a:rPr lang="en-US" dirty="0" err="1"/>
              <a:t>brainnet</a:t>
            </a:r>
            <a:r>
              <a:rPr lang="en-US" dirty="0"/>
              <a:t> CNN baseline, while the second is the Deep sr-DDL baseline from earlier.</a:t>
            </a:r>
          </a:p>
        </p:txBody>
      </p:sp>
      <p:sp>
        <p:nvSpPr>
          <p:cNvPr id="4" name="Slide Number Placeholder 3"/>
          <p:cNvSpPr>
            <a:spLocks noGrp="1"/>
          </p:cNvSpPr>
          <p:nvPr>
            <p:ph type="sldNum" sz="quarter" idx="5"/>
          </p:nvPr>
        </p:nvSpPr>
        <p:spPr/>
        <p:txBody>
          <a:bodyPr/>
          <a:lstStyle/>
          <a:p>
            <a:fld id="{232670B7-BF3C-45B5-86C2-393251702E37}" type="slidenum">
              <a:rPr lang="en-US" smtClean="0"/>
              <a:t>52</a:t>
            </a:fld>
            <a:endParaRPr lang="en-US"/>
          </a:p>
        </p:txBody>
      </p:sp>
    </p:spTree>
    <p:extLst>
      <p:ext uri="{BB962C8B-B14F-4D97-AF65-F5344CB8AC3E}">
        <p14:creationId xmlns:p14="http://schemas.microsoft.com/office/powerpoint/2010/main" val="954786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results on the HCP dataset, we observe that on the test examples, &lt;click&gt; our framework outperforms all of the baselines in terms of three quantitative metrics. This suggests that the captured biomarkers are also predictive of clinical measures. At the same time, the performance gains against ablated versions of the model indicate the utility of the autoencoder formulation, the function to structure mapping, and the joint representation learning respectively.</a:t>
            </a:r>
          </a:p>
        </p:txBody>
      </p:sp>
      <p:sp>
        <p:nvSpPr>
          <p:cNvPr id="4" name="Slide Number Placeholder 3"/>
          <p:cNvSpPr>
            <a:spLocks noGrp="1"/>
          </p:cNvSpPr>
          <p:nvPr>
            <p:ph type="sldNum" sz="quarter" idx="5"/>
          </p:nvPr>
        </p:nvSpPr>
        <p:spPr/>
        <p:txBody>
          <a:bodyPr/>
          <a:lstStyle/>
          <a:p>
            <a:fld id="{232670B7-BF3C-45B5-86C2-393251702E37}" type="slidenum">
              <a:rPr lang="en-US" smtClean="0"/>
              <a:t>53</a:t>
            </a:fld>
            <a:endParaRPr lang="en-US"/>
          </a:p>
        </p:txBody>
      </p:sp>
    </p:spTree>
    <p:extLst>
      <p:ext uri="{BB962C8B-B14F-4D97-AF65-F5344CB8AC3E}">
        <p14:creationId xmlns:p14="http://schemas.microsoft.com/office/powerpoint/2010/main" val="35759574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see that the model generalizes to prediction the autism dataset as well, providing comparable performance against state-of-the-art baselines. This is in fact a more challenging paradigm, we are trying to predict multiple deficits simultaneously</a:t>
            </a:r>
          </a:p>
        </p:txBody>
      </p:sp>
      <p:sp>
        <p:nvSpPr>
          <p:cNvPr id="4" name="Slide Number Placeholder 3"/>
          <p:cNvSpPr>
            <a:spLocks noGrp="1"/>
          </p:cNvSpPr>
          <p:nvPr>
            <p:ph type="sldNum" sz="quarter" idx="5"/>
          </p:nvPr>
        </p:nvSpPr>
        <p:spPr/>
        <p:txBody>
          <a:bodyPr/>
          <a:lstStyle/>
          <a:p>
            <a:fld id="{232670B7-BF3C-45B5-86C2-393251702E37}" type="slidenum">
              <a:rPr lang="en-US" smtClean="0"/>
              <a:t>54</a:t>
            </a:fld>
            <a:endParaRPr lang="en-US"/>
          </a:p>
        </p:txBody>
      </p:sp>
    </p:spTree>
    <p:extLst>
      <p:ext uri="{BB962C8B-B14F-4D97-AF65-F5344CB8AC3E}">
        <p14:creationId xmlns:p14="http://schemas.microsoft.com/office/powerpoint/2010/main" val="12986048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can examine the basis representation learned by the matrix autoencoder. </a:t>
            </a:r>
          </a:p>
          <a:p>
            <a:endParaRPr lang="en-US" dirty="0"/>
          </a:p>
          <a:p>
            <a:r>
              <a:rPr lang="en-US" dirty="0"/>
              <a:t>To examine the robustness of the recovered patterns, we match the learned bases across different CV folds as well as multiple initializations. We display the most common set of patterns on an average along with the regional standard deviations. First, we observe that the standard deviations for a majority of the regions are small compared to the mean activations, indicating that the extraction of functional biomarkers within the model is fairly robust.</a:t>
            </a:r>
          </a:p>
          <a:p>
            <a:endParaRPr lang="en-US" dirty="0"/>
          </a:p>
          <a:p>
            <a:r>
              <a:rPr lang="en-US" dirty="0"/>
              <a:t>Moreover, we identified several commonly observed patterns such as the default mode network, frontoparietal network, medial pre-frontal cortex. These have been previously identified in studies on the HCP dataset, and are known to be associated with cognition. Thus the learned representation is of clinical consequence as well.</a:t>
            </a:r>
          </a:p>
        </p:txBody>
      </p:sp>
      <p:sp>
        <p:nvSpPr>
          <p:cNvPr id="4" name="Slide Number Placeholder 3"/>
          <p:cNvSpPr>
            <a:spLocks noGrp="1"/>
          </p:cNvSpPr>
          <p:nvPr>
            <p:ph type="sldNum" sz="quarter" idx="5"/>
          </p:nvPr>
        </p:nvSpPr>
        <p:spPr/>
        <p:txBody>
          <a:bodyPr/>
          <a:lstStyle/>
          <a:p>
            <a:fld id="{232670B7-BF3C-45B5-86C2-393251702E37}" type="slidenum">
              <a:rPr lang="en-US" smtClean="0"/>
              <a:t>55</a:t>
            </a:fld>
            <a:endParaRPr lang="en-US"/>
          </a:p>
        </p:txBody>
      </p:sp>
    </p:spTree>
    <p:extLst>
      <p:ext uri="{BB962C8B-B14F-4D97-AF65-F5344CB8AC3E}">
        <p14:creationId xmlns:p14="http://schemas.microsoft.com/office/powerpoint/2010/main" val="2894847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make similar observations with the KKI dataset as well. Our model thus allows us to probe the learned  representation, as opposed to being black box</a:t>
            </a:r>
          </a:p>
        </p:txBody>
      </p:sp>
      <p:sp>
        <p:nvSpPr>
          <p:cNvPr id="4" name="Slide Number Placeholder 3"/>
          <p:cNvSpPr>
            <a:spLocks noGrp="1"/>
          </p:cNvSpPr>
          <p:nvPr>
            <p:ph type="sldNum" sz="quarter" idx="5"/>
          </p:nvPr>
        </p:nvSpPr>
        <p:spPr/>
        <p:txBody>
          <a:bodyPr/>
          <a:lstStyle/>
          <a:p>
            <a:fld id="{232670B7-BF3C-45B5-86C2-393251702E37}" type="slidenum">
              <a:rPr lang="en-US" smtClean="0"/>
              <a:t>56</a:t>
            </a:fld>
            <a:endParaRPr lang="en-US"/>
          </a:p>
        </p:txBody>
      </p:sp>
    </p:spTree>
    <p:extLst>
      <p:ext uri="{BB962C8B-B14F-4D97-AF65-F5344CB8AC3E}">
        <p14:creationId xmlns:p14="http://schemas.microsoft.com/office/powerpoint/2010/main" val="4899255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25E3237-172C-45F9-BEA7-EEF70F7B2643}"/>
              </a:ext>
            </a:extLst>
          </p:cNvPr>
          <p:cNvSpPr>
            <a:spLocks noGrp="1"/>
          </p:cNvSpPr>
          <p:nvPr>
            <p:ph type="body" idx="1"/>
          </p:nvPr>
        </p:nvSpPr>
        <p:spPr/>
        <p:txBody>
          <a:bodyPr/>
          <a:lstStyle/>
          <a:p>
            <a:r>
              <a:rPr lang="en-US" dirty="0"/>
              <a:t>To summarize our contributions from this section, we have developed a matrix AE that can exploit the underlying geometry of the FC. The SC alignment decoder learns a robust mapping from function to structure. Lastly, the phenotypic prediction serves as a secondary </a:t>
            </a:r>
            <a:r>
              <a:rPr lang="en-US" dirty="0" err="1"/>
              <a:t>regularizer</a:t>
            </a:r>
            <a:r>
              <a:rPr lang="en-US" dirty="0"/>
              <a:t>. Overall, this model that generalizes well onto unseen examples, both for phenotypic prediction, as well as function to structure prediction.</a:t>
            </a:r>
          </a:p>
          <a:p>
            <a:endParaRPr lang="en-US" dirty="0"/>
          </a:p>
          <a:p>
            <a:r>
              <a:rPr lang="en-US" dirty="0"/>
              <a:t>&lt;click&gt;This framework elegantly combines the interpretability offered by classical decomposition models with the simplicity and flexibility offered by deep learning.  &lt;pause&gt;</a:t>
            </a:r>
          </a:p>
          <a:p>
            <a:endParaRPr lang="en-US" dirty="0"/>
          </a:p>
          <a:p>
            <a:r>
              <a:rPr lang="en-US" dirty="0"/>
              <a:t>In relation to the two other points we alluded to earlier, the final part of my talk will shift focus away from models inspired by classical decompositions.</a:t>
            </a:r>
          </a:p>
        </p:txBody>
      </p:sp>
    </p:spTree>
    <p:extLst>
      <p:ext uri="{BB962C8B-B14F-4D97-AF65-F5344CB8AC3E}">
        <p14:creationId xmlns:p14="http://schemas.microsoft.com/office/powerpoint/2010/main" val="2015643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final section, we deviate from from classical representations based on exploiting the low rank matrix structure within connectivity. Instead we will focus on the network-centric view of brain connectivity, utilizing a different kind of geometric model, which is: the graph neural network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232670B7-BF3C-45B5-86C2-393251702E37}" type="slidenum">
              <a:rPr lang="en-US" smtClean="0"/>
              <a:t>58</a:t>
            </a:fld>
            <a:endParaRPr lang="en-US"/>
          </a:p>
        </p:txBody>
      </p:sp>
    </p:spTree>
    <p:extLst>
      <p:ext uri="{BB962C8B-B14F-4D97-AF65-F5344CB8AC3E}">
        <p14:creationId xmlns:p14="http://schemas.microsoft.com/office/powerpoint/2010/main" val="35223602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natural way to look at brain connectivity is more network centric. This explicitly focuses on the graph structure between communicating brain regions. Here, each </a:t>
            </a:r>
            <a:r>
              <a:rPr lang="en-US" b="1" dirty="0"/>
              <a:t>node</a:t>
            </a:r>
            <a:r>
              <a:rPr lang="en-US" dirty="0"/>
              <a:t> of the brain </a:t>
            </a:r>
            <a:r>
              <a:rPr lang="en-US" b="1" dirty="0"/>
              <a:t>graph</a:t>
            </a:r>
            <a:r>
              <a:rPr lang="en-US" dirty="0"/>
              <a:t> could correspond to a region within the brain and relationships between pairs of regions as </a:t>
            </a:r>
            <a:r>
              <a:rPr lang="en-US" b="1" dirty="0"/>
              <a:t>edges</a:t>
            </a:r>
            <a:r>
              <a:rPr lang="en-US" dirty="0"/>
              <a:t> connecting them. We could additionally have node-based or edge-based attributes as inputs.</a:t>
            </a:r>
          </a:p>
          <a:p>
            <a:endParaRPr lang="en-US" dirty="0"/>
          </a:p>
          <a:p>
            <a:r>
              <a:rPr lang="en-US" dirty="0"/>
              <a:t>From the data driven perspective, graph neural networks, particularly graph convolutional networks have become a popular tool for this </a:t>
            </a:r>
            <a:r>
              <a:rPr lang="en-US" dirty="0" err="1"/>
              <a:t>flavour</a:t>
            </a:r>
            <a:r>
              <a:rPr lang="en-US" dirty="0"/>
              <a:t> of analysis. </a:t>
            </a:r>
          </a:p>
          <a:p>
            <a:r>
              <a:rPr lang="en-US" dirty="0"/>
              <a:t>&lt;click&gt;A typical GCN layer consists of multiple </a:t>
            </a:r>
            <a:r>
              <a:rPr lang="en-US" b="1" dirty="0"/>
              <a:t>filters</a:t>
            </a:r>
            <a:r>
              <a:rPr lang="en-US" dirty="0"/>
              <a:t> that aggregate connectivity information within nodes of the graph. </a:t>
            </a:r>
          </a:p>
          <a:p>
            <a:r>
              <a:rPr lang="en-US" dirty="0"/>
              <a:t>&lt;click&gt;Composed together, the layers can underscore pathways of information propagation within the graph as guided by a downstream task such as case/control prediction. </a:t>
            </a:r>
          </a:p>
          <a:p>
            <a:endParaRPr lang="en-US" dirty="0"/>
          </a:p>
          <a:p>
            <a:r>
              <a:rPr lang="en-US" dirty="0"/>
              <a:t>&lt;click&gt;There are several works which use graph convolutional networks to predict diagnosis from brain connectivity , for example from rs-fMRI, or &lt;click&gt; DTI. These models typically the graph structure either using spatial or connectivity relationships. </a:t>
            </a:r>
          </a:p>
          <a:p>
            <a:r>
              <a:rPr lang="en-US" dirty="0"/>
              <a:t>&lt;click&gt;Often, the connectivity profile is vectorized within the graph signal, rather than utilizing the its network structure.  These models typically consider only one modality at a time and typically focus on groupwise comparisons.</a:t>
            </a:r>
          </a:p>
          <a:p>
            <a:endParaRPr lang="en-US" dirty="0"/>
          </a:p>
          <a:p>
            <a:r>
              <a:rPr lang="en-US" dirty="0"/>
              <a:t>Instead, we would like to fuse information from functional and structural connectomes using carefully designed graph filtering operations and map to fine grained prediction rather than classification.</a:t>
            </a:r>
          </a:p>
        </p:txBody>
      </p:sp>
      <p:sp>
        <p:nvSpPr>
          <p:cNvPr id="4" name="Slide Number Placeholder 3"/>
          <p:cNvSpPr>
            <a:spLocks noGrp="1"/>
          </p:cNvSpPr>
          <p:nvPr>
            <p:ph type="sldNum" sz="quarter" idx="5"/>
          </p:nvPr>
        </p:nvSpPr>
        <p:spPr/>
        <p:txBody>
          <a:bodyPr/>
          <a:lstStyle/>
          <a:p>
            <a:fld id="{232670B7-BF3C-45B5-86C2-393251702E37}" type="slidenum">
              <a:rPr lang="en-US" smtClean="0"/>
              <a:t>59</a:t>
            </a:fld>
            <a:endParaRPr lang="en-US"/>
          </a:p>
        </p:txBody>
      </p:sp>
    </p:spTree>
    <p:extLst>
      <p:ext uri="{BB962C8B-B14F-4D97-AF65-F5344CB8AC3E}">
        <p14:creationId xmlns:p14="http://schemas.microsoft.com/office/powerpoint/2010/main" val="3410547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typical resting state functional MRI scan requires the patient to lie still in the scanner while being imaged. The resulting acquisition is such that each volume element or voxel has a time series response associated with it.  &lt;pause&gt;</a:t>
            </a:r>
            <a:br>
              <a:rPr lang="en-US" dirty="0"/>
            </a:br>
            <a:br>
              <a:rPr lang="en-US" dirty="0"/>
            </a:br>
            <a:r>
              <a:rPr lang="en-US" dirty="0"/>
              <a:t>The underlying rationale is that brain regions which communicate with each other display synchrony in terms of their activation.</a:t>
            </a:r>
            <a:br>
              <a:rPr lang="en-US" dirty="0"/>
            </a:br>
            <a:br>
              <a:rPr lang="en-US" dirty="0"/>
            </a:br>
            <a:r>
              <a:rPr lang="en-US" dirty="0"/>
              <a:t>To characterize these functional relationships, we often use correlation matrices. &lt;click&gt;</a:t>
            </a:r>
          </a:p>
          <a:p>
            <a:r>
              <a:rPr lang="en-US" dirty="0"/>
              <a:t>These capture the similarity between responses across different brain regions. For example, a commonly used measure is the Pearson’s correlation coefficient, which makes these matrices symmetric along the diagonal.</a:t>
            </a:r>
            <a:br>
              <a:rPr lang="en-US" dirty="0"/>
            </a:br>
            <a:endParaRPr lang="en-US" dirty="0"/>
          </a:p>
          <a:p>
            <a:r>
              <a:rPr lang="en-US" dirty="0"/>
              <a:t>&lt;click&gt;What we wish to infer from this, is the latent functional organization in the brain. </a:t>
            </a:r>
            <a:br>
              <a:rPr lang="en-US" dirty="0"/>
            </a:br>
            <a:br>
              <a:rPr lang="en-US" dirty="0"/>
            </a:br>
            <a:r>
              <a:rPr lang="en-US" dirty="0"/>
              <a:t>&lt;click&gt;Further, we want to utilize this information to examine symptom severity associated with a disorder. Often, this symptom severity is a numerical measure that is scored by a clinician and indicates the level of impairment in a patient.</a:t>
            </a:r>
            <a:br>
              <a:rPr lang="en-US" dirty="0"/>
            </a:br>
            <a:br>
              <a:rPr lang="en-US" dirty="0"/>
            </a:br>
            <a:r>
              <a:rPr lang="en-US" dirty="0"/>
              <a:t>&lt;click&gt; Now, a typical machine learning setup for this problem would use features corresponding to the upper triangular part of the correlation matrix for each patient.</a:t>
            </a:r>
          </a:p>
        </p:txBody>
      </p:sp>
      <p:sp>
        <p:nvSpPr>
          <p:cNvPr id="4" name="Slide Number Placeholder 3"/>
          <p:cNvSpPr>
            <a:spLocks noGrp="1"/>
          </p:cNvSpPr>
          <p:nvPr>
            <p:ph type="sldNum" sz="quarter" idx="5"/>
          </p:nvPr>
        </p:nvSpPr>
        <p:spPr/>
        <p:txBody>
          <a:bodyPr/>
          <a:lstStyle/>
          <a:p>
            <a:fld id="{232670B7-BF3C-45B5-86C2-393251702E37}" type="slidenum">
              <a:rPr lang="en-US" smtClean="0"/>
              <a:t>6</a:t>
            </a:fld>
            <a:endParaRPr lang="en-US"/>
          </a:p>
        </p:txBody>
      </p:sp>
    </p:spTree>
    <p:extLst>
      <p:ext uri="{BB962C8B-B14F-4D97-AF65-F5344CB8AC3E}">
        <p14:creationId xmlns:p14="http://schemas.microsoft.com/office/powerpoint/2010/main" val="17799349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25E3237-172C-45F9-BEA7-EEF70F7B2643}"/>
              </a:ext>
            </a:extLst>
          </p:cNvPr>
          <p:cNvSpPr>
            <a:spLocks noGrp="1"/>
          </p:cNvSpPr>
          <p:nvPr>
            <p:ph type="body" idx="1"/>
          </p:nvPr>
        </p:nvSpPr>
        <p:spPr/>
        <p:txBody>
          <a:bodyPr/>
          <a:lstStyle/>
          <a:p>
            <a:r>
              <a:rPr lang="en-US" dirty="0"/>
              <a:t>This is an outline of our multimodal graph convolutional model or M-GCN for short.</a:t>
            </a:r>
          </a:p>
          <a:p>
            <a:r>
              <a:rPr lang="en-US" dirty="0"/>
              <a:t> </a:t>
            </a:r>
          </a:p>
          <a:p>
            <a:r>
              <a:rPr lang="en-US" dirty="0"/>
              <a:t>Our model consists of two main parts. The first is a representation learning module which uses a graph convolutional feature extractor, as shown in green. The inputs are the functional connectivity matrices and the DTI structural connectivity matrices. The second is a regression model that maps to phenotypic measures </a:t>
            </a:r>
          </a:p>
        </p:txBody>
      </p:sp>
    </p:spTree>
    <p:extLst>
      <p:ext uri="{BB962C8B-B14F-4D97-AF65-F5344CB8AC3E}">
        <p14:creationId xmlns:p14="http://schemas.microsoft.com/office/powerpoint/2010/main" val="287523940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25E3237-172C-45F9-BEA7-EEF70F7B2643}"/>
              </a:ext>
            </a:extLst>
          </p:cNvPr>
          <p:cNvSpPr>
            <a:spLocks noGrp="1"/>
          </p:cNvSpPr>
          <p:nvPr>
            <p:ph type="body" idx="1"/>
          </p:nvPr>
        </p:nvSpPr>
        <p:spPr/>
        <p:txBody>
          <a:bodyPr/>
          <a:lstStyle/>
          <a:p>
            <a:r>
              <a:rPr lang="en-US" dirty="0"/>
              <a:t>Let us look at the graph based representation learning first</a:t>
            </a:r>
          </a:p>
        </p:txBody>
      </p:sp>
    </p:spTree>
    <p:extLst>
      <p:ext uri="{BB962C8B-B14F-4D97-AF65-F5344CB8AC3E}">
        <p14:creationId xmlns:p14="http://schemas.microsoft.com/office/powerpoint/2010/main" val="41298557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25E3237-172C-45F9-BEA7-EEF70F7B2643}"/>
              </a:ext>
            </a:extLst>
          </p:cNvPr>
          <p:cNvSpPr>
            <a:spLocks noGrp="1"/>
          </p:cNvSpPr>
          <p:nvPr>
            <p:ph type="body" idx="1"/>
          </p:nvPr>
        </p:nvSpPr>
        <p:spPr/>
        <p:txBody>
          <a:bodyPr/>
          <a:lstStyle/>
          <a:p>
            <a:r>
              <a:rPr lang="en-US" dirty="0"/>
              <a:t>From the rs-fMRI data, we have connectivity information between the brain ROIs represented as a correlation matrix of size P x P. </a:t>
            </a:r>
          </a:p>
          <a:p>
            <a:endParaRPr lang="en-US" dirty="0"/>
          </a:p>
          <a:p>
            <a:r>
              <a:rPr lang="en-US" dirty="0"/>
              <a:t>&lt;click&gt;Complementary to this, we have tractography based structural connectivity matrices from the DTI data, which inform us about the anatomical connectivity within the same ROIs. </a:t>
            </a:r>
          </a:p>
          <a:p>
            <a:r>
              <a:rPr lang="en-US" dirty="0"/>
              <a:t>&lt;click&gt;Our model assumes that the latent brain graph structure for a patient is given by the DTI graph Laplacian Ln. The correlation matrix Gamma n is the associated graph signal.</a:t>
            </a:r>
            <a:br>
              <a:rPr lang="en-US" dirty="0"/>
            </a:br>
            <a:br>
              <a:rPr lang="en-US" dirty="0"/>
            </a:br>
            <a:r>
              <a:rPr lang="en-US" dirty="0"/>
              <a:t>&lt;click&gt;We use a topological graph filtering operation at each node pair within the graph. Mathematically, if </a:t>
            </a:r>
            <a:r>
              <a:rPr lang="en-US" dirty="0" err="1"/>
              <a:t>wr</a:t>
            </a:r>
            <a:r>
              <a:rPr lang="en-US" dirty="0"/>
              <a:t> and </a:t>
            </a:r>
            <a:r>
              <a:rPr lang="en-US" dirty="0" err="1"/>
              <a:t>wc</a:t>
            </a:r>
            <a:r>
              <a:rPr lang="en-US" dirty="0"/>
              <a:t> are the row and column filters, we can represent this filtering operation by this equation &lt;click&gt;.</a:t>
            </a:r>
          </a:p>
          <a:p>
            <a:endParaRPr lang="en-US" dirty="0"/>
          </a:p>
          <a:p>
            <a:r>
              <a:rPr lang="en-US" dirty="0"/>
              <a:t>At a high-level, this computes a weighted sum of the functional connectivity profile, as regularized by the DTI Laplacian. This uses the first order approximation to graph filtering, similar to </a:t>
            </a:r>
            <a:r>
              <a:rPr lang="en-US" dirty="0" err="1"/>
              <a:t>Kipf</a:t>
            </a:r>
            <a:r>
              <a:rPr lang="en-US" dirty="0"/>
              <a:t> and </a:t>
            </a:r>
            <a:r>
              <a:rPr lang="en-US" dirty="0" err="1"/>
              <a:t>Weling’s</a:t>
            </a:r>
            <a:r>
              <a:rPr lang="en-US" dirty="0"/>
              <a:t> 2017 paper. The filtering operation also mirrors the E-E filters in Kawahara et al. It simultaneously considers both the row wise and column wise connectivity information.</a:t>
            </a:r>
            <a:br>
              <a:rPr lang="en-US" dirty="0"/>
            </a:br>
            <a:br>
              <a:rPr lang="en-US" dirty="0"/>
            </a:br>
            <a:r>
              <a:rPr lang="en-US" dirty="0"/>
              <a:t>&lt;click&gt;Next, we use a second graph convolutional operation with pooling to obtain a node wise representation H2, which can be mathematically summarized as  &lt;click&gt;. This is similar in </a:t>
            </a:r>
            <a:r>
              <a:rPr lang="en-US" dirty="0" err="1"/>
              <a:t>flavour</a:t>
            </a:r>
            <a:r>
              <a:rPr lang="en-US" dirty="0"/>
              <a:t> to centrality measures in graph theory, and </a:t>
            </a:r>
            <a:r>
              <a:rPr lang="en-US" dirty="0" err="1"/>
              <a:t>summarise</a:t>
            </a:r>
            <a:r>
              <a:rPr lang="en-US" dirty="0"/>
              <a:t> node-wise information within the graph.</a:t>
            </a:r>
          </a:p>
          <a:p>
            <a:endParaRPr lang="en-US" dirty="0"/>
          </a:p>
          <a:p>
            <a:r>
              <a:rPr lang="en-US" dirty="0"/>
              <a:t>&lt;click&gt; Lastly, we perform a third graph convolutional embedding using a fully connected layer with weights G. These are input to the regression model.</a:t>
            </a:r>
          </a:p>
        </p:txBody>
      </p:sp>
    </p:spTree>
    <p:extLst>
      <p:ext uri="{BB962C8B-B14F-4D97-AF65-F5344CB8AC3E}">
        <p14:creationId xmlns:p14="http://schemas.microsoft.com/office/powerpoint/2010/main" val="8522590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25E3237-172C-45F9-BEA7-EEF70F7B264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regression model is a simple three layered ANN with fully connected layers and Leaky </a:t>
            </a:r>
            <a:r>
              <a:rPr lang="en-US" dirty="0" err="1"/>
              <a:t>Relu</a:t>
            </a:r>
            <a:r>
              <a:rPr lang="en-US" dirty="0"/>
              <a:t> activation.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output </a:t>
            </a:r>
            <a:r>
              <a:rPr lang="en-US" dirty="0" err="1"/>
              <a:t>yn</a:t>
            </a:r>
            <a:r>
              <a:rPr lang="en-US" dirty="0"/>
              <a:t> can be either a single or a multi-output measure of phenotypic information. </a:t>
            </a:r>
          </a:p>
          <a:p>
            <a:endParaRPr lang="en-US" dirty="0"/>
          </a:p>
        </p:txBody>
      </p:sp>
    </p:spTree>
    <p:extLst>
      <p:ext uri="{BB962C8B-B14F-4D97-AF65-F5344CB8AC3E}">
        <p14:creationId xmlns:p14="http://schemas.microsoft.com/office/powerpoint/2010/main" val="330405536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25E3237-172C-45F9-BEA7-EEF70F7B264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our overall architecture.  We train using a combination of L1 and L2 losses which provides good empirical tradeoff between stability and generalization over different regimes in the loss landscape.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model parameters were set using a separate validation to infer the hyperparameters. This work recently appeared in the MIDL conference this year</a:t>
            </a:r>
          </a:p>
          <a:p>
            <a:endParaRPr lang="en-US" dirty="0"/>
          </a:p>
        </p:txBody>
      </p:sp>
    </p:spTree>
    <p:extLst>
      <p:ext uri="{BB962C8B-B14F-4D97-AF65-F5344CB8AC3E}">
        <p14:creationId xmlns:p14="http://schemas.microsoft.com/office/powerpoint/2010/main" val="23524885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evaluate on two with rs-fMRI and DTI scan data for subjects, i.e. the HCP and the KKI.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&lt;click&gt;On the behavioral side, our evaluation on the HCP is a single score prediction task to map to the CFIS or the cognitive fluid intelligence score, while for the KKI, we evaluate on </a:t>
            </a:r>
            <a:r>
              <a:rPr lang="en-US" dirty="0" err="1"/>
              <a:t>multiscore</a:t>
            </a:r>
            <a:r>
              <a:rPr lang="en-US" dirty="0"/>
              <a:t> prediction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&lt;click&gt;We use 5 fold cross validation and evaluate against four classes of baselines.</a:t>
            </a:r>
          </a:p>
          <a:p>
            <a:endParaRPr lang="en-US" dirty="0"/>
          </a:p>
        </p:txBody>
      </p:sp>
      <p:sp>
        <p:nvSpPr>
          <p:cNvPr id="4" name="Slide Number Placeholder 3"/>
          <p:cNvSpPr>
            <a:spLocks noGrp="1"/>
          </p:cNvSpPr>
          <p:nvPr>
            <p:ph type="sldNum" sz="quarter" idx="5"/>
          </p:nvPr>
        </p:nvSpPr>
        <p:spPr/>
        <p:txBody>
          <a:bodyPr/>
          <a:lstStyle/>
          <a:p>
            <a:fld id="{232670B7-BF3C-45B5-86C2-393251702E37}" type="slidenum">
              <a:rPr lang="en-US" smtClean="0"/>
              <a:t>65</a:t>
            </a:fld>
            <a:endParaRPr lang="en-US"/>
          </a:p>
        </p:txBody>
      </p:sp>
    </p:spTree>
    <p:extLst>
      <p:ext uri="{BB962C8B-B14F-4D97-AF65-F5344CB8AC3E}">
        <p14:creationId xmlns:p14="http://schemas.microsoft.com/office/powerpoint/2010/main" val="10249735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first two baselines can be thought of as ablated versions of the M-GCN.</a:t>
            </a:r>
          </a:p>
          <a:p>
            <a:r>
              <a:rPr lang="en-US" dirty="0"/>
              <a:t> </a:t>
            </a:r>
          </a:p>
          <a:p>
            <a:r>
              <a:rPr lang="en-US" dirty="0"/>
              <a:t>&lt;click&gt;Our first baseline is a multimodal ANN with the correlation features and structural </a:t>
            </a:r>
            <a:r>
              <a:rPr lang="en-US" dirty="0" err="1"/>
              <a:t>laplacian</a:t>
            </a:r>
            <a:r>
              <a:rPr lang="en-US" dirty="0"/>
              <a:t> features as inputs. The multimodal information fused via a Hadamard product. We design this ANN to have the same number of learnable parameters as the M-GCN. This helps us evaluate the benefit provided by using a GCN as a feature extractor.</a:t>
            </a:r>
          </a:p>
          <a:p>
            <a:endParaRPr lang="en-US" dirty="0"/>
          </a:p>
          <a:p>
            <a:r>
              <a:rPr lang="en-US" dirty="0"/>
              <a:t>&lt;click&gt;The second baseline uses the same architecture as the M-GCN, but with the contribution of the DTI Laplacians removed. This helps evaluate the benefit of adding the structural regularization to the representation learning. </a:t>
            </a:r>
            <a:br>
              <a:rPr lang="en-US" dirty="0"/>
            </a:br>
            <a:endParaRPr lang="en-US" dirty="0"/>
          </a:p>
        </p:txBody>
      </p:sp>
      <p:sp>
        <p:nvSpPr>
          <p:cNvPr id="4" name="Slide Number Placeholder 3"/>
          <p:cNvSpPr>
            <a:spLocks noGrp="1"/>
          </p:cNvSpPr>
          <p:nvPr>
            <p:ph type="sldNum" sz="quarter" idx="5"/>
          </p:nvPr>
        </p:nvSpPr>
        <p:spPr/>
        <p:txBody>
          <a:bodyPr/>
          <a:lstStyle/>
          <a:p>
            <a:fld id="{232670B7-BF3C-45B5-86C2-393251702E37}" type="slidenum">
              <a:rPr lang="en-US" smtClean="0"/>
              <a:t>66</a:t>
            </a:fld>
            <a:endParaRPr lang="en-US"/>
          </a:p>
        </p:txBody>
      </p:sp>
    </p:spTree>
    <p:extLst>
      <p:ext uri="{BB962C8B-B14F-4D97-AF65-F5344CB8AC3E}">
        <p14:creationId xmlns:p14="http://schemas.microsoft.com/office/powerpoint/2010/main" val="36965350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baseline is the multimodal BrainNet CNN, where we have two branches- one for the rs-fMRI static connectomes, and the second for the DTI connectomes.</a:t>
            </a:r>
          </a:p>
          <a:p>
            <a:endParaRPr lang="en-US" dirty="0"/>
          </a:p>
          <a:p>
            <a:r>
              <a:rPr lang="en-US" dirty="0">
                <a:effectLst/>
                <a:latin typeface="Arial" panose="020B0604020202020204" pitchFamily="34" charset="0"/>
              </a:rPr>
              <a:t>&lt;click&gt;Our final comparison is the Deep sr-DDL model we introduced previously</a:t>
            </a:r>
          </a:p>
          <a:p>
            <a:endParaRPr lang="en-US" dirty="0">
              <a:effectLst/>
              <a:latin typeface="Arial" panose="020B0604020202020204" pitchFamily="34" charset="0"/>
            </a:endParaRPr>
          </a:p>
          <a:p>
            <a:r>
              <a:rPr lang="en-US" dirty="0">
                <a:effectLst/>
                <a:latin typeface="Arial" panose="020B0604020202020204" pitchFamily="34" charset="0"/>
              </a:rPr>
              <a:t>Overall, these last two baselines evaluate the benefit of GCNs for implicit representational learning over other deep learning frameworks. </a:t>
            </a:r>
            <a:endParaRPr lang="en-US" dirty="0"/>
          </a:p>
        </p:txBody>
      </p:sp>
      <p:sp>
        <p:nvSpPr>
          <p:cNvPr id="4" name="Slide Number Placeholder 3"/>
          <p:cNvSpPr>
            <a:spLocks noGrp="1"/>
          </p:cNvSpPr>
          <p:nvPr>
            <p:ph type="sldNum" sz="quarter" idx="5"/>
          </p:nvPr>
        </p:nvSpPr>
        <p:spPr/>
        <p:txBody>
          <a:bodyPr/>
          <a:lstStyle/>
          <a:p>
            <a:fld id="{232670B7-BF3C-45B5-86C2-393251702E37}" type="slidenum">
              <a:rPr lang="en-US" smtClean="0"/>
              <a:t>67</a:t>
            </a:fld>
            <a:endParaRPr lang="en-US"/>
          </a:p>
        </p:txBody>
      </p:sp>
    </p:spTree>
    <p:extLst>
      <p:ext uri="{BB962C8B-B14F-4D97-AF65-F5344CB8AC3E}">
        <p14:creationId xmlns:p14="http://schemas.microsoft.com/office/powerpoint/2010/main" val="20189771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performance on the HCP dataset. We can observe that on the test examples, our framework outperforms all of the baselines in terms of our quantitative measures suggesting improved generalization.</a:t>
            </a:r>
          </a:p>
        </p:txBody>
      </p:sp>
      <p:sp>
        <p:nvSpPr>
          <p:cNvPr id="4" name="Slide Number Placeholder 3"/>
          <p:cNvSpPr>
            <a:spLocks noGrp="1"/>
          </p:cNvSpPr>
          <p:nvPr>
            <p:ph type="sldNum" sz="quarter" idx="5"/>
          </p:nvPr>
        </p:nvSpPr>
        <p:spPr/>
        <p:txBody>
          <a:bodyPr/>
          <a:lstStyle/>
          <a:p>
            <a:fld id="{232670B7-BF3C-45B5-86C2-393251702E37}" type="slidenum">
              <a:rPr lang="en-US" smtClean="0"/>
              <a:t>68</a:t>
            </a:fld>
            <a:endParaRPr lang="en-US"/>
          </a:p>
        </p:txBody>
      </p:sp>
    </p:spTree>
    <p:extLst>
      <p:ext uri="{BB962C8B-B14F-4D97-AF65-F5344CB8AC3E}">
        <p14:creationId xmlns:p14="http://schemas.microsoft.com/office/powerpoint/2010/main" val="357595748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KKI dataset, we examine the ability of each method to jointly predict all the three measures, namely ADOS, SRS and Praxis. </a:t>
            </a:r>
          </a:p>
          <a:p>
            <a:endParaRPr lang="en-US" dirty="0"/>
          </a:p>
          <a:p>
            <a:r>
              <a:rPr lang="en-US" dirty="0"/>
              <a:t>&lt;click&gt;We first observe that our framework clearly outperforms the ANN, rs-fMRI only GCN and BrainNet CNN baseline on the </a:t>
            </a:r>
            <a:r>
              <a:rPr lang="en-US" dirty="0" err="1"/>
              <a:t>multiscore</a:t>
            </a:r>
            <a:r>
              <a:rPr lang="en-US" dirty="0"/>
              <a:t> prediction task on all three phenotypes. </a:t>
            </a:r>
          </a:p>
          <a:p>
            <a:endParaRPr lang="en-US" dirty="0"/>
          </a:p>
          <a:p>
            <a:r>
              <a:rPr lang="en-US" dirty="0"/>
              <a:t>&lt;click&gt; Our model also outperforms the Deep sr-DDL model, though the performance differences are less dramatic. This also illustrates the benefit of utilizing the network-structure of the connectomes for prediction.</a:t>
            </a:r>
          </a:p>
          <a:p>
            <a:br>
              <a:rPr lang="en-US" dirty="0"/>
            </a:br>
            <a:r>
              <a:rPr lang="en-US" dirty="0"/>
              <a:t>As such, generalizing to prediction of multiple clinical measures is an inherently challenging problem. This is indicated by the performance trends on single vs </a:t>
            </a:r>
            <a:r>
              <a:rPr lang="en-US" dirty="0" err="1"/>
              <a:t>multiscore</a:t>
            </a:r>
            <a:r>
              <a:rPr lang="en-US" dirty="0"/>
              <a:t> regression in the previous and current slide. </a:t>
            </a:r>
          </a:p>
          <a:p>
            <a:r>
              <a:rPr lang="en-US" dirty="0"/>
              <a:t>Overall, our framework is an important first step to developing end-to-end models which generalize reliably on small datasets. </a:t>
            </a:r>
          </a:p>
        </p:txBody>
      </p:sp>
      <p:sp>
        <p:nvSpPr>
          <p:cNvPr id="4" name="Slide Number Placeholder 3"/>
          <p:cNvSpPr>
            <a:spLocks noGrp="1"/>
          </p:cNvSpPr>
          <p:nvPr>
            <p:ph type="sldNum" sz="quarter" idx="5"/>
          </p:nvPr>
        </p:nvSpPr>
        <p:spPr/>
        <p:txBody>
          <a:bodyPr/>
          <a:lstStyle/>
          <a:p>
            <a:fld id="{232670B7-BF3C-45B5-86C2-393251702E37}" type="slidenum">
              <a:rPr lang="en-US" smtClean="0"/>
              <a:t>69</a:t>
            </a:fld>
            <a:endParaRPr lang="en-US"/>
          </a:p>
        </p:txBody>
      </p:sp>
    </p:spTree>
    <p:extLst>
      <p:ext uri="{BB962C8B-B14F-4D97-AF65-F5344CB8AC3E}">
        <p14:creationId xmlns:p14="http://schemas.microsoft.com/office/powerpoint/2010/main" val="145527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how a typical machine learning pipeline looks like. It’s important to note that the vectorized correlation features are of the order of a 1000s depending on the parcellation of choice. This is fairly large compared to the number of patients in the study. </a:t>
            </a:r>
            <a:br>
              <a:rPr lang="en-US" dirty="0"/>
            </a:br>
            <a:br>
              <a:rPr lang="en-US" dirty="0"/>
            </a:br>
            <a:r>
              <a:rPr lang="en-US" dirty="0"/>
              <a:t>&lt;click&gt; Thus, a natural first step is to perform dimensionality reduction to compactly represent this information, yet retain salient information. Commonly, ICA , or centrality measures, or statistical approaches such as PCA may be used here.</a:t>
            </a:r>
          </a:p>
          <a:p>
            <a:endParaRPr lang="en-US" dirty="0"/>
          </a:p>
          <a:p>
            <a:r>
              <a:rPr lang="en-US" dirty="0"/>
              <a:t>Once the representation is brought to a more manageable space, the projected features are then fed into a discriminative model &lt;click&gt; that predicts clinical diagnosis. Again, we could use a simple linear or more complex non-linear model. </a:t>
            </a:r>
          </a:p>
          <a:p>
            <a:br>
              <a:rPr lang="en-US" dirty="0"/>
            </a:br>
            <a:r>
              <a:rPr lang="en-US" dirty="0"/>
              <a:t>&lt;click&gt;While such frameworks have widely been used for this task, a main disadvantage is that the approaches are pipelined. Effectively, what that means is that if our dimensionality reduction is off, we cannot hope to get a meaningful representation for the downstream task. </a:t>
            </a:r>
            <a:br>
              <a:rPr lang="en-US" dirty="0"/>
            </a:br>
            <a:br>
              <a:rPr lang="en-US" dirty="0"/>
            </a:br>
            <a:r>
              <a:rPr lang="en-US" dirty="0"/>
              <a:t>Additionally, most of literature focuses on the classification task. This effectively groups all patients into the same class and performs group-level discrimination. However, these disorders are known to be pretty heterogenous. This means that although there are group level commonalities that arise from these disorders,  there are also subtle differences in how two different individuals manifest symptoms. Most existing frameworks are unable to model these effects simultaneously. </a:t>
            </a:r>
          </a:p>
        </p:txBody>
      </p:sp>
      <p:sp>
        <p:nvSpPr>
          <p:cNvPr id="4" name="Slide Number Placeholder 3"/>
          <p:cNvSpPr>
            <a:spLocks noGrp="1"/>
          </p:cNvSpPr>
          <p:nvPr>
            <p:ph type="sldNum" sz="quarter" idx="5"/>
          </p:nvPr>
        </p:nvSpPr>
        <p:spPr/>
        <p:txBody>
          <a:bodyPr/>
          <a:lstStyle/>
          <a:p>
            <a:fld id="{232670B7-BF3C-45B5-86C2-393251702E37}" type="slidenum">
              <a:rPr lang="en-US" smtClean="0"/>
              <a:t>7</a:t>
            </a:fld>
            <a:endParaRPr lang="en-US"/>
          </a:p>
        </p:txBody>
      </p:sp>
    </p:spTree>
    <p:extLst>
      <p:ext uri="{BB962C8B-B14F-4D97-AF65-F5344CB8AC3E}">
        <p14:creationId xmlns:p14="http://schemas.microsoft.com/office/powerpoint/2010/main" val="313742199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t>
            </a:r>
            <a:r>
              <a:rPr lang="en-US" dirty="0" err="1"/>
              <a:t>summarise</a:t>
            </a:r>
            <a:r>
              <a:rPr lang="en-US" dirty="0"/>
              <a:t> this section, our multimodal GCN helps us integrate functional and structural connectivity data. Effectively, our filtering operations leverage topological information within the brain graph to extract representations that are clinically predictive. Overall, this framework shows promise at generalization on two datasets for predicting behavioral information.</a:t>
            </a:r>
          </a:p>
        </p:txBody>
      </p:sp>
      <p:sp>
        <p:nvSpPr>
          <p:cNvPr id="4" name="Slide Number Placeholder 3"/>
          <p:cNvSpPr>
            <a:spLocks noGrp="1"/>
          </p:cNvSpPr>
          <p:nvPr>
            <p:ph type="sldNum" sz="quarter" idx="5"/>
          </p:nvPr>
        </p:nvSpPr>
        <p:spPr/>
        <p:txBody>
          <a:bodyPr/>
          <a:lstStyle/>
          <a:p>
            <a:fld id="{232670B7-BF3C-45B5-86C2-393251702E37}" type="slidenum">
              <a:rPr lang="en-US" smtClean="0"/>
              <a:t>70</a:t>
            </a:fld>
            <a:endParaRPr lang="en-US"/>
          </a:p>
        </p:txBody>
      </p:sp>
    </p:spTree>
    <p:extLst>
      <p:ext uri="{BB962C8B-B14F-4D97-AF65-F5344CB8AC3E}">
        <p14:creationId xmlns:p14="http://schemas.microsoft.com/office/powerpoint/2010/main" val="201701090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B3C61F8-89EC-4950-BBDE-20EC562FDB96}"/>
              </a:ext>
            </a:extLst>
          </p:cNvPr>
          <p:cNvSpPr>
            <a:spLocks noGrp="1"/>
          </p:cNvSpPr>
          <p:nvPr>
            <p:ph type="body" idx="1"/>
          </p:nvPr>
        </p:nvSpPr>
        <p:spPr/>
        <p:txBody>
          <a:bodyPr/>
          <a:lstStyle/>
          <a:p>
            <a:r>
              <a:rPr lang="en-US" dirty="0"/>
              <a:t>Since we are close to the end of this talk, here’s a brief highlight of the main contributions of this body of work.</a:t>
            </a:r>
            <a:br>
              <a:rPr lang="en-US" dirty="0"/>
            </a:br>
            <a:br>
              <a:rPr lang="en-US" dirty="0"/>
            </a:br>
            <a:r>
              <a:rPr lang="en-US" dirty="0"/>
              <a:t>We have developed representation learning frameworks that integrate multimodal connectivity by leveraging different aspects of the data.</a:t>
            </a:r>
          </a:p>
          <a:p>
            <a:endParaRPr lang="en-US" dirty="0"/>
          </a:p>
          <a:p>
            <a:r>
              <a:rPr lang="en-US" dirty="0"/>
              <a:t>Our models are successful at explaining multi-dimensional behavioral characterizations in a generalizable fashion. </a:t>
            </a:r>
          </a:p>
          <a:p>
            <a:endParaRPr lang="en-US" dirty="0"/>
          </a:p>
          <a:p>
            <a:r>
              <a:rPr lang="en-US" dirty="0"/>
              <a:t>We have strategically designed our frameworks to simultaneously leverage the interpretability provided by classical generative models and the flexibility provided by deep models. </a:t>
            </a:r>
          </a:p>
          <a:p>
            <a:endParaRPr lang="en-US" dirty="0"/>
          </a:p>
          <a:p>
            <a:r>
              <a:rPr lang="en-US" dirty="0"/>
              <a:t>Lastly, our graph convolutional framework takes a network centric approach to fusing multimodal connectivity information, and provides competitive generalization results even on modest sized datasets.</a:t>
            </a:r>
            <a:br>
              <a:rPr lang="en-US" dirty="0"/>
            </a:br>
            <a:br>
              <a:rPr lang="en-US" dirty="0"/>
            </a:br>
            <a:r>
              <a:rPr lang="en-US" dirty="0"/>
              <a:t>Overall, this work is a first step towards developing powerful tools that provide insight into the organization of the human brain and its relationship to clinical information.</a:t>
            </a:r>
          </a:p>
        </p:txBody>
      </p:sp>
    </p:spTree>
    <p:extLst>
      <p:ext uri="{BB962C8B-B14F-4D97-AF65-F5344CB8AC3E}">
        <p14:creationId xmlns:p14="http://schemas.microsoft.com/office/powerpoint/2010/main" val="300061072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B3C61F8-89EC-4950-BBDE-20EC562FDB96}"/>
              </a:ext>
            </a:extLst>
          </p:cNvPr>
          <p:cNvSpPr>
            <a:spLocks noGrp="1"/>
          </p:cNvSpPr>
          <p:nvPr>
            <p:ph type="body" idx="1"/>
          </p:nvPr>
        </p:nvSpPr>
        <p:spPr/>
        <p:txBody>
          <a:bodyPr/>
          <a:lstStyle/>
          <a:p>
            <a:r>
              <a:rPr lang="en-US" dirty="0"/>
              <a:t>Based on the insights from this work, we have identified a promising couple of directions for exploration.</a:t>
            </a:r>
            <a:br>
              <a:rPr lang="en-US" dirty="0"/>
            </a:br>
            <a:br>
              <a:rPr lang="en-US" dirty="0"/>
            </a:br>
            <a:r>
              <a:rPr lang="en-US" dirty="0"/>
              <a:t>From the algorithmic standpoint, we are interested in examining the problem of multi-site representation learning for example with large studies such as the ABIDE dataset for Autism. As alluded to in the introduction, aggregating data from multiple sites often poses several challenges. These include distribution shifts, site specific covariate biases, which our current models may not be robust to. Potential strategies would include designing models to explicitly capture the hierarchy of site-specific, group level and patient specific information as well as adopting optimization strategies that handle distribution shifts.</a:t>
            </a:r>
            <a:br>
              <a:rPr lang="en-US" dirty="0"/>
            </a:br>
            <a:br>
              <a:rPr lang="en-US" dirty="0"/>
            </a:br>
            <a:r>
              <a:rPr lang="en-US" dirty="0"/>
              <a:t>From a clinical standpoint, our frameworks study the prediction of fine-grained behavioral scores from connectivity data. While informative, such studies may not provide us with the complete clinical picture. For example, these may not directly explain the prevalence of various subtypes of such disorder, or of observed comorbidities among populations such as with Autism and ADHD. Data-driven analysis in this domain has been shown to be extremely challenging. Thus another important direction would include developing frameworks that are designed to uncover and explain such nuanced characterizations</a:t>
            </a:r>
            <a:br>
              <a:rPr lang="en-US" dirty="0"/>
            </a:br>
            <a:br>
              <a:rPr lang="en-US" dirty="0"/>
            </a:br>
            <a:r>
              <a:rPr lang="en-US" dirty="0"/>
              <a:t>Overall, we believe such </a:t>
            </a:r>
            <a:r>
              <a:rPr lang="en-US" dirty="0" err="1"/>
              <a:t>endeavours</a:t>
            </a:r>
            <a:r>
              <a:rPr lang="en-US" dirty="0"/>
              <a:t> will ultimately help refine our understanding of the brain, both in health and disease.</a:t>
            </a:r>
          </a:p>
        </p:txBody>
      </p:sp>
    </p:spTree>
    <p:extLst>
      <p:ext uri="{BB962C8B-B14F-4D97-AF65-F5344CB8AC3E}">
        <p14:creationId xmlns:p14="http://schemas.microsoft.com/office/powerpoint/2010/main" val="68904471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concluding this talk, we would like to thank our funding agencies which have generously supported this work</a:t>
            </a:r>
          </a:p>
        </p:txBody>
      </p:sp>
      <p:sp>
        <p:nvSpPr>
          <p:cNvPr id="4" name="Slide Number Placeholder 3"/>
          <p:cNvSpPr>
            <a:spLocks noGrp="1"/>
          </p:cNvSpPr>
          <p:nvPr>
            <p:ph type="sldNum" sz="quarter" idx="5"/>
          </p:nvPr>
        </p:nvSpPr>
        <p:spPr/>
        <p:txBody>
          <a:bodyPr/>
          <a:lstStyle/>
          <a:p>
            <a:fld id="{232670B7-BF3C-45B5-86C2-393251702E37}" type="slidenum">
              <a:rPr lang="en-US" smtClean="0"/>
              <a:t>73</a:t>
            </a:fld>
            <a:endParaRPr lang="en-US"/>
          </a:p>
        </p:txBody>
      </p:sp>
    </p:spTree>
    <p:extLst>
      <p:ext uri="{BB962C8B-B14F-4D97-AF65-F5344CB8AC3E}">
        <p14:creationId xmlns:p14="http://schemas.microsoft.com/office/powerpoint/2010/main" val="25686457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indebted to several amazing researchers without whom a lot of this work wouldn’t have been as meaningful and impactful. </a:t>
            </a:r>
            <a:br>
              <a:rPr lang="en-US" dirty="0"/>
            </a:br>
            <a:br>
              <a:rPr lang="en-US" dirty="0"/>
            </a:br>
            <a:r>
              <a:rPr lang="en-US" dirty="0"/>
              <a:t>A heartfelt thanks to my advisor, Dr. Archana Venkataraman, for investing so much time and effort into my research and career. Her mentorship and insights has been instrumental in </a:t>
            </a:r>
            <a:r>
              <a:rPr lang="en-US" dirty="0" err="1"/>
              <a:t>moulding</a:t>
            </a:r>
            <a:r>
              <a:rPr lang="en-US" dirty="0"/>
              <a:t> my identity today as a researcher. It is quite hard to do justice to describing the profound impact she has had, so I would just like to thank her once again. </a:t>
            </a:r>
          </a:p>
          <a:p>
            <a:endParaRPr lang="en-US" dirty="0"/>
          </a:p>
          <a:p>
            <a:r>
              <a:rPr lang="en-US" dirty="0"/>
              <a:t>I would thank my collaborators and my lab mates, for their support as well as the time they have devoted to my research during this PhD.</a:t>
            </a:r>
          </a:p>
        </p:txBody>
      </p:sp>
      <p:sp>
        <p:nvSpPr>
          <p:cNvPr id="4" name="Slide Number Placeholder 3"/>
          <p:cNvSpPr>
            <a:spLocks noGrp="1"/>
          </p:cNvSpPr>
          <p:nvPr>
            <p:ph type="sldNum" sz="quarter" idx="5"/>
          </p:nvPr>
        </p:nvSpPr>
        <p:spPr/>
        <p:txBody>
          <a:bodyPr/>
          <a:lstStyle/>
          <a:p>
            <a:fld id="{232670B7-BF3C-45B5-86C2-393251702E37}" type="slidenum">
              <a:rPr lang="en-US" smtClean="0"/>
              <a:t>74</a:t>
            </a:fld>
            <a:endParaRPr lang="en-US"/>
          </a:p>
        </p:txBody>
      </p:sp>
    </p:spTree>
    <p:extLst>
      <p:ext uri="{BB962C8B-B14F-4D97-AF65-F5344CB8AC3E}">
        <p14:creationId xmlns:p14="http://schemas.microsoft.com/office/powerpoint/2010/main" val="7101849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also thank my committee members for their feedback, discussions and insights they have provided in my research. </a:t>
            </a:r>
          </a:p>
          <a:p>
            <a:endParaRPr lang="en-US" dirty="0"/>
          </a:p>
          <a:p>
            <a:r>
              <a:rPr lang="en-US" dirty="0"/>
              <a:t>Last, but not the least, a big thank you to my mentors, friends, family, and well wishers for your support and encouragement</a:t>
            </a:r>
          </a:p>
        </p:txBody>
      </p:sp>
      <p:sp>
        <p:nvSpPr>
          <p:cNvPr id="4" name="Slide Number Placeholder 3"/>
          <p:cNvSpPr>
            <a:spLocks noGrp="1"/>
          </p:cNvSpPr>
          <p:nvPr>
            <p:ph type="sldNum" sz="quarter" idx="5"/>
          </p:nvPr>
        </p:nvSpPr>
        <p:spPr/>
        <p:txBody>
          <a:bodyPr/>
          <a:lstStyle/>
          <a:p>
            <a:fld id="{232670B7-BF3C-45B5-86C2-393251702E37}" type="slidenum">
              <a:rPr lang="en-US" smtClean="0"/>
              <a:t>75</a:t>
            </a:fld>
            <a:endParaRPr lang="en-US"/>
          </a:p>
        </p:txBody>
      </p:sp>
    </p:spTree>
    <p:extLst>
      <p:ext uri="{BB962C8B-B14F-4D97-AF65-F5344CB8AC3E}">
        <p14:creationId xmlns:p14="http://schemas.microsoft.com/office/powerpoint/2010/main" val="30920158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dissertation presentation described work that appeared in these sets of publications</a:t>
            </a:r>
          </a:p>
        </p:txBody>
      </p:sp>
      <p:sp>
        <p:nvSpPr>
          <p:cNvPr id="4" name="Slide Number Placeholder 3"/>
          <p:cNvSpPr>
            <a:spLocks noGrp="1"/>
          </p:cNvSpPr>
          <p:nvPr>
            <p:ph type="sldNum" sz="quarter" idx="5"/>
          </p:nvPr>
        </p:nvSpPr>
        <p:spPr/>
        <p:txBody>
          <a:bodyPr/>
          <a:lstStyle/>
          <a:p>
            <a:fld id="{232670B7-BF3C-45B5-86C2-393251702E37}" type="slidenum">
              <a:rPr lang="en-US" smtClean="0"/>
              <a:t>76</a:t>
            </a:fld>
            <a:endParaRPr lang="en-US"/>
          </a:p>
        </p:txBody>
      </p:sp>
    </p:spTree>
    <p:extLst>
      <p:ext uri="{BB962C8B-B14F-4D97-AF65-F5344CB8AC3E}">
        <p14:creationId xmlns:p14="http://schemas.microsoft.com/office/powerpoint/2010/main" val="273796216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2670B7-BF3C-45B5-86C2-393251702E37}" type="slidenum">
              <a:rPr lang="en-US" smtClean="0"/>
              <a:t>77</a:t>
            </a:fld>
            <a:endParaRPr lang="en-US"/>
          </a:p>
        </p:txBody>
      </p:sp>
    </p:spTree>
    <p:extLst>
      <p:ext uri="{BB962C8B-B14F-4D97-AF65-F5344CB8AC3E}">
        <p14:creationId xmlns:p14="http://schemas.microsoft.com/office/powerpoint/2010/main" val="16291946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 you for listening to me, I would be happy to take questions.</a:t>
            </a:r>
          </a:p>
          <a:p>
            <a:endParaRPr lang="en-US" dirty="0"/>
          </a:p>
        </p:txBody>
      </p:sp>
      <p:sp>
        <p:nvSpPr>
          <p:cNvPr id="4" name="Slide Number Placeholder 3"/>
          <p:cNvSpPr>
            <a:spLocks noGrp="1"/>
          </p:cNvSpPr>
          <p:nvPr>
            <p:ph type="sldNum" sz="quarter" idx="5"/>
          </p:nvPr>
        </p:nvSpPr>
        <p:spPr/>
        <p:txBody>
          <a:bodyPr/>
          <a:lstStyle/>
          <a:p>
            <a:fld id="{232670B7-BF3C-45B5-86C2-393251702E37}" type="slidenum">
              <a:rPr lang="en-US" smtClean="0"/>
              <a:t>78</a:t>
            </a:fld>
            <a:endParaRPr lang="en-US"/>
          </a:p>
        </p:txBody>
      </p:sp>
    </p:spTree>
    <p:extLst>
      <p:ext uri="{BB962C8B-B14F-4D97-AF65-F5344CB8AC3E}">
        <p14:creationId xmlns:p14="http://schemas.microsoft.com/office/powerpoint/2010/main" val="3428093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limitations motivates our joint model. &lt;pause&gt;</a:t>
            </a:r>
          </a:p>
          <a:p>
            <a:endParaRPr lang="en-US" dirty="0"/>
          </a:p>
          <a:p>
            <a:r>
              <a:rPr lang="en-US" dirty="0"/>
              <a:t>Our model has two parts: the first is a </a:t>
            </a:r>
            <a:r>
              <a:rPr lang="en-US" b="1" dirty="0"/>
              <a:t>generative</a:t>
            </a:r>
            <a:r>
              <a:rPr lang="en-US" dirty="0"/>
              <a:t> model.  It simultaneously accounts for group level as well as patient specific information from patient correlation matrices. The group level canonical representation can be mapped back to the brain, and is shared among patients. </a:t>
            </a:r>
            <a:br>
              <a:rPr lang="en-US" dirty="0"/>
            </a:br>
            <a:br>
              <a:rPr lang="en-US" dirty="0"/>
            </a:br>
            <a:r>
              <a:rPr lang="en-US" dirty="0"/>
              <a:t>From here, the patient specific term feeds into a </a:t>
            </a:r>
            <a:r>
              <a:rPr lang="en-US" b="1" dirty="0"/>
              <a:t>discriminative </a:t>
            </a:r>
            <a:r>
              <a:rPr lang="en-US" b="0" dirty="0"/>
              <a:t>regression framework</a:t>
            </a:r>
            <a:r>
              <a:rPr lang="en-US" dirty="0"/>
              <a:t> to predicts clinical severity. </a:t>
            </a:r>
            <a:br>
              <a:rPr lang="en-US" dirty="0"/>
            </a:br>
            <a:br>
              <a:rPr lang="en-US" dirty="0"/>
            </a:br>
            <a:r>
              <a:rPr lang="en-US" dirty="0"/>
              <a:t>Instead of the pipelining the two, we will jointly infer the generative and discriminative representation within the inference.</a:t>
            </a:r>
            <a:br>
              <a:rPr lang="en-US" dirty="0"/>
            </a:br>
            <a:endParaRPr lang="en-US" dirty="0"/>
          </a:p>
        </p:txBody>
      </p:sp>
      <p:sp>
        <p:nvSpPr>
          <p:cNvPr id="4" name="Slide Number Placeholder 3"/>
          <p:cNvSpPr>
            <a:spLocks noGrp="1"/>
          </p:cNvSpPr>
          <p:nvPr>
            <p:ph type="sldNum" sz="quarter" idx="5"/>
          </p:nvPr>
        </p:nvSpPr>
        <p:spPr/>
        <p:txBody>
          <a:bodyPr/>
          <a:lstStyle/>
          <a:p>
            <a:fld id="{232670B7-BF3C-45B5-86C2-393251702E37}" type="slidenum">
              <a:rPr lang="en-US" smtClean="0"/>
              <a:t>8</a:t>
            </a:fld>
            <a:endParaRPr lang="en-US"/>
          </a:p>
        </p:txBody>
      </p:sp>
    </p:spTree>
    <p:extLst>
      <p:ext uri="{BB962C8B-B14F-4D97-AF65-F5344CB8AC3E}">
        <p14:creationId xmlns:p14="http://schemas.microsoft.com/office/powerpoint/2010/main" val="2548472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a high-level picture, let us first look at the blue box representation in detail</a:t>
            </a:r>
          </a:p>
        </p:txBody>
      </p:sp>
      <p:sp>
        <p:nvSpPr>
          <p:cNvPr id="4" name="Slide Number Placeholder 3"/>
          <p:cNvSpPr>
            <a:spLocks noGrp="1"/>
          </p:cNvSpPr>
          <p:nvPr>
            <p:ph type="sldNum" sz="quarter" idx="5"/>
          </p:nvPr>
        </p:nvSpPr>
        <p:spPr/>
        <p:txBody>
          <a:bodyPr/>
          <a:lstStyle/>
          <a:p>
            <a:fld id="{232670B7-BF3C-45B5-86C2-393251702E37}" type="slidenum">
              <a:rPr lang="en-US" smtClean="0"/>
              <a:t>9</a:t>
            </a:fld>
            <a:endParaRPr lang="en-US"/>
          </a:p>
        </p:txBody>
      </p:sp>
    </p:spTree>
    <p:extLst>
      <p:ext uri="{BB962C8B-B14F-4D97-AF65-F5344CB8AC3E}">
        <p14:creationId xmlns:p14="http://schemas.microsoft.com/office/powerpoint/2010/main" val="423800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FCD8175-A2CA-47B4-9C92-82FD7483E463}" type="datetime1">
              <a:rPr lang="en-US" smtClean="0"/>
              <a:t>12-Nov-21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4B456-6A51-46DE-9AC8-D7BD474853E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1908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857CE8-7409-457E-9D15-4E6EACA47B68}" type="datetime1">
              <a:rPr lang="en-US" smtClean="0"/>
              <a:t>12-Nov-21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4B456-6A51-46DE-9AC8-D7BD474853EE}" type="slidenum">
              <a:rPr lang="en-US" smtClean="0"/>
              <a:t>‹#›</a:t>
            </a:fld>
            <a:endParaRPr lang="en-US"/>
          </a:p>
        </p:txBody>
      </p:sp>
    </p:spTree>
    <p:extLst>
      <p:ext uri="{BB962C8B-B14F-4D97-AF65-F5344CB8AC3E}">
        <p14:creationId xmlns:p14="http://schemas.microsoft.com/office/powerpoint/2010/main" val="3047466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60D0F4-E548-4721-86BC-70A7FDEF2A8E}" type="datetime1">
              <a:rPr lang="en-US" smtClean="0"/>
              <a:t>12-Nov-21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4B456-6A51-46DE-9AC8-D7BD474853EE}" type="slidenum">
              <a:rPr lang="en-US" smtClean="0"/>
              <a:t>‹#›</a:t>
            </a:fld>
            <a:endParaRPr lang="en-US"/>
          </a:p>
        </p:txBody>
      </p:sp>
    </p:spTree>
    <p:extLst>
      <p:ext uri="{BB962C8B-B14F-4D97-AF65-F5344CB8AC3E}">
        <p14:creationId xmlns:p14="http://schemas.microsoft.com/office/powerpoint/2010/main" val="3854930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3C3DB3-F3FC-4FF7-9A56-30E7F8721EB8}" type="datetime1">
              <a:rPr lang="en-US" smtClean="0"/>
              <a:t>12-Nov-21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4B456-6A51-46DE-9AC8-D7BD474853EE}" type="slidenum">
              <a:rPr lang="en-US" smtClean="0"/>
              <a:t>‹#›</a:t>
            </a:fld>
            <a:endParaRPr lang="en-US"/>
          </a:p>
        </p:txBody>
      </p:sp>
    </p:spTree>
    <p:extLst>
      <p:ext uri="{BB962C8B-B14F-4D97-AF65-F5344CB8AC3E}">
        <p14:creationId xmlns:p14="http://schemas.microsoft.com/office/powerpoint/2010/main" val="28929381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9F2F91-8AFC-4E4D-9D9A-EF8942228482}" type="datetime1">
              <a:rPr lang="en-US" smtClean="0"/>
              <a:t>12-Nov-21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4B456-6A51-46DE-9AC8-D7BD474853E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5551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5"/>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AB04C1-794C-4E47-97E4-78AC43711346}" type="datetime1">
              <a:rPr lang="en-US" smtClean="0"/>
              <a:t>12-Nov-21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4B456-6A51-46DE-9AC8-D7BD474853EE}" type="slidenum">
              <a:rPr lang="en-US" smtClean="0"/>
              <a:t>‹#›</a:t>
            </a:fld>
            <a:endParaRPr lang="en-US"/>
          </a:p>
        </p:txBody>
      </p:sp>
    </p:spTree>
    <p:extLst>
      <p:ext uri="{BB962C8B-B14F-4D97-AF65-F5344CB8AC3E}">
        <p14:creationId xmlns:p14="http://schemas.microsoft.com/office/powerpoint/2010/main" val="3852238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5"/>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DCF15DC-7219-4852-8823-C21CAD5D6909}" type="datetime1">
              <a:rPr lang="en-US" smtClean="0"/>
              <a:t>12-Nov-21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A4B456-6A51-46DE-9AC8-D7BD474853EE}" type="slidenum">
              <a:rPr lang="en-US" smtClean="0"/>
              <a:t>‹#›</a:t>
            </a:fld>
            <a:endParaRPr lang="en-US"/>
          </a:p>
        </p:txBody>
      </p:sp>
    </p:spTree>
    <p:extLst>
      <p:ext uri="{BB962C8B-B14F-4D97-AF65-F5344CB8AC3E}">
        <p14:creationId xmlns:p14="http://schemas.microsoft.com/office/powerpoint/2010/main" val="4109099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A1D608-3682-4692-AD18-CAEE90443058}" type="datetime1">
              <a:rPr lang="en-US" smtClean="0"/>
              <a:t>12-Nov-21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A4B456-6A51-46DE-9AC8-D7BD474853EE}" type="slidenum">
              <a:rPr lang="en-US" smtClean="0"/>
              <a:t>‹#›</a:t>
            </a:fld>
            <a:endParaRPr lang="en-US"/>
          </a:p>
        </p:txBody>
      </p:sp>
    </p:spTree>
    <p:extLst>
      <p:ext uri="{BB962C8B-B14F-4D97-AF65-F5344CB8AC3E}">
        <p14:creationId xmlns:p14="http://schemas.microsoft.com/office/powerpoint/2010/main" val="4090376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97E1154-3A01-470D-BF06-2023EB69371B}" type="datetime1">
              <a:rPr lang="en-US" smtClean="0"/>
              <a:t>12-Nov-21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38A4B456-6A51-46DE-9AC8-D7BD474853EE}" type="slidenum">
              <a:rPr lang="en-US" smtClean="0"/>
              <a:t>‹#›</a:t>
            </a:fld>
            <a:endParaRPr lang="en-US"/>
          </a:p>
        </p:txBody>
      </p:sp>
    </p:spTree>
    <p:extLst>
      <p:ext uri="{BB962C8B-B14F-4D97-AF65-F5344CB8AC3E}">
        <p14:creationId xmlns:p14="http://schemas.microsoft.com/office/powerpoint/2010/main" val="2638604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313D0B36-B5E9-4700-B64C-813BE55B477A}" type="datetime1">
              <a:rPr lang="en-US" smtClean="0"/>
              <a:t>12-Nov-21</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8A4B456-6A51-46DE-9AC8-D7BD474853EE}" type="slidenum">
              <a:rPr lang="en-US" smtClean="0"/>
              <a:t>‹#›</a:t>
            </a:fld>
            <a:endParaRPr lang="en-US"/>
          </a:p>
        </p:txBody>
      </p:sp>
    </p:spTree>
    <p:extLst>
      <p:ext uri="{BB962C8B-B14F-4D97-AF65-F5344CB8AC3E}">
        <p14:creationId xmlns:p14="http://schemas.microsoft.com/office/powerpoint/2010/main" val="4217422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4F8FF2-63AC-4D9C-BA45-D10EEBFAA652}" type="datetime1">
              <a:rPr lang="en-US" smtClean="0"/>
              <a:t>12-Nov-21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4B456-6A51-46DE-9AC8-D7BD474853EE}" type="slidenum">
              <a:rPr lang="en-US" smtClean="0"/>
              <a:t>‹#›</a:t>
            </a:fld>
            <a:endParaRPr lang="en-US"/>
          </a:p>
        </p:txBody>
      </p:sp>
    </p:spTree>
    <p:extLst>
      <p:ext uri="{BB962C8B-B14F-4D97-AF65-F5344CB8AC3E}">
        <p14:creationId xmlns:p14="http://schemas.microsoft.com/office/powerpoint/2010/main" val="12653822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9144001"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E1D70672-7C21-4B2D-8E83-A4773CFE8A18}" type="datetime1">
              <a:rPr lang="en-US" smtClean="0"/>
              <a:t>12-Nov-21</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38A4B456-6A51-46DE-9AC8-D7BD474853EE}" type="slidenum">
              <a:rPr lang="en-US" smtClean="0"/>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035967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7.jpe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jpeg"/><Relationship Id="rId9"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jpeg"/><Relationship Id="rId7"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image" Target="../media/image35.jpeg"/></Relationships>
</file>

<file path=ppt/slides/_rels/slide13.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7.jpeg"/><Relationship Id="rId7" Type="http://schemas.openxmlformats.org/officeDocument/2006/relationships/image" Target="../media/image34.jpe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9.jpeg"/><Relationship Id="rId11" Type="http://schemas.openxmlformats.org/officeDocument/2006/relationships/hyperlink" Target="https://www.sciencedirect.com/science/article/pii/S105381191930905X" TargetMode="External"/><Relationship Id="rId5" Type="http://schemas.openxmlformats.org/officeDocument/2006/relationships/image" Target="../media/image28.jpeg"/><Relationship Id="rId10" Type="http://schemas.openxmlformats.org/officeDocument/2006/relationships/hyperlink" Target="https://link.springer.com/chapter/10.1007/978-3-030-00931-1_19" TargetMode="External"/><Relationship Id="rId4" Type="http://schemas.openxmlformats.org/officeDocument/2006/relationships/image" Target="../media/image27.png"/><Relationship Id="rId9" Type="http://schemas.openxmlformats.org/officeDocument/2006/relationships/image" Target="../media/image36.jpeg"/></Relationships>
</file>

<file path=ppt/slides/_rels/slide1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73.jpg"/><Relationship Id="rId3" Type="http://schemas.openxmlformats.org/officeDocument/2006/relationships/image" Target="../media/image70.png"/><Relationship Id="rId7" Type="http://schemas.openxmlformats.org/officeDocument/2006/relationships/image" Target="../media/image72.jp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71.jpg"/><Relationship Id="rId5" Type="http://schemas.openxmlformats.org/officeDocument/2006/relationships/image" Target="../media/image19.png"/><Relationship Id="rId4" Type="http://schemas.openxmlformats.org/officeDocument/2006/relationships/image" Target="../media/image7.jpe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73.jpg"/></Relationships>
</file>

<file path=ppt/slides/_rels/slide2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jpeg"/><Relationship Id="rId7"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jpeg"/><Relationship Id="rId10" Type="http://schemas.openxmlformats.org/officeDocument/2006/relationships/image" Target="../media/image76.png"/><Relationship Id="rId4" Type="http://schemas.openxmlformats.org/officeDocument/2006/relationships/image" Target="../media/image28.jpeg"/><Relationship Id="rId9" Type="http://schemas.openxmlformats.org/officeDocument/2006/relationships/image" Target="../media/image75.png"/></Relationships>
</file>

<file path=ppt/slides/_rels/slide28.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78.png"/><Relationship Id="rId3" Type="http://schemas.openxmlformats.org/officeDocument/2006/relationships/image" Target="../media/image7.jpeg"/><Relationship Id="rId7" Type="http://schemas.openxmlformats.org/officeDocument/2006/relationships/image" Target="../media/image74.png"/><Relationship Id="rId12" Type="http://schemas.openxmlformats.org/officeDocument/2006/relationships/image" Target="../media/image75.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77.png"/><Relationship Id="rId5" Type="http://schemas.openxmlformats.org/officeDocument/2006/relationships/image" Target="../media/image29.jpeg"/><Relationship Id="rId10" Type="http://schemas.openxmlformats.org/officeDocument/2006/relationships/image" Target="../media/image9.jpg"/><Relationship Id="rId4" Type="http://schemas.openxmlformats.org/officeDocument/2006/relationships/image" Target="../media/image28.jpeg"/><Relationship Id="rId9" Type="http://schemas.openxmlformats.org/officeDocument/2006/relationships/image" Target="../media/image73.jpg"/><Relationship Id="rId14" Type="http://schemas.openxmlformats.org/officeDocument/2006/relationships/image" Target="../media/image79.jp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jpe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7.jpeg"/><Relationship Id="rId4" Type="http://schemas.openxmlformats.org/officeDocument/2006/relationships/image" Target="../media/image73.jpg"/></Relationships>
</file>

<file path=ppt/slides/_rels/slide3.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0.png"/><Relationship Id="rId7" Type="http://schemas.openxmlformats.org/officeDocument/2006/relationships/image" Target="../media/image83.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34.jpeg"/><Relationship Id="rId9" Type="http://schemas.openxmlformats.org/officeDocument/2006/relationships/image" Target="../media/image85.png"/></Relationships>
</file>

<file path=ppt/slides/_rels/slide3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27.png"/><Relationship Id="rId7" Type="http://schemas.openxmlformats.org/officeDocument/2006/relationships/image" Target="../media/image29.jpe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7.jpeg"/><Relationship Id="rId4" Type="http://schemas.openxmlformats.org/officeDocument/2006/relationships/image" Target="../media/image73.jpg"/></Relationships>
</file>

<file path=ppt/slides/_rels/slide32.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93.png"/><Relationship Id="rId3" Type="http://schemas.openxmlformats.org/officeDocument/2006/relationships/image" Target="../media/image86.png"/><Relationship Id="rId7" Type="http://schemas.openxmlformats.org/officeDocument/2006/relationships/image" Target="../media/image73.jpg"/><Relationship Id="rId12" Type="http://schemas.openxmlformats.org/officeDocument/2006/relationships/image" Target="../media/image92.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91.png"/><Relationship Id="rId5" Type="http://schemas.openxmlformats.org/officeDocument/2006/relationships/image" Target="../media/image88.png"/><Relationship Id="rId10" Type="http://schemas.openxmlformats.org/officeDocument/2006/relationships/image" Target="../media/image90.png"/><Relationship Id="rId4" Type="http://schemas.openxmlformats.org/officeDocument/2006/relationships/image" Target="../media/image87.png"/><Relationship Id="rId9" Type="http://schemas.openxmlformats.org/officeDocument/2006/relationships/image" Target="../media/image89.png"/><Relationship Id="rId14" Type="http://schemas.openxmlformats.org/officeDocument/2006/relationships/image" Target="../media/image94.png"/></Relationships>
</file>

<file path=ppt/slides/_rels/slide3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96.jp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98.PNG"/></Relationships>
</file>

<file path=ppt/slides/_rels/slide3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3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93.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9.jpg"/><Relationship Id="rId5" Type="http://schemas.openxmlformats.org/officeDocument/2006/relationships/image" Target="../media/image102.jpg"/><Relationship Id="rId4" Type="http://schemas.openxmlformats.org/officeDocument/2006/relationships/image" Target="../media/image72.jpg"/></Relationships>
</file>

<file path=ppt/slides/_rels/slide4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104.png"/><Relationship Id="rId4" Type="http://schemas.openxmlformats.org/officeDocument/2006/relationships/image" Target="../media/image103.png"/></Relationships>
</file>

<file path=ppt/slides/_rels/slide43.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07.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3.png"/></Relationships>
</file>

<file path=ppt/slides/_rels/slide44.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05.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104.png"/><Relationship Id="rId4" Type="http://schemas.openxmlformats.org/officeDocument/2006/relationships/image" Target="../media/image103.png"/></Relationships>
</file>

<file path=ppt/slides/_rels/slide4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104.png"/><Relationship Id="rId4" Type="http://schemas.openxmlformats.org/officeDocument/2006/relationships/image" Target="../media/image105.png"/></Relationships>
</file>

<file path=ppt/slides/_rels/slide46.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05.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104.png"/><Relationship Id="rId4" Type="http://schemas.openxmlformats.org/officeDocument/2006/relationships/image" Target="../media/image103.png"/></Relationships>
</file>

<file path=ppt/slides/_rels/slide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110.png"/><Relationship Id="rId4" Type="http://schemas.openxmlformats.org/officeDocument/2006/relationships/image" Target="../media/image109.png"/></Relationships>
</file>

<file path=ppt/slides/_rels/slide48.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7.jpeg"/><Relationship Id="rId7"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83.png"/><Relationship Id="rId11" Type="http://schemas.openxmlformats.org/officeDocument/2006/relationships/image" Target="../media/image114.png"/><Relationship Id="rId5" Type="http://schemas.openxmlformats.org/officeDocument/2006/relationships/image" Target="../media/image104.png"/><Relationship Id="rId10" Type="http://schemas.openxmlformats.org/officeDocument/2006/relationships/image" Target="../media/image113.png"/><Relationship Id="rId4" Type="http://schemas.openxmlformats.org/officeDocument/2006/relationships/image" Target="../media/image103.png"/><Relationship Id="rId9" Type="http://schemas.openxmlformats.org/officeDocument/2006/relationships/image" Target="../media/image112.png"/></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96.jp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117.png"/><Relationship Id="rId4" Type="http://schemas.openxmlformats.org/officeDocument/2006/relationships/image" Target="../media/image116.png"/></Relationships>
</file>

<file path=ppt/slides/_rels/slide5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116.png"/><Relationship Id="rId4" Type="http://schemas.openxmlformats.org/officeDocument/2006/relationships/image" Target="../media/image115.png"/></Relationships>
</file>

<file path=ppt/slides/_rels/slide52.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5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2.jp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125.png"/><Relationship Id="rId4" Type="http://schemas.openxmlformats.org/officeDocument/2006/relationships/image" Target="../media/image124.gif"/></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7.jpe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9.jpg"/></Relationships>
</file>

<file path=ppt/slides/_rels/slide6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126.png"/><Relationship Id="rId5" Type="http://schemas.openxmlformats.org/officeDocument/2006/relationships/image" Target="../media/image9.jpg"/><Relationship Id="rId4" Type="http://schemas.openxmlformats.org/officeDocument/2006/relationships/image" Target="../media/image102.jpg"/></Relationships>
</file>

<file path=ppt/slides/_rels/slide62.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png"/><Relationship Id="rId3" Type="http://schemas.openxmlformats.org/officeDocument/2006/relationships/image" Target="../media/image102.jpg"/><Relationship Id="rId7" Type="http://schemas.openxmlformats.org/officeDocument/2006/relationships/image" Target="../media/image5.png"/><Relationship Id="rId12" Type="http://schemas.openxmlformats.org/officeDocument/2006/relationships/image" Target="../media/image131.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73.jpg"/><Relationship Id="rId11" Type="http://schemas.openxmlformats.org/officeDocument/2006/relationships/image" Target="../media/image130.png"/><Relationship Id="rId5" Type="http://schemas.openxmlformats.org/officeDocument/2006/relationships/image" Target="../media/image7.jpeg"/><Relationship Id="rId15" Type="http://schemas.openxmlformats.org/officeDocument/2006/relationships/image" Target="../media/image134.png"/><Relationship Id="rId10" Type="http://schemas.openxmlformats.org/officeDocument/2006/relationships/image" Target="../media/image129.png"/><Relationship Id="rId4" Type="http://schemas.openxmlformats.org/officeDocument/2006/relationships/image" Target="../media/image9.jpg"/><Relationship Id="rId9" Type="http://schemas.openxmlformats.org/officeDocument/2006/relationships/image" Target="../media/image128.png"/><Relationship Id="rId14" Type="http://schemas.openxmlformats.org/officeDocument/2006/relationships/image" Target="../media/image133.png"/></Relationships>
</file>

<file path=ppt/slides/_rels/slide63.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02.jpg"/><Relationship Id="rId7" Type="http://schemas.openxmlformats.org/officeDocument/2006/relationships/image" Target="../media/image128.pn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7.jpeg"/><Relationship Id="rId4" Type="http://schemas.openxmlformats.org/officeDocument/2006/relationships/image" Target="../media/image9.jpg"/></Relationships>
</file>

<file path=ppt/slides/_rels/slide64.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02.jpg"/><Relationship Id="rId7" Type="http://schemas.openxmlformats.org/officeDocument/2006/relationships/image" Target="../media/image128.png"/><Relationship Id="rId12" Type="http://schemas.openxmlformats.org/officeDocument/2006/relationships/image" Target="../media/image126.pn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130.png"/><Relationship Id="rId11" Type="http://schemas.openxmlformats.org/officeDocument/2006/relationships/image" Target="../media/image138.png"/><Relationship Id="rId5" Type="http://schemas.openxmlformats.org/officeDocument/2006/relationships/image" Target="../media/image7.jpeg"/><Relationship Id="rId10" Type="http://schemas.openxmlformats.org/officeDocument/2006/relationships/image" Target="../media/image137.png"/><Relationship Id="rId4" Type="http://schemas.openxmlformats.org/officeDocument/2006/relationships/image" Target="../media/image9.jpg"/><Relationship Id="rId9" Type="http://schemas.openxmlformats.org/officeDocument/2006/relationships/image" Target="../media/image136.png"/></Relationships>
</file>

<file path=ppt/slides/_rels/slide65.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73.jp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95.PNG"/><Relationship Id="rId4" Type="http://schemas.openxmlformats.org/officeDocument/2006/relationships/image" Target="../media/image96.jpg"/></Relationships>
</file>

<file path=ppt/slides/_rels/slide66.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7.jpeg"/><Relationship Id="rId7" Type="http://schemas.openxmlformats.org/officeDocument/2006/relationships/image" Target="../media/image126.pn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102.jpg"/><Relationship Id="rId5" Type="http://schemas.openxmlformats.org/officeDocument/2006/relationships/image" Target="../media/image139.png"/><Relationship Id="rId4" Type="http://schemas.openxmlformats.org/officeDocument/2006/relationships/image" Target="../media/image72.jpg"/></Relationships>
</file>

<file path=ppt/slides/_rels/slide6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97.jpg"/></Relationships>
</file>

<file path=ppt/slides/_rels/slide6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g"/></Relationships>
</file>

<file path=ppt/slides/_rels/slide7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45.jp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openxmlformats.org/officeDocument/2006/relationships/image" Target="../media/image149.jpeg"/><Relationship Id="rId5" Type="http://schemas.openxmlformats.org/officeDocument/2006/relationships/image" Target="../media/image148.jpeg"/><Relationship Id="rId4" Type="http://schemas.openxmlformats.org/officeDocument/2006/relationships/image" Target="../media/image147.png"/></Relationships>
</file>

<file path=ppt/slides/_rels/slide74.xml.rels><?xml version="1.0" encoding="UTF-8" standalone="yes"?>
<Relationships xmlns="http://schemas.openxmlformats.org/package/2006/relationships"><Relationship Id="rId8" Type="http://schemas.openxmlformats.org/officeDocument/2006/relationships/image" Target="../media/image1.jpg"/><Relationship Id="rId13" Type="http://schemas.openxmlformats.org/officeDocument/2006/relationships/image" Target="../media/image158.jpeg"/><Relationship Id="rId3" Type="http://schemas.openxmlformats.org/officeDocument/2006/relationships/image" Target="../media/image150.png"/><Relationship Id="rId7" Type="http://schemas.openxmlformats.org/officeDocument/2006/relationships/image" Target="../media/image2.png"/><Relationship Id="rId12" Type="http://schemas.openxmlformats.org/officeDocument/2006/relationships/image" Target="../media/image157.jpeg"/><Relationship Id="rId2" Type="http://schemas.openxmlformats.org/officeDocument/2006/relationships/notesSlide" Target="../notesSlides/notesSlide74.xml"/><Relationship Id="rId1" Type="http://schemas.openxmlformats.org/officeDocument/2006/relationships/slideLayout" Target="../slideLayouts/slideLayout7.xml"/><Relationship Id="rId6" Type="http://schemas.openxmlformats.org/officeDocument/2006/relationships/image" Target="../media/image153.jpg"/><Relationship Id="rId11" Type="http://schemas.openxmlformats.org/officeDocument/2006/relationships/image" Target="../media/image156.png"/><Relationship Id="rId5" Type="http://schemas.openxmlformats.org/officeDocument/2006/relationships/image" Target="../media/image152.png"/><Relationship Id="rId10" Type="http://schemas.openxmlformats.org/officeDocument/2006/relationships/image" Target="../media/image155.png"/><Relationship Id="rId4" Type="http://schemas.openxmlformats.org/officeDocument/2006/relationships/image" Target="../media/image151.png"/><Relationship Id="rId9" Type="http://schemas.openxmlformats.org/officeDocument/2006/relationships/image" Target="../media/image154.png"/><Relationship Id="rId14" Type="http://schemas.openxmlformats.org/officeDocument/2006/relationships/image" Target="../media/image159.png"/></Relationships>
</file>

<file path=ppt/slides/_rels/slide75.xml.rels><?xml version="1.0" encoding="UTF-8" standalone="yes"?>
<Relationships xmlns="http://schemas.openxmlformats.org/package/2006/relationships"><Relationship Id="rId8" Type="http://schemas.openxmlformats.org/officeDocument/2006/relationships/image" Target="../media/image163.jpg"/><Relationship Id="rId3" Type="http://schemas.openxmlformats.org/officeDocument/2006/relationships/image" Target="../media/image150.png"/><Relationship Id="rId7" Type="http://schemas.openxmlformats.org/officeDocument/2006/relationships/image" Target="../media/image162.jpeg"/><Relationship Id="rId2" Type="http://schemas.openxmlformats.org/officeDocument/2006/relationships/notesSlide" Target="../notesSlides/notesSlide75.xml"/><Relationship Id="rId1" Type="http://schemas.openxmlformats.org/officeDocument/2006/relationships/slideLayout" Target="../slideLayouts/slideLayout7.xml"/><Relationship Id="rId6" Type="http://schemas.openxmlformats.org/officeDocument/2006/relationships/image" Target="../media/image161.jpg"/><Relationship Id="rId5" Type="http://schemas.openxmlformats.org/officeDocument/2006/relationships/image" Target="../media/image160.jpg"/><Relationship Id="rId4" Type="http://schemas.openxmlformats.org/officeDocument/2006/relationships/image" Target="../media/image2.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8.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C0C97-FFE7-4354-94D9-0C3D9AE2F826}"/>
              </a:ext>
            </a:extLst>
          </p:cNvPr>
          <p:cNvSpPr>
            <a:spLocks noGrp="1"/>
          </p:cNvSpPr>
          <p:nvPr>
            <p:ph type="ctrTitle" idx="4294967295"/>
          </p:nvPr>
        </p:nvSpPr>
        <p:spPr>
          <a:xfrm>
            <a:off x="800099" y="1792052"/>
            <a:ext cx="7543800" cy="1692275"/>
          </a:xfrm>
        </p:spPr>
        <p:txBody>
          <a:bodyPr>
            <a:normAutofit/>
          </a:bodyPr>
          <a:lstStyle/>
          <a:p>
            <a:pPr algn="ctr"/>
            <a:r>
              <a:rPr lang="en-US" sz="3300" dirty="0"/>
              <a:t>Blending Generative Models with Deep Learning for Multidimensional Phenotypic Prediction from Brain Connectivity Data</a:t>
            </a:r>
          </a:p>
        </p:txBody>
      </p:sp>
      <p:sp>
        <p:nvSpPr>
          <p:cNvPr id="3" name="Subtitle 2">
            <a:extLst>
              <a:ext uri="{FF2B5EF4-FFF2-40B4-BE49-F238E27FC236}">
                <a16:creationId xmlns:a16="http://schemas.microsoft.com/office/drawing/2014/main" id="{31DA7CA9-BA50-415A-B13E-7E34884B1B2F}"/>
              </a:ext>
            </a:extLst>
          </p:cNvPr>
          <p:cNvSpPr>
            <a:spLocks noGrp="1"/>
          </p:cNvSpPr>
          <p:nvPr>
            <p:ph type="subTitle" idx="4294967295"/>
          </p:nvPr>
        </p:nvSpPr>
        <p:spPr>
          <a:xfrm>
            <a:off x="218439" y="3429000"/>
            <a:ext cx="8768785" cy="2431878"/>
          </a:xfrm>
        </p:spPr>
        <p:txBody>
          <a:bodyPr>
            <a:noAutofit/>
          </a:bodyPr>
          <a:lstStyle/>
          <a:p>
            <a:pPr algn="ctr"/>
            <a:endParaRPr lang="en-US" sz="2400" b="1" u="sng" dirty="0"/>
          </a:p>
          <a:p>
            <a:pPr algn="ctr"/>
            <a:r>
              <a:rPr lang="en-US" sz="2400" b="1" u="sng" dirty="0"/>
              <a:t>Thesis Defence</a:t>
            </a:r>
            <a:r>
              <a:rPr lang="en-US" sz="2400" b="1" dirty="0"/>
              <a:t> :</a:t>
            </a:r>
            <a:r>
              <a:rPr lang="en-US" sz="2400" dirty="0"/>
              <a:t> </a:t>
            </a:r>
            <a:r>
              <a:rPr lang="en-US" sz="2400" b="1" dirty="0"/>
              <a:t>Niharika S. D’Souza</a:t>
            </a:r>
            <a:endParaRPr lang="en-US" sz="2200" u="sng" dirty="0"/>
          </a:p>
          <a:p>
            <a:pPr algn="ctr"/>
            <a:r>
              <a:rPr lang="en-US" sz="2200" u="sng" dirty="0"/>
              <a:t>Primary Advisor</a:t>
            </a:r>
            <a:r>
              <a:rPr lang="en-US" sz="2200" dirty="0"/>
              <a:t> : Dr. Archana Venkataraman</a:t>
            </a:r>
            <a:endParaRPr lang="en-US" sz="2400" u="sng" dirty="0"/>
          </a:p>
          <a:p>
            <a:pPr algn="ctr"/>
            <a:r>
              <a:rPr lang="en-US" sz="2200" u="sng" dirty="0"/>
              <a:t>Thesis Committee</a:t>
            </a:r>
            <a:r>
              <a:rPr lang="en-US" sz="2200" dirty="0"/>
              <a:t>: Dr. Archana Venkataraman, Dr. Amitabh </a:t>
            </a:r>
            <a:r>
              <a:rPr lang="en-US" sz="2200" dirty="0" err="1"/>
              <a:t>Basu</a:t>
            </a:r>
            <a:r>
              <a:rPr lang="en-US" sz="2200" dirty="0"/>
              <a:t>, Dr. René Vidal, Dr. Stewart </a:t>
            </a:r>
            <a:r>
              <a:rPr lang="en-US" sz="2200" dirty="0" err="1"/>
              <a:t>Mostofsky</a:t>
            </a:r>
            <a:r>
              <a:rPr lang="en-US" sz="2200" dirty="0"/>
              <a:t>, Dr. Kilian Pohl</a:t>
            </a:r>
            <a:endParaRPr lang="en-US" sz="2400" dirty="0"/>
          </a:p>
          <a:p>
            <a:pPr algn="ctr"/>
            <a:r>
              <a:rPr lang="en-US" sz="2400" dirty="0"/>
              <a:t>November 12</a:t>
            </a:r>
            <a:r>
              <a:rPr lang="en-US" sz="2400" baseline="30000" dirty="0"/>
              <a:t>th</a:t>
            </a:r>
            <a:r>
              <a:rPr lang="en-US" sz="2400" dirty="0"/>
              <a:t>,2021</a:t>
            </a:r>
            <a:br>
              <a:rPr lang="en-US" sz="2400" dirty="0"/>
            </a:br>
            <a:br>
              <a:rPr lang="en-US" sz="2400" dirty="0"/>
            </a:br>
            <a:endParaRPr lang="en-US" sz="2400" dirty="0"/>
          </a:p>
          <a:p>
            <a:pPr algn="ctr"/>
            <a:br>
              <a:rPr lang="en-US" sz="2400" dirty="0"/>
            </a:br>
            <a:endParaRPr lang="en-US" sz="2400" dirty="0"/>
          </a:p>
        </p:txBody>
      </p:sp>
      <p:pic>
        <p:nvPicPr>
          <p:cNvPr id="30" name="Picture 29" descr="A screenshot of a cell phone&#10;&#10;Description generated with very high confidence">
            <a:extLst>
              <a:ext uri="{FF2B5EF4-FFF2-40B4-BE49-F238E27FC236}">
                <a16:creationId xmlns:a16="http://schemas.microsoft.com/office/drawing/2014/main" id="{E130A05D-3C6F-4CFF-8DA3-E13361FA8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2783" y="156965"/>
            <a:ext cx="2514725" cy="1257363"/>
          </a:xfrm>
          <a:prstGeom prst="rect">
            <a:avLst/>
          </a:prstGeom>
        </p:spPr>
      </p:pic>
      <p:pic>
        <p:nvPicPr>
          <p:cNvPr id="32" name="Picture 31">
            <a:extLst>
              <a:ext uri="{FF2B5EF4-FFF2-40B4-BE49-F238E27FC236}">
                <a16:creationId xmlns:a16="http://schemas.microsoft.com/office/drawing/2014/main" id="{13348555-31BC-4618-B325-12F6345D7B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444" y="399750"/>
            <a:ext cx="2364522" cy="1302062"/>
          </a:xfrm>
          <a:prstGeom prst="rect">
            <a:avLst/>
          </a:prstGeom>
        </p:spPr>
      </p:pic>
      <p:cxnSp>
        <p:nvCxnSpPr>
          <p:cNvPr id="6" name="Straight Connector 5">
            <a:extLst>
              <a:ext uri="{FF2B5EF4-FFF2-40B4-BE49-F238E27FC236}">
                <a16:creationId xmlns:a16="http://schemas.microsoft.com/office/drawing/2014/main" id="{41A6DCEF-7007-4504-B422-DDC547B6C770}"/>
              </a:ext>
            </a:extLst>
          </p:cNvPr>
          <p:cNvCxnSpPr/>
          <p:nvPr/>
        </p:nvCxnSpPr>
        <p:spPr>
          <a:xfrm>
            <a:off x="249272" y="3644940"/>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3272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orr.jpg">
            <a:extLst>
              <a:ext uri="{FF2B5EF4-FFF2-40B4-BE49-F238E27FC236}">
                <a16:creationId xmlns:a16="http://schemas.microsoft.com/office/drawing/2014/main" id="{C288FFD6-11C9-4E49-8640-3B21CD0BBE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481" t="9306" r="21044" b="11725"/>
          <a:stretch/>
        </p:blipFill>
        <p:spPr bwMode="auto">
          <a:xfrm>
            <a:off x="324654" y="2388548"/>
            <a:ext cx="1771425" cy="1554915"/>
          </a:xfrm>
          <a:prstGeom prst="rect">
            <a:avLst/>
          </a:prstGeom>
          <a:ln w="254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CBBF4CAB-46FB-4DF4-BF65-2A3AE6974890}"/>
              </a:ext>
            </a:extLst>
          </p:cNvPr>
          <p:cNvGrpSpPr/>
          <p:nvPr/>
        </p:nvGrpSpPr>
        <p:grpSpPr>
          <a:xfrm>
            <a:off x="2608653" y="1773493"/>
            <a:ext cx="1459714" cy="2938508"/>
            <a:chOff x="3852909" y="2077375"/>
            <a:chExt cx="1459714" cy="2938508"/>
          </a:xfrm>
        </p:grpSpPr>
        <p:pic>
          <p:nvPicPr>
            <p:cNvPr id="7" name="Picture 12" descr="non_sub_net.jpg">
              <a:extLst>
                <a:ext uri="{FF2B5EF4-FFF2-40B4-BE49-F238E27FC236}">
                  <a16:creationId xmlns:a16="http://schemas.microsoft.com/office/drawing/2014/main" id="{32CA511C-06E9-4FEE-A599-F0B7BBAC7CD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049" t="7478" r="73590" b="11373"/>
            <a:stretch/>
          </p:blipFill>
          <p:spPr bwMode="auto">
            <a:xfrm>
              <a:off x="4070133" y="2240833"/>
              <a:ext cx="315436" cy="265429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non_sub_net.jpg">
              <a:extLst>
                <a:ext uri="{FF2B5EF4-FFF2-40B4-BE49-F238E27FC236}">
                  <a16:creationId xmlns:a16="http://schemas.microsoft.com/office/drawing/2014/main" id="{E3921386-F5FF-4ED1-A1A5-BC489C49532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636" t="7992" r="65421" b="11231"/>
            <a:stretch/>
          </p:blipFill>
          <p:spPr bwMode="auto">
            <a:xfrm>
              <a:off x="4503907" y="2240831"/>
              <a:ext cx="315436" cy="2654291"/>
            </a:xfrm>
            <a:prstGeom prst="rect">
              <a:avLst/>
            </a:prstGeom>
            <a:noFill/>
            <a:extLst>
              <a:ext uri="{909E8E84-426E-40DD-AFC4-6F175D3DCCD1}">
                <a14:hiddenFill xmlns:a14="http://schemas.microsoft.com/office/drawing/2010/main">
                  <a:solidFill>
                    <a:srgbClr val="FFFFFF"/>
                  </a:solidFill>
                </a14:hiddenFill>
              </a:ext>
            </a:extLst>
          </p:spPr>
        </p:pic>
        <p:sp>
          <p:nvSpPr>
            <p:cNvPr id="9" name="Left Bracket 8">
              <a:extLst>
                <a:ext uri="{FF2B5EF4-FFF2-40B4-BE49-F238E27FC236}">
                  <a16:creationId xmlns:a16="http://schemas.microsoft.com/office/drawing/2014/main" id="{36B85D59-FAA7-4B0D-AE14-2523E1F81A6C}"/>
                </a:ext>
              </a:extLst>
            </p:cNvPr>
            <p:cNvSpPr/>
            <p:nvPr/>
          </p:nvSpPr>
          <p:spPr>
            <a:xfrm>
              <a:off x="3852909" y="2077375"/>
              <a:ext cx="315436" cy="2938508"/>
            </a:xfrm>
            <a:prstGeom prst="leftBracket">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ket 9">
              <a:extLst>
                <a:ext uri="{FF2B5EF4-FFF2-40B4-BE49-F238E27FC236}">
                  <a16:creationId xmlns:a16="http://schemas.microsoft.com/office/drawing/2014/main" id="{35462012-65F7-462C-BE01-C56C2BA3F975}"/>
                </a:ext>
              </a:extLst>
            </p:cNvPr>
            <p:cNvSpPr/>
            <p:nvPr/>
          </p:nvSpPr>
          <p:spPr>
            <a:xfrm rot="10800000">
              <a:off x="4997187" y="2077375"/>
              <a:ext cx="315436" cy="2938508"/>
            </a:xfrm>
            <a:prstGeom prst="leftBracket">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pic>
        <p:nvPicPr>
          <p:cNvPr id="11" name="Picture 14" descr="untitled.jpg">
            <a:extLst>
              <a:ext uri="{FF2B5EF4-FFF2-40B4-BE49-F238E27FC236}">
                <a16:creationId xmlns:a16="http://schemas.microsoft.com/office/drawing/2014/main" id="{B0FC34B8-9D1C-455E-98B9-9252E3140FF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553" t="7714" r="20310" b="13352"/>
          <a:stretch/>
        </p:blipFill>
        <p:spPr bwMode="auto">
          <a:xfrm>
            <a:off x="4451892" y="2442307"/>
            <a:ext cx="1246331" cy="1082866"/>
          </a:xfrm>
          <a:prstGeom prst="rect">
            <a:avLst/>
          </a:prstGeom>
          <a:ln w="254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82FA9199-7379-4576-A613-B0FAD1E8EA45}"/>
              </a:ext>
            </a:extLst>
          </p:cNvPr>
          <p:cNvGrpSpPr/>
          <p:nvPr/>
        </p:nvGrpSpPr>
        <p:grpSpPr>
          <a:xfrm>
            <a:off x="6067875" y="2074784"/>
            <a:ext cx="2938508" cy="1565281"/>
            <a:chOff x="6172952" y="2976583"/>
            <a:chExt cx="2938508" cy="1565281"/>
          </a:xfrm>
        </p:grpSpPr>
        <p:pic>
          <p:nvPicPr>
            <p:cNvPr id="13" name="Picture 12" descr="non_sub_net.jpg">
              <a:extLst>
                <a:ext uri="{FF2B5EF4-FFF2-40B4-BE49-F238E27FC236}">
                  <a16:creationId xmlns:a16="http://schemas.microsoft.com/office/drawing/2014/main" id="{D4384B38-C142-4D0E-95D3-CB3A939CBE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049" t="7478" r="73590" b="11373"/>
            <a:stretch/>
          </p:blipFill>
          <p:spPr bwMode="auto">
            <a:xfrm rot="16200000">
              <a:off x="7484488" y="2016961"/>
              <a:ext cx="315436" cy="265429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non_sub_net.jpg">
              <a:extLst>
                <a:ext uri="{FF2B5EF4-FFF2-40B4-BE49-F238E27FC236}">
                  <a16:creationId xmlns:a16="http://schemas.microsoft.com/office/drawing/2014/main" id="{CE4F6F5F-1571-4AE9-992B-192F985CAB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636" t="7992" r="65421" b="11231"/>
            <a:stretch/>
          </p:blipFill>
          <p:spPr bwMode="auto">
            <a:xfrm rot="16200000">
              <a:off x="7484488" y="2536981"/>
              <a:ext cx="315436" cy="2654291"/>
            </a:xfrm>
            <a:prstGeom prst="rect">
              <a:avLst/>
            </a:prstGeom>
            <a:noFill/>
            <a:extLst>
              <a:ext uri="{909E8E84-426E-40DD-AFC4-6F175D3DCCD1}">
                <a14:hiddenFill xmlns:a14="http://schemas.microsoft.com/office/drawing/2010/main">
                  <a:solidFill>
                    <a:srgbClr val="FFFFFF"/>
                  </a:solidFill>
                </a14:hiddenFill>
              </a:ext>
            </a:extLst>
          </p:spPr>
        </p:pic>
        <p:sp>
          <p:nvSpPr>
            <p:cNvPr id="15" name="Left Bracket 14">
              <a:extLst>
                <a:ext uri="{FF2B5EF4-FFF2-40B4-BE49-F238E27FC236}">
                  <a16:creationId xmlns:a16="http://schemas.microsoft.com/office/drawing/2014/main" id="{54A12780-AD70-4AA0-A9F1-D55F5729531E}"/>
                </a:ext>
              </a:extLst>
            </p:cNvPr>
            <p:cNvSpPr/>
            <p:nvPr/>
          </p:nvSpPr>
          <p:spPr>
            <a:xfrm rot="5400000">
              <a:off x="7484488" y="1665047"/>
              <a:ext cx="315436" cy="2938508"/>
            </a:xfrm>
            <a:prstGeom prst="leftBracket">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Left Bracket 15">
              <a:extLst>
                <a:ext uri="{FF2B5EF4-FFF2-40B4-BE49-F238E27FC236}">
                  <a16:creationId xmlns:a16="http://schemas.microsoft.com/office/drawing/2014/main" id="{56B9AB3F-B0D7-42EC-9043-A31F7B4EBB3D}"/>
                </a:ext>
              </a:extLst>
            </p:cNvPr>
            <p:cNvSpPr/>
            <p:nvPr/>
          </p:nvSpPr>
          <p:spPr>
            <a:xfrm rot="16200000">
              <a:off x="7484488" y="2914892"/>
              <a:ext cx="315436" cy="2938508"/>
            </a:xfrm>
            <a:prstGeom prst="leftBracket">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7" name="TextBox 16">
            <a:extLst>
              <a:ext uri="{FF2B5EF4-FFF2-40B4-BE49-F238E27FC236}">
                <a16:creationId xmlns:a16="http://schemas.microsoft.com/office/drawing/2014/main" id="{7E6BC988-ECF8-4B87-8D49-D92AD1FDD4DD}"/>
              </a:ext>
            </a:extLst>
          </p:cNvPr>
          <p:cNvSpPr txBox="1"/>
          <p:nvPr/>
        </p:nvSpPr>
        <p:spPr>
          <a:xfrm>
            <a:off x="3705340" y="3058081"/>
            <a:ext cx="315436" cy="369332"/>
          </a:xfrm>
          <a:prstGeom prst="rect">
            <a:avLst/>
          </a:prstGeom>
          <a:noFill/>
        </p:spPr>
        <p:txBody>
          <a:bodyPr wrap="square" rtlCol="0">
            <a:spAutoFit/>
          </a:bodyPr>
          <a:lstStyle/>
          <a:p>
            <a:r>
              <a:rPr lang="en-US" b="1" dirty="0"/>
              <a:t>…</a:t>
            </a:r>
          </a:p>
        </p:txBody>
      </p:sp>
      <p:sp>
        <p:nvSpPr>
          <p:cNvPr id="18" name="TextBox 17">
            <a:extLst>
              <a:ext uri="{FF2B5EF4-FFF2-40B4-BE49-F238E27FC236}">
                <a16:creationId xmlns:a16="http://schemas.microsoft.com/office/drawing/2014/main" id="{CBBCFC0C-A021-4ECC-9786-1025A7F688C3}"/>
              </a:ext>
            </a:extLst>
          </p:cNvPr>
          <p:cNvSpPr txBox="1"/>
          <p:nvPr/>
        </p:nvSpPr>
        <p:spPr>
          <a:xfrm rot="5400000">
            <a:off x="7475282" y="3165102"/>
            <a:ext cx="315436" cy="369332"/>
          </a:xfrm>
          <a:prstGeom prst="rect">
            <a:avLst/>
          </a:prstGeom>
          <a:noFill/>
        </p:spPr>
        <p:txBody>
          <a:bodyPr wrap="square" rtlCol="0">
            <a:spAutoFit/>
          </a:bodyPr>
          <a:lstStyle/>
          <a:p>
            <a:r>
              <a:rPr lang="en-US" b="1"/>
              <a:t>…</a:t>
            </a:r>
          </a:p>
        </p:txBody>
      </p:sp>
      <p:sp>
        <p:nvSpPr>
          <p:cNvPr id="19" name="TextBox 18">
            <a:extLst>
              <a:ext uri="{FF2B5EF4-FFF2-40B4-BE49-F238E27FC236}">
                <a16:creationId xmlns:a16="http://schemas.microsoft.com/office/drawing/2014/main" id="{C6D8E5C8-7198-4382-A76E-3E8C715D1925}"/>
              </a:ext>
            </a:extLst>
          </p:cNvPr>
          <p:cNvSpPr txBox="1"/>
          <p:nvPr/>
        </p:nvSpPr>
        <p:spPr>
          <a:xfrm>
            <a:off x="2225141" y="3007384"/>
            <a:ext cx="315436" cy="369332"/>
          </a:xfrm>
          <a:prstGeom prst="rect">
            <a:avLst/>
          </a:prstGeom>
          <a:noFill/>
        </p:spPr>
        <p:txBody>
          <a:bodyPr wrap="square" rtlCol="0">
            <a:spAutoFit/>
          </a:bodyPr>
          <a:lstStyle/>
          <a:p>
            <a:r>
              <a:rPr lang="en-US" b="1" dirty="0"/>
              <a:t>=</a:t>
            </a:r>
          </a:p>
        </p:txBody>
      </p:sp>
      <p:sp>
        <p:nvSpPr>
          <p:cNvPr id="22" name="TextBox 21">
            <a:extLst>
              <a:ext uri="{FF2B5EF4-FFF2-40B4-BE49-F238E27FC236}">
                <a16:creationId xmlns:a16="http://schemas.microsoft.com/office/drawing/2014/main" id="{BE00EFF5-6CB6-4F0A-A8A2-70C49E1D33BA}"/>
              </a:ext>
            </a:extLst>
          </p:cNvPr>
          <p:cNvSpPr txBox="1"/>
          <p:nvPr/>
        </p:nvSpPr>
        <p:spPr>
          <a:xfrm>
            <a:off x="2540577" y="5170367"/>
            <a:ext cx="2171400" cy="338554"/>
          </a:xfrm>
          <a:prstGeom prst="rect">
            <a:avLst/>
          </a:prstGeom>
          <a:noFill/>
        </p:spPr>
        <p:txBody>
          <a:bodyPr wrap="square" rtlCol="0">
            <a:spAutoFit/>
          </a:bodyPr>
          <a:lstStyle/>
          <a:p>
            <a:r>
              <a:rPr lang="en-US" sz="1600" b="1" dirty="0"/>
              <a:t> Subnetwork Basis</a:t>
            </a:r>
          </a:p>
        </p:txBody>
      </p:sp>
      <p:sp>
        <p:nvSpPr>
          <p:cNvPr id="23" name="TextBox 22">
            <a:extLst>
              <a:ext uri="{FF2B5EF4-FFF2-40B4-BE49-F238E27FC236}">
                <a16:creationId xmlns:a16="http://schemas.microsoft.com/office/drawing/2014/main" id="{4972E965-029B-4D41-89C3-CBCFB468EB4F}"/>
              </a:ext>
            </a:extLst>
          </p:cNvPr>
          <p:cNvSpPr txBox="1"/>
          <p:nvPr/>
        </p:nvSpPr>
        <p:spPr>
          <a:xfrm>
            <a:off x="4210783" y="5174268"/>
            <a:ext cx="2339325" cy="338554"/>
          </a:xfrm>
          <a:prstGeom prst="rect">
            <a:avLst/>
          </a:prstGeom>
          <a:noFill/>
        </p:spPr>
        <p:txBody>
          <a:bodyPr wrap="square" rtlCol="0">
            <a:spAutoFit/>
          </a:bodyPr>
          <a:lstStyle/>
          <a:p>
            <a:r>
              <a:rPr lang="en-US" sz="1600" b="1" dirty="0"/>
              <a:t>Patient Network Strength</a:t>
            </a:r>
          </a:p>
        </p:txBody>
      </p:sp>
      <p:sp>
        <p:nvSpPr>
          <p:cNvPr id="24" name="TextBox 23">
            <a:extLst>
              <a:ext uri="{FF2B5EF4-FFF2-40B4-BE49-F238E27FC236}">
                <a16:creationId xmlns:a16="http://schemas.microsoft.com/office/drawing/2014/main" id="{99B8F592-2447-4BCB-858C-FB321EEFD838}"/>
              </a:ext>
            </a:extLst>
          </p:cNvPr>
          <p:cNvSpPr txBox="1"/>
          <p:nvPr/>
        </p:nvSpPr>
        <p:spPr>
          <a:xfrm>
            <a:off x="4058988" y="3003636"/>
            <a:ext cx="475510" cy="369332"/>
          </a:xfrm>
          <a:prstGeom prst="rect">
            <a:avLst/>
          </a:prstGeom>
          <a:noFill/>
        </p:spPr>
        <p:txBody>
          <a:bodyPr wrap="square" rtlCol="0">
            <a:spAutoFit/>
          </a:bodyPr>
          <a:lstStyle/>
          <a:p>
            <a:r>
              <a:rPr lang="en-US" b="1" dirty="0"/>
              <a:t>*</a:t>
            </a:r>
          </a:p>
        </p:txBody>
      </p:sp>
      <p:sp>
        <p:nvSpPr>
          <p:cNvPr id="25" name="TextBox 24">
            <a:extLst>
              <a:ext uri="{FF2B5EF4-FFF2-40B4-BE49-F238E27FC236}">
                <a16:creationId xmlns:a16="http://schemas.microsoft.com/office/drawing/2014/main" id="{5ED706A9-517D-4666-A612-BAEDF652DCFA}"/>
              </a:ext>
            </a:extLst>
          </p:cNvPr>
          <p:cNvSpPr txBox="1"/>
          <p:nvPr/>
        </p:nvSpPr>
        <p:spPr>
          <a:xfrm>
            <a:off x="5716348" y="2966698"/>
            <a:ext cx="475510" cy="369332"/>
          </a:xfrm>
          <a:prstGeom prst="rect">
            <a:avLst/>
          </a:prstGeom>
          <a:noFill/>
        </p:spPr>
        <p:txBody>
          <a:bodyPr wrap="square" rtlCol="0">
            <a:spAutoFit/>
          </a:bodyPr>
          <a:lstStyle/>
          <a:p>
            <a:r>
              <a:rPr lang="en-US" b="1" dirty="0"/>
              <a:t>*</a:t>
            </a:r>
          </a:p>
        </p:txBody>
      </p:sp>
      <p:cxnSp>
        <p:nvCxnSpPr>
          <p:cNvPr id="26" name="Straight Arrow Connector 25">
            <a:extLst>
              <a:ext uri="{FF2B5EF4-FFF2-40B4-BE49-F238E27FC236}">
                <a16:creationId xmlns:a16="http://schemas.microsoft.com/office/drawing/2014/main" id="{7E1F7530-2B15-4E4F-B76C-028760C6FEB8}"/>
              </a:ext>
            </a:extLst>
          </p:cNvPr>
          <p:cNvCxnSpPr>
            <a:cxnSpLocks/>
          </p:cNvCxnSpPr>
          <p:nvPr/>
        </p:nvCxnSpPr>
        <p:spPr>
          <a:xfrm>
            <a:off x="3697448" y="4137713"/>
            <a:ext cx="2854886" cy="0"/>
          </a:xfrm>
          <a:prstGeom prst="straightConnector1">
            <a:avLst/>
          </a:prstGeom>
          <a:ln w="15875">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descr="A screenshot of a computer screen&#10;&#10;Description generated with very high confidence">
            <a:extLst>
              <a:ext uri="{FF2B5EF4-FFF2-40B4-BE49-F238E27FC236}">
                <a16:creationId xmlns:a16="http://schemas.microsoft.com/office/drawing/2014/main" id="{47F57CE5-B5B0-42C2-971D-C4FB20FFCB4C}"/>
              </a:ext>
            </a:extLst>
          </p:cNvPr>
          <p:cNvPicPr>
            <a:picLocks noChangeAspect="1"/>
          </p:cNvPicPr>
          <p:nvPr/>
        </p:nvPicPr>
        <p:blipFill rotWithShape="1">
          <a:blip r:embed="rId6">
            <a:extLst>
              <a:ext uri="{28A0092B-C50C-407E-A947-70E740481C1C}">
                <a14:useLocalDpi xmlns:a14="http://schemas.microsoft.com/office/drawing/2010/main" val="0"/>
              </a:ext>
            </a:extLst>
          </a:blip>
          <a:srcRect l="50196" t="23062" r="20111" b="41614"/>
          <a:stretch/>
        </p:blipFill>
        <p:spPr>
          <a:xfrm>
            <a:off x="6761902" y="3772643"/>
            <a:ext cx="1969597" cy="1318029"/>
          </a:xfrm>
          <a:prstGeom prst="rect">
            <a:avLst/>
          </a:prstGeom>
        </p:spPr>
      </p:pic>
      <p:sp>
        <p:nvSpPr>
          <p:cNvPr id="28" name="TextBox 27">
            <a:extLst>
              <a:ext uri="{FF2B5EF4-FFF2-40B4-BE49-F238E27FC236}">
                <a16:creationId xmlns:a16="http://schemas.microsoft.com/office/drawing/2014/main" id="{CA27A66D-877C-4EFF-930E-760FF9004AD6}"/>
              </a:ext>
            </a:extLst>
          </p:cNvPr>
          <p:cNvSpPr txBox="1"/>
          <p:nvPr/>
        </p:nvSpPr>
        <p:spPr>
          <a:xfrm>
            <a:off x="6487020" y="5170367"/>
            <a:ext cx="2519363" cy="338554"/>
          </a:xfrm>
          <a:prstGeom prst="rect">
            <a:avLst/>
          </a:prstGeom>
          <a:noFill/>
        </p:spPr>
        <p:txBody>
          <a:bodyPr wrap="square" rtlCol="0">
            <a:spAutoFit/>
          </a:bodyPr>
          <a:lstStyle/>
          <a:p>
            <a:pPr algn="ctr"/>
            <a:r>
              <a:rPr lang="en-US" sz="1600" b="1" dirty="0"/>
              <a:t>Exemplar Subnetwork</a:t>
            </a:r>
          </a:p>
        </p:txBody>
      </p:sp>
      <p:pic>
        <p:nvPicPr>
          <p:cNvPr id="30" name="Picture 29" descr="A picture containing furniture&#10;&#10;Description generated with very high confidence">
            <a:extLst>
              <a:ext uri="{FF2B5EF4-FFF2-40B4-BE49-F238E27FC236}">
                <a16:creationId xmlns:a16="http://schemas.microsoft.com/office/drawing/2014/main" id="{2AECF659-B2F7-4D39-9456-86887FDDF6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6369" y="1773493"/>
            <a:ext cx="605967" cy="423790"/>
          </a:xfrm>
          <a:prstGeom prst="rect">
            <a:avLst/>
          </a:prstGeom>
        </p:spPr>
      </p:pic>
      <p:pic>
        <p:nvPicPr>
          <p:cNvPr id="32" name="Picture 31">
            <a:extLst>
              <a:ext uri="{FF2B5EF4-FFF2-40B4-BE49-F238E27FC236}">
                <a16:creationId xmlns:a16="http://schemas.microsoft.com/office/drawing/2014/main" id="{90053C61-4864-4C72-882B-F36CC91920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44974" y="1893845"/>
            <a:ext cx="1206707" cy="405631"/>
          </a:xfrm>
          <a:prstGeom prst="rect">
            <a:avLst/>
          </a:prstGeom>
        </p:spPr>
      </p:pic>
      <p:pic>
        <p:nvPicPr>
          <p:cNvPr id="34" name="Picture 33" descr="A picture containing drawing&#10;&#10;Description automatically generated">
            <a:extLst>
              <a:ext uri="{FF2B5EF4-FFF2-40B4-BE49-F238E27FC236}">
                <a16:creationId xmlns:a16="http://schemas.microsoft.com/office/drawing/2014/main" id="{17BFE8CA-3F5F-46FF-8009-6785E2A62B58}"/>
              </a:ext>
            </a:extLst>
          </p:cNvPr>
          <p:cNvPicPr>
            <a:picLocks noChangeAspect="1"/>
          </p:cNvPicPr>
          <p:nvPr/>
        </p:nvPicPr>
        <p:blipFill rotWithShape="1">
          <a:blip r:embed="rId9">
            <a:extLst>
              <a:ext uri="{28A0092B-C50C-407E-A947-70E740481C1C}">
                <a14:useLocalDpi xmlns:a14="http://schemas.microsoft.com/office/drawing/2010/main" val="0"/>
              </a:ext>
            </a:extLst>
          </a:blip>
          <a:srcRect l="73124" t="-6664" r="-10728" b="-5022"/>
          <a:stretch/>
        </p:blipFill>
        <p:spPr>
          <a:xfrm>
            <a:off x="3156187" y="1387657"/>
            <a:ext cx="379335" cy="385836"/>
          </a:xfrm>
          <a:prstGeom prst="rect">
            <a:avLst/>
          </a:prstGeom>
        </p:spPr>
      </p:pic>
      <p:sp>
        <p:nvSpPr>
          <p:cNvPr id="35" name="TextBox 34">
            <a:extLst>
              <a:ext uri="{FF2B5EF4-FFF2-40B4-BE49-F238E27FC236}">
                <a16:creationId xmlns:a16="http://schemas.microsoft.com/office/drawing/2014/main" id="{B9532292-18D0-4EB9-A3FA-F99659200E89}"/>
              </a:ext>
            </a:extLst>
          </p:cNvPr>
          <p:cNvSpPr txBox="1"/>
          <p:nvPr/>
        </p:nvSpPr>
        <p:spPr>
          <a:xfrm>
            <a:off x="3239475" y="1944939"/>
            <a:ext cx="323757" cy="2654280"/>
          </a:xfrm>
          <a:prstGeom prst="rect">
            <a:avLst/>
          </a:prstGeom>
          <a:noFill/>
          <a:ln w="28575">
            <a:solidFill>
              <a:schemeClr val="bg2">
                <a:lumMod val="10000"/>
              </a:schemeClr>
            </a:solidFill>
          </a:ln>
        </p:spPr>
        <p:txBody>
          <a:bodyPr wrap="square" rtlCol="0">
            <a:spAutoFit/>
          </a:bodyPr>
          <a:lstStyle/>
          <a:p>
            <a:endParaRPr lang="en-US" dirty="0"/>
          </a:p>
        </p:txBody>
      </p:sp>
      <p:sp>
        <p:nvSpPr>
          <p:cNvPr id="29" name="Title 1">
            <a:extLst>
              <a:ext uri="{FF2B5EF4-FFF2-40B4-BE49-F238E27FC236}">
                <a16:creationId xmlns:a16="http://schemas.microsoft.com/office/drawing/2014/main" id="{8276B98A-9937-4819-952C-77D330FF91BC}"/>
              </a:ext>
            </a:extLst>
          </p:cNvPr>
          <p:cNvSpPr txBox="1">
            <a:spLocks/>
          </p:cNvSpPr>
          <p:nvPr/>
        </p:nvSpPr>
        <p:spPr>
          <a:xfrm>
            <a:off x="0" y="-619760"/>
            <a:ext cx="9122989" cy="14509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300" dirty="0"/>
              <a:t>Dictionary Learning for Connectomics</a:t>
            </a:r>
          </a:p>
        </p:txBody>
      </p:sp>
      <p:cxnSp>
        <p:nvCxnSpPr>
          <p:cNvPr id="31" name="Straight Connector 30">
            <a:extLst>
              <a:ext uri="{FF2B5EF4-FFF2-40B4-BE49-F238E27FC236}">
                <a16:creationId xmlns:a16="http://schemas.microsoft.com/office/drawing/2014/main" id="{302043BC-B9B5-421C-85BD-0EBBCD271C11}"/>
              </a:ext>
            </a:extLst>
          </p:cNvPr>
          <p:cNvCxnSpPr/>
          <p:nvPr/>
        </p:nvCxnSpPr>
        <p:spPr>
          <a:xfrm>
            <a:off x="121920"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784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2" grpId="0"/>
      <p:bldP spid="23" grpId="0"/>
      <p:bldP spid="24" grpId="0"/>
      <p:bldP spid="25" grpId="0"/>
      <p:bldP spid="28" grpId="0"/>
      <p:bldP spid="3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A66DF0-11B1-4186-AC9E-FC47B90A441F}"/>
              </a:ext>
            </a:extLst>
          </p:cNvPr>
          <p:cNvSpPr/>
          <p:nvPr/>
        </p:nvSpPr>
        <p:spPr>
          <a:xfrm>
            <a:off x="3208509" y="3599723"/>
            <a:ext cx="5056789" cy="2054580"/>
          </a:xfrm>
          <a:prstGeom prst="rect">
            <a:avLst/>
          </a:prstGeom>
          <a:solidFill>
            <a:schemeClr val="bg1">
              <a:lumMod val="85000"/>
              <a:alpha val="45000"/>
            </a:schemeClr>
          </a:solidFill>
          <a:ln w="28575">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sz="1800" b="1" dirty="0"/>
          </a:p>
        </p:txBody>
      </p:sp>
      <p:cxnSp>
        <p:nvCxnSpPr>
          <p:cNvPr id="20" name="Straight Arrow Connector 19">
            <a:extLst>
              <a:ext uri="{FF2B5EF4-FFF2-40B4-BE49-F238E27FC236}">
                <a16:creationId xmlns:a16="http://schemas.microsoft.com/office/drawing/2014/main" id="{F65C3DDA-9AFF-4EBD-B137-6EBC01102F29}"/>
              </a:ext>
            </a:extLst>
          </p:cNvPr>
          <p:cNvCxnSpPr>
            <a:cxnSpLocks/>
          </p:cNvCxnSpPr>
          <p:nvPr/>
        </p:nvCxnSpPr>
        <p:spPr>
          <a:xfrm flipH="1">
            <a:off x="4493400" y="2975818"/>
            <a:ext cx="603681" cy="1012403"/>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56A48A0-ADC1-47B5-B552-916D696D2D20}"/>
              </a:ext>
            </a:extLst>
          </p:cNvPr>
          <p:cNvSpPr txBox="1"/>
          <p:nvPr/>
        </p:nvSpPr>
        <p:spPr>
          <a:xfrm rot="5400000">
            <a:off x="7407284" y="4457738"/>
            <a:ext cx="2054582" cy="338554"/>
          </a:xfrm>
          <a:prstGeom prst="rect">
            <a:avLst/>
          </a:prstGeom>
          <a:noFill/>
        </p:spPr>
        <p:txBody>
          <a:bodyPr wrap="square" rtlCol="0">
            <a:spAutoFit/>
          </a:bodyPr>
          <a:lstStyle/>
          <a:p>
            <a:pPr algn="ctr"/>
            <a:r>
              <a:rPr lang="en-US" sz="1600" b="1" dirty="0">
                <a:solidFill>
                  <a:schemeClr val="tx1">
                    <a:lumMod val="75000"/>
                    <a:lumOff val="25000"/>
                  </a:schemeClr>
                </a:solidFill>
              </a:rPr>
              <a:t>Discriminative Model</a:t>
            </a:r>
          </a:p>
        </p:txBody>
      </p:sp>
      <p:sp>
        <p:nvSpPr>
          <p:cNvPr id="36" name="Rectangle: Rounded Corners 35">
            <a:extLst>
              <a:ext uri="{FF2B5EF4-FFF2-40B4-BE49-F238E27FC236}">
                <a16:creationId xmlns:a16="http://schemas.microsoft.com/office/drawing/2014/main" id="{AA6E5104-6F22-4F01-A2D6-CA2074510D39}"/>
              </a:ext>
            </a:extLst>
          </p:cNvPr>
          <p:cNvSpPr/>
          <p:nvPr/>
        </p:nvSpPr>
        <p:spPr>
          <a:xfrm>
            <a:off x="3563233" y="4094408"/>
            <a:ext cx="1860332" cy="985345"/>
          </a:xfrm>
          <a:prstGeom prst="roundRect">
            <a:avLst/>
          </a:prstGeom>
          <a:solidFill>
            <a:schemeClr val="accent4">
              <a:lumMod val="20000"/>
              <a:lumOff val="80000"/>
            </a:schemeClr>
          </a:solidFill>
          <a:ln w="28575">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Regression Model</a:t>
            </a:r>
          </a:p>
        </p:txBody>
      </p:sp>
      <p:cxnSp>
        <p:nvCxnSpPr>
          <p:cNvPr id="38" name="Straight Arrow Connector 37">
            <a:extLst>
              <a:ext uri="{FF2B5EF4-FFF2-40B4-BE49-F238E27FC236}">
                <a16:creationId xmlns:a16="http://schemas.microsoft.com/office/drawing/2014/main" id="{BFB4CEA2-ED25-4263-B045-5D83C28D56BE}"/>
              </a:ext>
            </a:extLst>
          </p:cNvPr>
          <p:cNvCxnSpPr>
            <a:cxnSpLocks/>
          </p:cNvCxnSpPr>
          <p:nvPr/>
        </p:nvCxnSpPr>
        <p:spPr>
          <a:xfrm>
            <a:off x="5423565" y="4576618"/>
            <a:ext cx="748862" cy="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58B76FA-00C2-4F7E-8D7F-054E6F20071B}"/>
              </a:ext>
            </a:extLst>
          </p:cNvPr>
          <p:cNvSpPr txBox="1"/>
          <p:nvPr/>
        </p:nvSpPr>
        <p:spPr>
          <a:xfrm>
            <a:off x="6345847" y="4411741"/>
            <a:ext cx="1686912" cy="369332"/>
          </a:xfrm>
          <a:prstGeom prst="rect">
            <a:avLst/>
          </a:prstGeom>
          <a:noFill/>
        </p:spPr>
        <p:txBody>
          <a:bodyPr wrap="square" rtlCol="0">
            <a:spAutoFit/>
          </a:bodyPr>
          <a:lstStyle/>
          <a:p>
            <a:r>
              <a:rPr lang="en-US" dirty="0"/>
              <a:t>Clinical Severity</a:t>
            </a:r>
          </a:p>
        </p:txBody>
      </p:sp>
      <p:sp>
        <p:nvSpPr>
          <p:cNvPr id="21" name="Rectangle 20">
            <a:extLst>
              <a:ext uri="{FF2B5EF4-FFF2-40B4-BE49-F238E27FC236}">
                <a16:creationId xmlns:a16="http://schemas.microsoft.com/office/drawing/2014/main" id="{ED7D1002-7162-487E-A9A8-1F9DCED57EB5}"/>
              </a:ext>
            </a:extLst>
          </p:cNvPr>
          <p:cNvSpPr/>
          <p:nvPr/>
        </p:nvSpPr>
        <p:spPr>
          <a:xfrm>
            <a:off x="878701" y="1374420"/>
            <a:ext cx="7386598" cy="2054580"/>
          </a:xfrm>
          <a:prstGeom prst="rect">
            <a:avLst/>
          </a:prstGeom>
          <a:solidFill>
            <a:schemeClr val="accent2">
              <a:lumMod val="20000"/>
              <a:lumOff val="80000"/>
              <a:alpha val="45000"/>
            </a:schemeClr>
          </a:solidFill>
          <a:ln w="28575">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pic>
        <p:nvPicPr>
          <p:cNvPr id="22" name="Shape 63" descr="corr.jpg">
            <a:extLst>
              <a:ext uri="{FF2B5EF4-FFF2-40B4-BE49-F238E27FC236}">
                <a16:creationId xmlns:a16="http://schemas.microsoft.com/office/drawing/2014/main" id="{EB3AAEAD-0EA4-4059-88EE-FCB6AAE253D3}"/>
              </a:ext>
            </a:extLst>
          </p:cNvPr>
          <p:cNvPicPr preferRelativeResize="0"/>
          <p:nvPr/>
        </p:nvPicPr>
        <p:blipFill rotWithShape="1">
          <a:blip r:embed="rId3">
            <a:alphaModFix/>
          </a:blip>
          <a:srcRect l="11336" t="7856" r="20329" b="11066"/>
          <a:stretch/>
        </p:blipFill>
        <p:spPr>
          <a:xfrm>
            <a:off x="1078260" y="1727097"/>
            <a:ext cx="1357739" cy="1215537"/>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25" name="Rectangle 24">
            <a:extLst>
              <a:ext uri="{FF2B5EF4-FFF2-40B4-BE49-F238E27FC236}">
                <a16:creationId xmlns:a16="http://schemas.microsoft.com/office/drawing/2014/main" id="{2DADAA49-A8A9-485F-9933-163F53D72379}"/>
              </a:ext>
            </a:extLst>
          </p:cNvPr>
          <p:cNvSpPr/>
          <p:nvPr/>
        </p:nvSpPr>
        <p:spPr>
          <a:xfrm>
            <a:off x="878701" y="3599723"/>
            <a:ext cx="2116974" cy="205458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520BA570-B416-40CC-A962-9B5C7A10CAFE}"/>
              </a:ext>
            </a:extLst>
          </p:cNvPr>
          <p:cNvCxnSpPr>
            <a:cxnSpLocks/>
          </p:cNvCxnSpPr>
          <p:nvPr/>
        </p:nvCxnSpPr>
        <p:spPr>
          <a:xfrm flipH="1">
            <a:off x="1962115" y="3281987"/>
            <a:ext cx="1255049" cy="66964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C7C9A2F-603A-49CD-B4FD-20A67E80F7DF}"/>
              </a:ext>
            </a:extLst>
          </p:cNvPr>
          <p:cNvSpPr txBox="1"/>
          <p:nvPr/>
        </p:nvSpPr>
        <p:spPr>
          <a:xfrm rot="16200000">
            <a:off x="-414205" y="2222973"/>
            <a:ext cx="2244224" cy="338554"/>
          </a:xfrm>
          <a:prstGeom prst="rect">
            <a:avLst/>
          </a:prstGeom>
          <a:noFill/>
        </p:spPr>
        <p:txBody>
          <a:bodyPr wrap="square" rtlCol="0">
            <a:spAutoFit/>
          </a:bodyPr>
          <a:lstStyle/>
          <a:p>
            <a:pPr algn="ctr"/>
            <a:r>
              <a:rPr lang="en-US" sz="1600" b="1" dirty="0">
                <a:solidFill>
                  <a:schemeClr val="accent2">
                    <a:lumMod val="50000"/>
                  </a:schemeClr>
                </a:solidFill>
              </a:rPr>
              <a:t>Generative Model</a:t>
            </a:r>
          </a:p>
        </p:txBody>
      </p:sp>
      <p:pic>
        <p:nvPicPr>
          <p:cNvPr id="31" name="Picture 2" descr="https://lh5.googleusercontent.com/NRZsFtnSfMnOMWwjkKYVgfPC-f-03YiYl-Q3PoS8Awmm_SuM5nsXZUvzHTaquT22R1R2v1ghWgaiw7posgfyU6J-N_euSzLVJZr35Jusl2RsK1N37nMnIbj1_3fv84K_RsG4AFSUl4k">
            <a:extLst>
              <a:ext uri="{FF2B5EF4-FFF2-40B4-BE49-F238E27FC236}">
                <a16:creationId xmlns:a16="http://schemas.microsoft.com/office/drawing/2014/main" id="{24102708-3676-4091-9B05-EE76F33B25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6549" y="4077751"/>
            <a:ext cx="1494701" cy="997735"/>
          </a:xfrm>
          <a:prstGeom prst="rect">
            <a:avLst/>
          </a:prstGeom>
          <a:noFill/>
          <a:extLst>
            <a:ext uri="{909E8E84-426E-40DD-AFC4-6F175D3DCCD1}">
              <a14:hiddenFill xmlns:a14="http://schemas.microsoft.com/office/drawing/2010/main">
                <a:solidFill>
                  <a:srgbClr val="FFFFFF"/>
                </a:solidFill>
              </a14:hiddenFill>
            </a:ext>
          </a:extLst>
        </p:spPr>
      </p:pic>
      <p:pic>
        <p:nvPicPr>
          <p:cNvPr id="32" name="Shape 54" descr="non_sub_net.jpg">
            <a:extLst>
              <a:ext uri="{FF2B5EF4-FFF2-40B4-BE49-F238E27FC236}">
                <a16:creationId xmlns:a16="http://schemas.microsoft.com/office/drawing/2014/main" id="{67CBBF80-2032-4D87-AD27-FAD1B66AC698}"/>
              </a:ext>
            </a:extLst>
          </p:cNvPr>
          <p:cNvPicPr preferRelativeResize="0"/>
          <p:nvPr/>
        </p:nvPicPr>
        <p:blipFill rotWithShape="1">
          <a:blip r:embed="rId5">
            <a:alphaModFix/>
          </a:blip>
          <a:srcRect l="11436" t="7668" r="81102" b="11353"/>
          <a:stretch/>
        </p:blipFill>
        <p:spPr>
          <a:xfrm>
            <a:off x="3112036" y="1687378"/>
            <a:ext cx="210257" cy="1475282"/>
          </a:xfrm>
          <a:prstGeom prst="rect">
            <a:avLst/>
          </a:prstGeom>
          <a:noFill/>
          <a:ln>
            <a:noFill/>
          </a:ln>
        </p:spPr>
      </p:pic>
      <p:pic>
        <p:nvPicPr>
          <p:cNvPr id="34" name="Shape 55" descr="non_sub_net.jpg">
            <a:extLst>
              <a:ext uri="{FF2B5EF4-FFF2-40B4-BE49-F238E27FC236}">
                <a16:creationId xmlns:a16="http://schemas.microsoft.com/office/drawing/2014/main" id="{BC9DC6D9-9CEA-4E71-B1A5-AA37554314A9}"/>
              </a:ext>
            </a:extLst>
          </p:cNvPr>
          <p:cNvPicPr preferRelativeResize="0"/>
          <p:nvPr/>
        </p:nvPicPr>
        <p:blipFill rotWithShape="1">
          <a:blip r:embed="rId5">
            <a:alphaModFix/>
          </a:blip>
          <a:srcRect l="11436" t="7668" r="81102" b="11353"/>
          <a:stretch/>
        </p:blipFill>
        <p:spPr>
          <a:xfrm rot="16200000">
            <a:off x="6881095" y="903456"/>
            <a:ext cx="175021" cy="2069740"/>
          </a:xfrm>
          <a:prstGeom prst="rect">
            <a:avLst/>
          </a:prstGeom>
          <a:noFill/>
          <a:ln>
            <a:noFill/>
          </a:ln>
        </p:spPr>
      </p:pic>
      <p:pic>
        <p:nvPicPr>
          <p:cNvPr id="35" name="Shape 56" descr="non_sub_net.jpg">
            <a:extLst>
              <a:ext uri="{FF2B5EF4-FFF2-40B4-BE49-F238E27FC236}">
                <a16:creationId xmlns:a16="http://schemas.microsoft.com/office/drawing/2014/main" id="{9CBCF678-642C-4766-B6B0-2D88BCE6652A}"/>
              </a:ext>
            </a:extLst>
          </p:cNvPr>
          <p:cNvPicPr preferRelativeResize="0"/>
          <p:nvPr/>
        </p:nvPicPr>
        <p:blipFill rotWithShape="1">
          <a:blip r:embed="rId5">
            <a:alphaModFix/>
          </a:blip>
          <a:srcRect l="19022" t="7950" r="73487" b="11084"/>
          <a:stretch/>
        </p:blipFill>
        <p:spPr>
          <a:xfrm>
            <a:off x="3443077" y="1687378"/>
            <a:ext cx="210257" cy="1475282"/>
          </a:xfrm>
          <a:prstGeom prst="rect">
            <a:avLst/>
          </a:prstGeom>
          <a:noFill/>
          <a:ln>
            <a:noFill/>
          </a:ln>
        </p:spPr>
      </p:pic>
      <p:pic>
        <p:nvPicPr>
          <p:cNvPr id="37" name="Shape 57" descr="non_sub_net.jpg">
            <a:extLst>
              <a:ext uri="{FF2B5EF4-FFF2-40B4-BE49-F238E27FC236}">
                <a16:creationId xmlns:a16="http://schemas.microsoft.com/office/drawing/2014/main" id="{D68B08CE-2DAE-4BB4-82BA-B0C9416A15D9}"/>
              </a:ext>
            </a:extLst>
          </p:cNvPr>
          <p:cNvPicPr preferRelativeResize="0"/>
          <p:nvPr/>
        </p:nvPicPr>
        <p:blipFill rotWithShape="1">
          <a:blip r:embed="rId5">
            <a:alphaModFix/>
          </a:blip>
          <a:srcRect l="19022" t="7950" r="73487" b="11084"/>
          <a:stretch/>
        </p:blipFill>
        <p:spPr>
          <a:xfrm rot="16200000">
            <a:off x="6881297" y="1146981"/>
            <a:ext cx="174617" cy="2065245"/>
          </a:xfrm>
          <a:prstGeom prst="rect">
            <a:avLst/>
          </a:prstGeom>
          <a:noFill/>
          <a:ln>
            <a:noFill/>
          </a:ln>
        </p:spPr>
      </p:pic>
      <p:sp>
        <p:nvSpPr>
          <p:cNvPr id="40" name="Shape 58">
            <a:extLst>
              <a:ext uri="{FF2B5EF4-FFF2-40B4-BE49-F238E27FC236}">
                <a16:creationId xmlns:a16="http://schemas.microsoft.com/office/drawing/2014/main" id="{4C75C07A-E69D-49AF-A429-C33A5FCDCB8D}"/>
              </a:ext>
            </a:extLst>
          </p:cNvPr>
          <p:cNvSpPr/>
          <p:nvPr/>
        </p:nvSpPr>
        <p:spPr>
          <a:xfrm>
            <a:off x="2981236" y="1638054"/>
            <a:ext cx="142031" cy="1573811"/>
          </a:xfrm>
          <a:prstGeom prst="leftBracket">
            <a:avLst>
              <a:gd name="adj" fmla="val 8333"/>
            </a:avLst>
          </a:prstGeom>
          <a:noFill/>
          <a:ln w="25400" cap="flat" cmpd="sng">
            <a:solidFill>
              <a:schemeClr val="tx1"/>
            </a:solidFill>
            <a:prstDash val="solid"/>
            <a:round/>
            <a:headEnd type="none" w="med" len="med"/>
            <a:tailEnd type="none" w="med" len="med"/>
          </a:ln>
        </p:spPr>
        <p:txBody>
          <a:bodyPr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41" name="Shape 59">
            <a:extLst>
              <a:ext uri="{FF2B5EF4-FFF2-40B4-BE49-F238E27FC236}">
                <a16:creationId xmlns:a16="http://schemas.microsoft.com/office/drawing/2014/main" id="{B5D164C9-EF42-47C6-BF25-5D1032CEBA9E}"/>
              </a:ext>
            </a:extLst>
          </p:cNvPr>
          <p:cNvSpPr/>
          <p:nvPr/>
        </p:nvSpPr>
        <p:spPr>
          <a:xfrm>
            <a:off x="3882275" y="1638060"/>
            <a:ext cx="202065" cy="1573811"/>
          </a:xfrm>
          <a:prstGeom prst="rightBracket">
            <a:avLst>
              <a:gd name="adj" fmla="val 8333"/>
            </a:avLst>
          </a:prstGeom>
          <a:noFill/>
          <a:ln w="25400" cap="flat" cmpd="sng">
            <a:solidFill>
              <a:schemeClr val="tx1"/>
            </a:solidFill>
            <a:prstDash val="solid"/>
            <a:round/>
            <a:headEnd type="none" w="med" len="med"/>
            <a:tailEnd type="none" w="med" len="med"/>
          </a:ln>
        </p:spPr>
        <p:txBody>
          <a:bodyPr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42" name="Shape 60">
            <a:extLst>
              <a:ext uri="{FF2B5EF4-FFF2-40B4-BE49-F238E27FC236}">
                <a16:creationId xmlns:a16="http://schemas.microsoft.com/office/drawing/2014/main" id="{BD2D2D80-2893-4DA4-96AE-4D320890ACAF}"/>
              </a:ext>
            </a:extLst>
          </p:cNvPr>
          <p:cNvSpPr/>
          <p:nvPr/>
        </p:nvSpPr>
        <p:spPr>
          <a:xfrm rot="16200000">
            <a:off x="6886433" y="696629"/>
            <a:ext cx="164165" cy="2222420"/>
          </a:xfrm>
          <a:prstGeom prst="rightBracket">
            <a:avLst>
              <a:gd name="adj" fmla="val 8333"/>
            </a:avLst>
          </a:prstGeom>
          <a:noFill/>
          <a:ln w="25400" cap="flat" cmpd="sng">
            <a:solidFill>
              <a:schemeClr val="tx1"/>
            </a:solidFill>
            <a:prstDash val="solid"/>
            <a:round/>
            <a:headEnd type="none" w="med" len="med"/>
            <a:tailEnd type="none" w="med" len="med"/>
          </a:ln>
        </p:spPr>
        <p:txBody>
          <a:bodyPr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43" name="Shape 61">
            <a:extLst>
              <a:ext uri="{FF2B5EF4-FFF2-40B4-BE49-F238E27FC236}">
                <a16:creationId xmlns:a16="http://schemas.microsoft.com/office/drawing/2014/main" id="{AB4B84E0-E711-468A-A89C-FF717D5267E6}"/>
              </a:ext>
            </a:extLst>
          </p:cNvPr>
          <p:cNvSpPr/>
          <p:nvPr/>
        </p:nvSpPr>
        <p:spPr>
          <a:xfrm rot="16200000" flipH="1">
            <a:off x="6886457" y="1452310"/>
            <a:ext cx="164165" cy="2198114"/>
          </a:xfrm>
          <a:prstGeom prst="rightBracket">
            <a:avLst>
              <a:gd name="adj" fmla="val 8333"/>
            </a:avLst>
          </a:prstGeom>
          <a:noFill/>
          <a:ln w="25400" cap="flat" cmpd="sng">
            <a:solidFill>
              <a:schemeClr val="tx1"/>
            </a:solidFill>
            <a:prstDash val="solid"/>
            <a:round/>
            <a:headEnd type="none" w="med" len="med"/>
            <a:tailEnd type="none" w="med" len="med"/>
          </a:ln>
        </p:spPr>
        <p:txBody>
          <a:bodyPr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pic>
        <p:nvPicPr>
          <p:cNvPr id="44" name="Shape 62" descr="untitled.jpg">
            <a:extLst>
              <a:ext uri="{FF2B5EF4-FFF2-40B4-BE49-F238E27FC236}">
                <a16:creationId xmlns:a16="http://schemas.microsoft.com/office/drawing/2014/main" id="{79C33D91-8631-4BC7-9EC5-3FD6137E1099}"/>
              </a:ext>
            </a:extLst>
          </p:cNvPr>
          <p:cNvPicPr preferRelativeResize="0"/>
          <p:nvPr/>
        </p:nvPicPr>
        <p:blipFill rotWithShape="1">
          <a:blip r:embed="rId6">
            <a:alphaModFix/>
          </a:blip>
          <a:srcRect l="11519" t="7856" r="19954" b="11066"/>
          <a:stretch/>
        </p:blipFill>
        <p:spPr>
          <a:xfrm>
            <a:off x="4391465" y="1776541"/>
            <a:ext cx="1185862" cy="980741"/>
          </a:xfrm>
          <a:prstGeom prst="rect">
            <a:avLst/>
          </a:prstGeom>
          <a:noFill/>
          <a:ln>
            <a:noFill/>
          </a:ln>
        </p:spPr>
      </p:pic>
      <p:sp>
        <p:nvSpPr>
          <p:cNvPr id="45" name="Shape 65">
            <a:extLst>
              <a:ext uri="{FF2B5EF4-FFF2-40B4-BE49-F238E27FC236}">
                <a16:creationId xmlns:a16="http://schemas.microsoft.com/office/drawing/2014/main" id="{630CFEC3-FDD7-492F-B399-1E075AFE9DF1}"/>
              </a:ext>
            </a:extLst>
          </p:cNvPr>
          <p:cNvSpPr txBox="1"/>
          <p:nvPr/>
        </p:nvSpPr>
        <p:spPr>
          <a:xfrm>
            <a:off x="2525876" y="2111387"/>
            <a:ext cx="334575" cy="392566"/>
          </a:xfrm>
          <a:prstGeom prst="rect">
            <a:avLst/>
          </a:prstGeom>
          <a:noFill/>
          <a:ln>
            <a:noFill/>
          </a:ln>
        </p:spPr>
        <p:txBody>
          <a:bodyPr wrap="square" lIns="91425" tIns="91425" rIns="91425" bIns="91425" anchor="t"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b="1"/>
              <a:t>=</a:t>
            </a:r>
          </a:p>
        </p:txBody>
      </p:sp>
      <p:sp>
        <p:nvSpPr>
          <p:cNvPr id="46" name="Shape 78">
            <a:extLst>
              <a:ext uri="{FF2B5EF4-FFF2-40B4-BE49-F238E27FC236}">
                <a16:creationId xmlns:a16="http://schemas.microsoft.com/office/drawing/2014/main" id="{41A10AF8-2CCF-4058-BB2B-E2E36351566C}"/>
              </a:ext>
            </a:extLst>
          </p:cNvPr>
          <p:cNvSpPr txBox="1"/>
          <p:nvPr/>
        </p:nvSpPr>
        <p:spPr>
          <a:xfrm>
            <a:off x="6111415" y="2710914"/>
            <a:ext cx="1727945" cy="251448"/>
          </a:xfrm>
          <a:prstGeom prst="rect">
            <a:avLst/>
          </a:prstGeom>
          <a:noFill/>
          <a:ln>
            <a:noFill/>
          </a:ln>
        </p:spPr>
        <p:txBody>
          <a:bodyPr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200" b="1"/>
              <a:t>Network Basis Elements</a:t>
            </a:r>
          </a:p>
        </p:txBody>
      </p:sp>
      <p:sp>
        <p:nvSpPr>
          <p:cNvPr id="47" name="Shape 79">
            <a:extLst>
              <a:ext uri="{FF2B5EF4-FFF2-40B4-BE49-F238E27FC236}">
                <a16:creationId xmlns:a16="http://schemas.microsoft.com/office/drawing/2014/main" id="{E28BD2FD-FA88-4CFC-A925-178F04012AE6}"/>
              </a:ext>
            </a:extLst>
          </p:cNvPr>
          <p:cNvSpPr txBox="1"/>
          <p:nvPr/>
        </p:nvSpPr>
        <p:spPr>
          <a:xfrm>
            <a:off x="4039356" y="2710914"/>
            <a:ext cx="1993535" cy="264904"/>
          </a:xfrm>
          <a:prstGeom prst="rect">
            <a:avLst/>
          </a:prstGeom>
          <a:noFill/>
          <a:ln>
            <a:noFill/>
          </a:ln>
        </p:spPr>
        <p:txBody>
          <a:bodyPr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200" b="1" dirty="0"/>
              <a:t>Exemplar Coefficient Matrix</a:t>
            </a:r>
          </a:p>
        </p:txBody>
      </p:sp>
      <p:sp>
        <p:nvSpPr>
          <p:cNvPr id="48" name="TextBox 4">
            <a:extLst>
              <a:ext uri="{FF2B5EF4-FFF2-40B4-BE49-F238E27FC236}">
                <a16:creationId xmlns:a16="http://schemas.microsoft.com/office/drawing/2014/main" id="{7829BECB-D0BF-4366-9136-AE56AB0F0E03}"/>
              </a:ext>
            </a:extLst>
          </p:cNvPr>
          <p:cNvSpPr txBox="1"/>
          <p:nvPr/>
        </p:nvSpPr>
        <p:spPr>
          <a:xfrm>
            <a:off x="3689476" y="2199606"/>
            <a:ext cx="328526" cy="31045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a:t>…</a:t>
            </a:r>
          </a:p>
        </p:txBody>
      </p:sp>
      <p:sp>
        <p:nvSpPr>
          <p:cNvPr id="49" name="TextBox 45">
            <a:extLst>
              <a:ext uri="{FF2B5EF4-FFF2-40B4-BE49-F238E27FC236}">
                <a16:creationId xmlns:a16="http://schemas.microsoft.com/office/drawing/2014/main" id="{37D813FE-AE06-415D-AC33-66940C6B363D}"/>
              </a:ext>
            </a:extLst>
          </p:cNvPr>
          <p:cNvSpPr txBox="1"/>
          <p:nvPr/>
        </p:nvSpPr>
        <p:spPr>
          <a:xfrm rot="5400000">
            <a:off x="6922516" y="2260169"/>
            <a:ext cx="282896" cy="36052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a:t>…</a:t>
            </a:r>
          </a:p>
        </p:txBody>
      </p:sp>
      <p:sp>
        <p:nvSpPr>
          <p:cNvPr id="3" name="TextBox 2">
            <a:extLst>
              <a:ext uri="{FF2B5EF4-FFF2-40B4-BE49-F238E27FC236}">
                <a16:creationId xmlns:a16="http://schemas.microsoft.com/office/drawing/2014/main" id="{404D5796-857D-41CD-8D5A-F9EF57865746}"/>
              </a:ext>
            </a:extLst>
          </p:cNvPr>
          <p:cNvSpPr txBox="1"/>
          <p:nvPr/>
        </p:nvSpPr>
        <p:spPr>
          <a:xfrm>
            <a:off x="3208509" y="3599723"/>
            <a:ext cx="5056789" cy="2054580"/>
          </a:xfrm>
          <a:prstGeom prst="rect">
            <a:avLst/>
          </a:prstGeom>
          <a:noFill/>
          <a:ln w="38100">
            <a:solidFill>
              <a:srgbClr val="FF0000"/>
            </a:solidFill>
          </a:ln>
        </p:spPr>
        <p:txBody>
          <a:bodyPr wrap="square" rtlCol="0">
            <a:spAutoFit/>
          </a:bodyPr>
          <a:lstStyle/>
          <a:p>
            <a:endParaRPr lang="en-US" dirty="0"/>
          </a:p>
        </p:txBody>
      </p:sp>
      <p:sp>
        <p:nvSpPr>
          <p:cNvPr id="30" name="Title 1">
            <a:extLst>
              <a:ext uri="{FF2B5EF4-FFF2-40B4-BE49-F238E27FC236}">
                <a16:creationId xmlns:a16="http://schemas.microsoft.com/office/drawing/2014/main" id="{C8F45E59-24A5-45BB-9410-4E9D78009638}"/>
              </a:ext>
            </a:extLst>
          </p:cNvPr>
          <p:cNvSpPr txBox="1">
            <a:spLocks/>
          </p:cNvSpPr>
          <p:nvPr/>
        </p:nvSpPr>
        <p:spPr>
          <a:xfrm>
            <a:off x="-6715" y="-620729"/>
            <a:ext cx="10139423" cy="14509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Joint Model for Connectomics and Severity</a:t>
            </a:r>
          </a:p>
        </p:txBody>
      </p:sp>
      <p:cxnSp>
        <p:nvCxnSpPr>
          <p:cNvPr id="33" name="Straight Connector 32">
            <a:extLst>
              <a:ext uri="{FF2B5EF4-FFF2-40B4-BE49-F238E27FC236}">
                <a16:creationId xmlns:a16="http://schemas.microsoft.com/office/drawing/2014/main" id="{78F3C019-8FBA-4EAA-B248-25CC6DA23C9F}"/>
              </a:ext>
            </a:extLst>
          </p:cNvPr>
          <p:cNvCxnSpPr/>
          <p:nvPr/>
        </p:nvCxnSpPr>
        <p:spPr>
          <a:xfrm>
            <a:off x="121920"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0173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jpg">
            <a:extLst>
              <a:ext uri="{FF2B5EF4-FFF2-40B4-BE49-F238E27FC236}">
                <a16:creationId xmlns:a16="http://schemas.microsoft.com/office/drawing/2014/main" id="{9C8AFF66-AC0E-4088-8951-E52032661A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86" t="7533" r="20372" b="10935"/>
          <a:stretch/>
        </p:blipFill>
        <p:spPr bwMode="auto">
          <a:xfrm>
            <a:off x="949806" y="1639816"/>
            <a:ext cx="1778838" cy="25829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W.jpg">
            <a:extLst>
              <a:ext uri="{FF2B5EF4-FFF2-40B4-BE49-F238E27FC236}">
                <a16:creationId xmlns:a16="http://schemas.microsoft.com/office/drawing/2014/main" id="{25CF8D4D-ED30-47EE-A50B-9EBBC28878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296" t="7715" r="22077" b="11296"/>
          <a:stretch/>
        </p:blipFill>
        <p:spPr bwMode="auto">
          <a:xfrm>
            <a:off x="3664881" y="2447869"/>
            <a:ext cx="281064" cy="145075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4D1506D-EE6E-496A-992C-6EA9FF716092}"/>
              </a:ext>
            </a:extLst>
          </p:cNvPr>
          <p:cNvSpPr/>
          <p:nvPr/>
        </p:nvSpPr>
        <p:spPr>
          <a:xfrm>
            <a:off x="949806" y="4991012"/>
            <a:ext cx="1718227" cy="338554"/>
          </a:xfrm>
          <a:prstGeom prst="rect">
            <a:avLst/>
          </a:prstGeom>
        </p:spPr>
        <p:txBody>
          <a:bodyPr wrap="none">
            <a:spAutoFit/>
          </a:bodyPr>
          <a:lstStyle/>
          <a:p>
            <a:r>
              <a:rPr lang="en-US" sz="1600" b="1" dirty="0"/>
              <a:t>Coefficient Matrix</a:t>
            </a:r>
          </a:p>
        </p:txBody>
      </p:sp>
      <p:sp>
        <p:nvSpPr>
          <p:cNvPr id="9" name="Rectangle 8">
            <a:extLst>
              <a:ext uri="{FF2B5EF4-FFF2-40B4-BE49-F238E27FC236}">
                <a16:creationId xmlns:a16="http://schemas.microsoft.com/office/drawing/2014/main" id="{4E87776D-10E3-4F78-BEF6-646CC7990CD3}"/>
              </a:ext>
            </a:extLst>
          </p:cNvPr>
          <p:cNvSpPr/>
          <p:nvPr/>
        </p:nvSpPr>
        <p:spPr>
          <a:xfrm>
            <a:off x="3278916" y="4991011"/>
            <a:ext cx="1842043" cy="338554"/>
          </a:xfrm>
          <a:prstGeom prst="rect">
            <a:avLst/>
          </a:prstGeom>
        </p:spPr>
        <p:txBody>
          <a:bodyPr wrap="none">
            <a:spAutoFit/>
          </a:bodyPr>
          <a:lstStyle/>
          <a:p>
            <a:r>
              <a:rPr lang="en-US" sz="1600" b="1" dirty="0"/>
              <a:t>Regression Weights</a:t>
            </a:r>
          </a:p>
        </p:txBody>
      </p:sp>
      <p:pic>
        <p:nvPicPr>
          <p:cNvPr id="10" name="Picture 6" descr="Picture.jpg">
            <a:extLst>
              <a:ext uri="{FF2B5EF4-FFF2-40B4-BE49-F238E27FC236}">
                <a16:creationId xmlns:a16="http://schemas.microsoft.com/office/drawing/2014/main" id="{24D7DE6B-CA90-487D-8D6D-0058CC8A28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764" y="1639815"/>
            <a:ext cx="3271730" cy="258294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E5C44960-2915-43A2-A5FC-0F7CBFE03F3B}"/>
              </a:ext>
            </a:extLst>
          </p:cNvPr>
          <p:cNvSpPr/>
          <p:nvPr/>
        </p:nvSpPr>
        <p:spPr>
          <a:xfrm>
            <a:off x="5925351" y="4991011"/>
            <a:ext cx="1735732" cy="338554"/>
          </a:xfrm>
          <a:prstGeom prst="rect">
            <a:avLst/>
          </a:prstGeom>
        </p:spPr>
        <p:txBody>
          <a:bodyPr wrap="none">
            <a:spAutoFit/>
          </a:bodyPr>
          <a:lstStyle/>
          <a:p>
            <a:r>
              <a:rPr lang="en-US" sz="1600" b="1" dirty="0"/>
              <a:t>Symptom Severity</a:t>
            </a:r>
          </a:p>
        </p:txBody>
      </p:sp>
      <p:sp>
        <p:nvSpPr>
          <p:cNvPr id="13" name="TextBox 12">
            <a:extLst>
              <a:ext uri="{FF2B5EF4-FFF2-40B4-BE49-F238E27FC236}">
                <a16:creationId xmlns:a16="http://schemas.microsoft.com/office/drawing/2014/main" id="{CCC37FC0-B615-4969-877C-4CB77E661EED}"/>
              </a:ext>
            </a:extLst>
          </p:cNvPr>
          <p:cNvSpPr txBox="1"/>
          <p:nvPr/>
        </p:nvSpPr>
        <p:spPr>
          <a:xfrm>
            <a:off x="2881760" y="2804782"/>
            <a:ext cx="367645" cy="369332"/>
          </a:xfrm>
          <a:prstGeom prst="rect">
            <a:avLst/>
          </a:prstGeom>
          <a:noFill/>
        </p:spPr>
        <p:txBody>
          <a:bodyPr wrap="square" rtlCol="0">
            <a:spAutoFit/>
          </a:bodyPr>
          <a:lstStyle/>
          <a:p>
            <a:r>
              <a:rPr lang="en-US" b="1" dirty="0"/>
              <a:t>*</a:t>
            </a:r>
          </a:p>
        </p:txBody>
      </p:sp>
      <p:sp>
        <p:nvSpPr>
          <p:cNvPr id="14" name="TextBox 13">
            <a:extLst>
              <a:ext uri="{FF2B5EF4-FFF2-40B4-BE49-F238E27FC236}">
                <a16:creationId xmlns:a16="http://schemas.microsoft.com/office/drawing/2014/main" id="{D948BCC1-3B8A-4B29-B214-3CD17C2FC0D3}"/>
              </a:ext>
            </a:extLst>
          </p:cNvPr>
          <p:cNvSpPr txBox="1"/>
          <p:nvPr/>
        </p:nvSpPr>
        <p:spPr>
          <a:xfrm>
            <a:off x="4322959" y="2746621"/>
            <a:ext cx="710214" cy="369332"/>
          </a:xfrm>
          <a:prstGeom prst="rect">
            <a:avLst/>
          </a:prstGeom>
          <a:noFill/>
        </p:spPr>
        <p:txBody>
          <a:bodyPr wrap="square" rtlCol="0">
            <a:spAutoFit/>
          </a:bodyPr>
          <a:lstStyle/>
          <a:p>
            <a:r>
              <a:rPr lang="en-US" b="1" dirty="0"/>
              <a:t>=</a:t>
            </a:r>
          </a:p>
        </p:txBody>
      </p:sp>
      <p:sp>
        <p:nvSpPr>
          <p:cNvPr id="15" name="TextBox 14">
            <a:extLst>
              <a:ext uri="{FF2B5EF4-FFF2-40B4-BE49-F238E27FC236}">
                <a16:creationId xmlns:a16="http://schemas.microsoft.com/office/drawing/2014/main" id="{7646054C-9872-4C13-9D82-4EDD80DF3031}"/>
              </a:ext>
            </a:extLst>
          </p:cNvPr>
          <p:cNvSpPr txBox="1"/>
          <p:nvPr/>
        </p:nvSpPr>
        <p:spPr>
          <a:xfrm rot="16200000">
            <a:off x="-104521" y="2845424"/>
            <a:ext cx="1586204" cy="338554"/>
          </a:xfrm>
          <a:prstGeom prst="rect">
            <a:avLst/>
          </a:prstGeom>
          <a:noFill/>
        </p:spPr>
        <p:txBody>
          <a:bodyPr wrap="square" rtlCol="0">
            <a:spAutoFit/>
          </a:bodyPr>
          <a:lstStyle/>
          <a:p>
            <a:r>
              <a:rPr lang="en-US" sz="1600" dirty="0"/>
              <a:t>N patients</a:t>
            </a:r>
          </a:p>
        </p:txBody>
      </p:sp>
      <p:cxnSp>
        <p:nvCxnSpPr>
          <p:cNvPr id="16" name="Straight Arrow Connector 15">
            <a:extLst>
              <a:ext uri="{FF2B5EF4-FFF2-40B4-BE49-F238E27FC236}">
                <a16:creationId xmlns:a16="http://schemas.microsoft.com/office/drawing/2014/main" id="{E00204E1-BDCA-466A-963F-249D751DEE2B}"/>
              </a:ext>
            </a:extLst>
          </p:cNvPr>
          <p:cNvCxnSpPr/>
          <p:nvPr/>
        </p:nvCxnSpPr>
        <p:spPr>
          <a:xfrm flipV="1">
            <a:off x="688581" y="2114860"/>
            <a:ext cx="0" cy="6317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B13D6B13-AA04-4A2D-9B3F-E4F0DB362AA0}"/>
              </a:ext>
            </a:extLst>
          </p:cNvPr>
          <p:cNvSpPr txBox="1"/>
          <p:nvPr/>
        </p:nvSpPr>
        <p:spPr>
          <a:xfrm>
            <a:off x="859960" y="4268332"/>
            <a:ext cx="1586204" cy="338554"/>
          </a:xfrm>
          <a:prstGeom prst="rect">
            <a:avLst/>
          </a:prstGeom>
          <a:noFill/>
        </p:spPr>
        <p:txBody>
          <a:bodyPr wrap="square" rtlCol="0">
            <a:spAutoFit/>
          </a:bodyPr>
          <a:lstStyle/>
          <a:p>
            <a:r>
              <a:rPr lang="en-US" sz="1600" dirty="0"/>
              <a:t>K networks</a:t>
            </a:r>
          </a:p>
        </p:txBody>
      </p:sp>
      <p:cxnSp>
        <p:nvCxnSpPr>
          <p:cNvPr id="18" name="Straight Arrow Connector 17">
            <a:extLst>
              <a:ext uri="{FF2B5EF4-FFF2-40B4-BE49-F238E27FC236}">
                <a16:creationId xmlns:a16="http://schemas.microsoft.com/office/drawing/2014/main" id="{DFCA7D8C-55B6-4460-AE61-8F9A68D46716}"/>
              </a:ext>
            </a:extLst>
          </p:cNvPr>
          <p:cNvCxnSpPr>
            <a:cxnSpLocks/>
          </p:cNvCxnSpPr>
          <p:nvPr/>
        </p:nvCxnSpPr>
        <p:spPr>
          <a:xfrm flipV="1">
            <a:off x="2019913" y="4437609"/>
            <a:ext cx="426251"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51220479-99B7-4CD3-B513-B78B4DB9AFB7}"/>
              </a:ext>
            </a:extLst>
          </p:cNvPr>
          <p:cNvSpPr txBox="1"/>
          <p:nvPr/>
        </p:nvSpPr>
        <p:spPr>
          <a:xfrm rot="16200000">
            <a:off x="2664041" y="2845424"/>
            <a:ext cx="1586204" cy="338554"/>
          </a:xfrm>
          <a:prstGeom prst="rect">
            <a:avLst/>
          </a:prstGeom>
          <a:noFill/>
        </p:spPr>
        <p:txBody>
          <a:bodyPr wrap="square" rtlCol="0">
            <a:spAutoFit/>
          </a:bodyPr>
          <a:lstStyle/>
          <a:p>
            <a:r>
              <a:rPr lang="en-US" sz="1600" dirty="0"/>
              <a:t>K networks</a:t>
            </a:r>
          </a:p>
        </p:txBody>
      </p:sp>
      <p:cxnSp>
        <p:nvCxnSpPr>
          <p:cNvPr id="20" name="Straight Arrow Connector 19">
            <a:extLst>
              <a:ext uri="{FF2B5EF4-FFF2-40B4-BE49-F238E27FC236}">
                <a16:creationId xmlns:a16="http://schemas.microsoft.com/office/drawing/2014/main" id="{E3577D60-9617-4448-9FF4-DC995793D303}"/>
              </a:ext>
            </a:extLst>
          </p:cNvPr>
          <p:cNvCxnSpPr>
            <a:cxnSpLocks/>
          </p:cNvCxnSpPr>
          <p:nvPr/>
        </p:nvCxnSpPr>
        <p:spPr>
          <a:xfrm flipV="1">
            <a:off x="3457142" y="2447869"/>
            <a:ext cx="0" cy="2876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B63A2D6D-A38C-4FDD-BB60-D293F0E55D85}"/>
              </a:ext>
            </a:extLst>
          </p:cNvPr>
          <p:cNvSpPr/>
          <p:nvPr/>
        </p:nvSpPr>
        <p:spPr>
          <a:xfrm>
            <a:off x="949806" y="3546637"/>
            <a:ext cx="1778838" cy="45719"/>
          </a:xfrm>
          <a:prstGeom prst="rect">
            <a:avLst/>
          </a:prstGeom>
          <a:noFill/>
          <a:ln w="19050" cap="flat" cmpd="sng" algn="ctr">
            <a:solidFill>
              <a:schemeClr val="accent4">
                <a:lumMod val="20000"/>
                <a:lumOff val="8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pic>
        <p:nvPicPr>
          <p:cNvPr id="27" name="Picture 26">
            <a:extLst>
              <a:ext uri="{FF2B5EF4-FFF2-40B4-BE49-F238E27FC236}">
                <a16:creationId xmlns:a16="http://schemas.microsoft.com/office/drawing/2014/main" id="{9EB5BAE0-8EA5-4B0D-85E1-B679F88D0267}"/>
              </a:ext>
            </a:extLst>
          </p:cNvPr>
          <p:cNvPicPr>
            <a:picLocks noChangeAspect="1"/>
          </p:cNvPicPr>
          <p:nvPr/>
        </p:nvPicPr>
        <p:blipFill rotWithShape="1">
          <a:blip r:embed="rId6">
            <a:extLst>
              <a:ext uri="{28A0092B-C50C-407E-A947-70E740481C1C}">
                <a14:useLocalDpi xmlns:a14="http://schemas.microsoft.com/office/drawing/2010/main" val="0"/>
              </a:ext>
            </a:extLst>
          </a:blip>
          <a:srcRect l="9259" r="44193"/>
          <a:stretch/>
        </p:blipFill>
        <p:spPr>
          <a:xfrm>
            <a:off x="6701119" y="4667846"/>
            <a:ext cx="193724" cy="387250"/>
          </a:xfrm>
          <a:prstGeom prst="rect">
            <a:avLst/>
          </a:prstGeom>
        </p:spPr>
      </p:pic>
      <p:pic>
        <p:nvPicPr>
          <p:cNvPr id="30" name="Picture 29">
            <a:extLst>
              <a:ext uri="{FF2B5EF4-FFF2-40B4-BE49-F238E27FC236}">
                <a16:creationId xmlns:a16="http://schemas.microsoft.com/office/drawing/2014/main" id="{DF78A4A8-C865-47FF-8257-EB03FAE62A32}"/>
              </a:ext>
            </a:extLst>
          </p:cNvPr>
          <p:cNvPicPr>
            <a:picLocks noChangeAspect="1"/>
          </p:cNvPicPr>
          <p:nvPr/>
        </p:nvPicPr>
        <p:blipFill>
          <a:blip r:embed="rId7"/>
          <a:stretch>
            <a:fillRect/>
          </a:stretch>
        </p:blipFill>
        <p:spPr>
          <a:xfrm>
            <a:off x="1597413" y="4667846"/>
            <a:ext cx="380628" cy="350178"/>
          </a:xfrm>
          <a:prstGeom prst="rect">
            <a:avLst/>
          </a:prstGeom>
        </p:spPr>
      </p:pic>
      <p:pic>
        <p:nvPicPr>
          <p:cNvPr id="31" name="Picture 30">
            <a:extLst>
              <a:ext uri="{FF2B5EF4-FFF2-40B4-BE49-F238E27FC236}">
                <a16:creationId xmlns:a16="http://schemas.microsoft.com/office/drawing/2014/main" id="{B726CA39-70A4-4693-ADF9-4F8093513CDB}"/>
              </a:ext>
            </a:extLst>
          </p:cNvPr>
          <p:cNvPicPr>
            <a:picLocks noChangeAspect="1"/>
          </p:cNvPicPr>
          <p:nvPr/>
        </p:nvPicPr>
        <p:blipFill>
          <a:blip r:embed="rId8"/>
          <a:stretch>
            <a:fillRect/>
          </a:stretch>
        </p:blipFill>
        <p:spPr>
          <a:xfrm>
            <a:off x="3650299" y="4740075"/>
            <a:ext cx="276225" cy="266700"/>
          </a:xfrm>
          <a:prstGeom prst="rect">
            <a:avLst/>
          </a:prstGeom>
        </p:spPr>
      </p:pic>
      <p:sp>
        <p:nvSpPr>
          <p:cNvPr id="22" name="Title 1">
            <a:extLst>
              <a:ext uri="{FF2B5EF4-FFF2-40B4-BE49-F238E27FC236}">
                <a16:creationId xmlns:a16="http://schemas.microsoft.com/office/drawing/2014/main" id="{9E7AD001-ABEE-4200-A629-C6755496CF31}"/>
              </a:ext>
            </a:extLst>
          </p:cNvPr>
          <p:cNvSpPr txBox="1">
            <a:spLocks/>
          </p:cNvSpPr>
          <p:nvPr/>
        </p:nvSpPr>
        <p:spPr>
          <a:xfrm>
            <a:off x="0" y="-619760"/>
            <a:ext cx="9122989" cy="14509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300" dirty="0"/>
              <a:t>Clinical Severity Prediction</a:t>
            </a:r>
          </a:p>
        </p:txBody>
      </p:sp>
      <p:cxnSp>
        <p:nvCxnSpPr>
          <p:cNvPr id="23" name="Straight Connector 22">
            <a:extLst>
              <a:ext uri="{FF2B5EF4-FFF2-40B4-BE49-F238E27FC236}">
                <a16:creationId xmlns:a16="http://schemas.microsoft.com/office/drawing/2014/main" id="{1ED09C6F-8BD1-4D35-B53A-7DE645DA416E}"/>
              </a:ext>
            </a:extLst>
          </p:cNvPr>
          <p:cNvCxnSpPr/>
          <p:nvPr/>
        </p:nvCxnSpPr>
        <p:spPr>
          <a:xfrm>
            <a:off x="121920"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1792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3" grpId="0"/>
      <p:bldP spid="14" grpId="0"/>
      <p:bldP spid="15" grpId="0"/>
      <p:bldP spid="17" grpId="0"/>
      <p:bldP spid="19" grpId="0"/>
      <p:bldP spid="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5ED91CC-36DF-489F-9F53-57314C96E339}"/>
              </a:ext>
            </a:extLst>
          </p:cNvPr>
          <p:cNvSpPr/>
          <p:nvPr/>
        </p:nvSpPr>
        <p:spPr>
          <a:xfrm>
            <a:off x="878701" y="1433818"/>
            <a:ext cx="7386598" cy="2054580"/>
          </a:xfrm>
          <a:prstGeom prst="rect">
            <a:avLst/>
          </a:prstGeom>
          <a:solidFill>
            <a:schemeClr val="accent2">
              <a:lumMod val="20000"/>
              <a:lumOff val="80000"/>
              <a:alpha val="45000"/>
            </a:schemeClr>
          </a:solidFill>
          <a:ln w="28575">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6" name="Rectangle 5">
            <a:extLst>
              <a:ext uri="{FF2B5EF4-FFF2-40B4-BE49-F238E27FC236}">
                <a16:creationId xmlns:a16="http://schemas.microsoft.com/office/drawing/2014/main" id="{9CA66DF0-11B1-4186-AC9E-FC47B90A441F}"/>
              </a:ext>
            </a:extLst>
          </p:cNvPr>
          <p:cNvSpPr/>
          <p:nvPr/>
        </p:nvSpPr>
        <p:spPr>
          <a:xfrm>
            <a:off x="3208509" y="3659121"/>
            <a:ext cx="5056789" cy="2054580"/>
          </a:xfrm>
          <a:prstGeom prst="rect">
            <a:avLst/>
          </a:prstGeom>
          <a:solidFill>
            <a:schemeClr val="bg1">
              <a:lumMod val="85000"/>
              <a:alpha val="45000"/>
            </a:schemeClr>
          </a:solidFill>
          <a:ln w="28575">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sz="1800" b="1" dirty="0"/>
          </a:p>
        </p:txBody>
      </p:sp>
      <p:pic>
        <p:nvPicPr>
          <p:cNvPr id="8" name="Shape 63" descr="corr.jpg">
            <a:extLst>
              <a:ext uri="{FF2B5EF4-FFF2-40B4-BE49-F238E27FC236}">
                <a16:creationId xmlns:a16="http://schemas.microsoft.com/office/drawing/2014/main" id="{60D620CD-4293-43D3-8F0A-B77232EFDA9E}"/>
              </a:ext>
            </a:extLst>
          </p:cNvPr>
          <p:cNvPicPr preferRelativeResize="0"/>
          <p:nvPr/>
        </p:nvPicPr>
        <p:blipFill rotWithShape="1">
          <a:blip r:embed="rId3">
            <a:alphaModFix/>
          </a:blip>
          <a:srcRect l="11336" t="7856" r="20329" b="11066"/>
          <a:stretch/>
        </p:blipFill>
        <p:spPr>
          <a:xfrm>
            <a:off x="1078260" y="1786495"/>
            <a:ext cx="1357739" cy="1215537"/>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cxnSp>
        <p:nvCxnSpPr>
          <p:cNvPr id="20" name="Straight Arrow Connector 19">
            <a:extLst>
              <a:ext uri="{FF2B5EF4-FFF2-40B4-BE49-F238E27FC236}">
                <a16:creationId xmlns:a16="http://schemas.microsoft.com/office/drawing/2014/main" id="{F65C3DDA-9AFF-4EBD-B137-6EBC01102F29}"/>
              </a:ext>
            </a:extLst>
          </p:cNvPr>
          <p:cNvCxnSpPr>
            <a:cxnSpLocks/>
          </p:cNvCxnSpPr>
          <p:nvPr/>
        </p:nvCxnSpPr>
        <p:spPr>
          <a:xfrm flipH="1">
            <a:off x="4121167" y="3035216"/>
            <a:ext cx="857943" cy="869591"/>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265B8BF9-604C-4CE1-A527-E927ED1F7073}"/>
              </a:ext>
            </a:extLst>
          </p:cNvPr>
          <p:cNvSpPr/>
          <p:nvPr/>
        </p:nvSpPr>
        <p:spPr>
          <a:xfrm>
            <a:off x="878701" y="3659121"/>
            <a:ext cx="2116974" cy="205458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A51F4028-7783-4D7C-AF1F-C3A7DC97B752}"/>
              </a:ext>
            </a:extLst>
          </p:cNvPr>
          <p:cNvCxnSpPr>
            <a:cxnSpLocks/>
          </p:cNvCxnSpPr>
          <p:nvPr/>
        </p:nvCxnSpPr>
        <p:spPr>
          <a:xfrm flipH="1">
            <a:off x="1962115" y="3341385"/>
            <a:ext cx="1255049" cy="66964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99B35A1-5E8C-47D4-9E78-AC68CD4E0D8C}"/>
              </a:ext>
            </a:extLst>
          </p:cNvPr>
          <p:cNvSpPr txBox="1"/>
          <p:nvPr/>
        </p:nvSpPr>
        <p:spPr>
          <a:xfrm rot="16200000">
            <a:off x="-414205" y="2282371"/>
            <a:ext cx="2244224" cy="338554"/>
          </a:xfrm>
          <a:prstGeom prst="rect">
            <a:avLst/>
          </a:prstGeom>
          <a:noFill/>
        </p:spPr>
        <p:txBody>
          <a:bodyPr wrap="square" rtlCol="0">
            <a:spAutoFit/>
          </a:bodyPr>
          <a:lstStyle/>
          <a:p>
            <a:pPr algn="ctr"/>
            <a:r>
              <a:rPr lang="en-US" sz="1600" b="1" dirty="0">
                <a:solidFill>
                  <a:schemeClr val="accent2">
                    <a:lumMod val="50000"/>
                  </a:schemeClr>
                </a:solidFill>
              </a:rPr>
              <a:t>Generative Model</a:t>
            </a:r>
          </a:p>
        </p:txBody>
      </p:sp>
      <p:sp>
        <p:nvSpPr>
          <p:cNvPr id="27" name="TextBox 26">
            <a:extLst>
              <a:ext uri="{FF2B5EF4-FFF2-40B4-BE49-F238E27FC236}">
                <a16:creationId xmlns:a16="http://schemas.microsoft.com/office/drawing/2014/main" id="{456A48A0-ADC1-47B5-B552-916D696D2D20}"/>
              </a:ext>
            </a:extLst>
          </p:cNvPr>
          <p:cNvSpPr txBox="1"/>
          <p:nvPr/>
        </p:nvSpPr>
        <p:spPr>
          <a:xfrm rot="5400000">
            <a:off x="7407284" y="4517136"/>
            <a:ext cx="2054582" cy="338554"/>
          </a:xfrm>
          <a:prstGeom prst="rect">
            <a:avLst/>
          </a:prstGeom>
          <a:noFill/>
        </p:spPr>
        <p:txBody>
          <a:bodyPr wrap="square" rtlCol="0">
            <a:spAutoFit/>
          </a:bodyPr>
          <a:lstStyle/>
          <a:p>
            <a:pPr algn="ctr"/>
            <a:r>
              <a:rPr lang="en-US" sz="1600" b="1" dirty="0">
                <a:solidFill>
                  <a:schemeClr val="tx1">
                    <a:lumMod val="75000"/>
                    <a:lumOff val="25000"/>
                  </a:schemeClr>
                </a:solidFill>
              </a:rPr>
              <a:t>Discriminative Model</a:t>
            </a:r>
          </a:p>
        </p:txBody>
      </p:sp>
      <p:pic>
        <p:nvPicPr>
          <p:cNvPr id="30" name="Picture 2" descr="https://lh5.googleusercontent.com/NRZsFtnSfMnOMWwjkKYVgfPC-f-03YiYl-Q3PoS8Awmm_SuM5nsXZUvzHTaquT22R1R2v1ghWgaiw7posgfyU6J-N_euSzLVJZr35Jusl2RsK1N37nMnIbj1_3fv84K_RsG4AFSUl4k">
            <a:extLst>
              <a:ext uri="{FF2B5EF4-FFF2-40B4-BE49-F238E27FC236}">
                <a16:creationId xmlns:a16="http://schemas.microsoft.com/office/drawing/2014/main" id="{E01E0414-7C1F-403A-B7E9-18F0835FDD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6549" y="4137149"/>
            <a:ext cx="1494701" cy="997735"/>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B9DC908E-2B54-4396-AA6F-185577F1EBC6}"/>
              </a:ext>
            </a:extLst>
          </p:cNvPr>
          <p:cNvSpPr txBox="1"/>
          <p:nvPr/>
        </p:nvSpPr>
        <p:spPr>
          <a:xfrm>
            <a:off x="903628" y="5158425"/>
            <a:ext cx="2116973" cy="292388"/>
          </a:xfrm>
          <a:prstGeom prst="rect">
            <a:avLst/>
          </a:prstGeom>
          <a:noFill/>
        </p:spPr>
        <p:txBody>
          <a:bodyPr wrap="square" rtlCol="0">
            <a:spAutoFit/>
          </a:bodyPr>
          <a:lstStyle/>
          <a:p>
            <a:r>
              <a:rPr lang="en-US" sz="1300" b="1" dirty="0"/>
              <a:t>Representative Subnetwork</a:t>
            </a:r>
          </a:p>
        </p:txBody>
      </p:sp>
      <p:pic>
        <p:nvPicPr>
          <p:cNvPr id="54" name="Shape 54" descr="non_sub_net.jpg">
            <a:extLst>
              <a:ext uri="{FF2B5EF4-FFF2-40B4-BE49-F238E27FC236}">
                <a16:creationId xmlns:a16="http://schemas.microsoft.com/office/drawing/2014/main" id="{8F217132-41B9-4180-869A-4601390128AB}"/>
              </a:ext>
            </a:extLst>
          </p:cNvPr>
          <p:cNvPicPr preferRelativeResize="0"/>
          <p:nvPr/>
        </p:nvPicPr>
        <p:blipFill rotWithShape="1">
          <a:blip r:embed="rId5">
            <a:alphaModFix/>
          </a:blip>
          <a:srcRect l="11436" t="7668" r="81102" b="11353"/>
          <a:stretch/>
        </p:blipFill>
        <p:spPr>
          <a:xfrm>
            <a:off x="3112036" y="1746776"/>
            <a:ext cx="210257" cy="1475282"/>
          </a:xfrm>
          <a:prstGeom prst="rect">
            <a:avLst/>
          </a:prstGeom>
          <a:noFill/>
          <a:ln>
            <a:noFill/>
          </a:ln>
        </p:spPr>
      </p:pic>
      <p:pic>
        <p:nvPicPr>
          <p:cNvPr id="56" name="Shape 55" descr="non_sub_net.jpg">
            <a:extLst>
              <a:ext uri="{FF2B5EF4-FFF2-40B4-BE49-F238E27FC236}">
                <a16:creationId xmlns:a16="http://schemas.microsoft.com/office/drawing/2014/main" id="{95964EE8-E172-406F-9D21-AB760F0536EF}"/>
              </a:ext>
            </a:extLst>
          </p:cNvPr>
          <p:cNvPicPr preferRelativeResize="0"/>
          <p:nvPr/>
        </p:nvPicPr>
        <p:blipFill rotWithShape="1">
          <a:blip r:embed="rId5">
            <a:alphaModFix/>
          </a:blip>
          <a:srcRect l="11436" t="7668" r="81102" b="11353"/>
          <a:stretch/>
        </p:blipFill>
        <p:spPr>
          <a:xfrm rot="16200000">
            <a:off x="6881095" y="962854"/>
            <a:ext cx="175021" cy="2069740"/>
          </a:xfrm>
          <a:prstGeom prst="rect">
            <a:avLst/>
          </a:prstGeom>
          <a:noFill/>
          <a:ln>
            <a:noFill/>
          </a:ln>
        </p:spPr>
      </p:pic>
      <p:pic>
        <p:nvPicPr>
          <p:cNvPr id="58" name="Shape 56" descr="non_sub_net.jpg">
            <a:extLst>
              <a:ext uri="{FF2B5EF4-FFF2-40B4-BE49-F238E27FC236}">
                <a16:creationId xmlns:a16="http://schemas.microsoft.com/office/drawing/2014/main" id="{568C3825-16A8-4334-A4AE-6081F3E39105}"/>
              </a:ext>
            </a:extLst>
          </p:cNvPr>
          <p:cNvPicPr preferRelativeResize="0"/>
          <p:nvPr/>
        </p:nvPicPr>
        <p:blipFill rotWithShape="1">
          <a:blip r:embed="rId5">
            <a:alphaModFix/>
          </a:blip>
          <a:srcRect l="19022" t="7950" r="73487" b="11084"/>
          <a:stretch/>
        </p:blipFill>
        <p:spPr>
          <a:xfrm>
            <a:off x="3443077" y="1746776"/>
            <a:ext cx="210257" cy="1475282"/>
          </a:xfrm>
          <a:prstGeom prst="rect">
            <a:avLst/>
          </a:prstGeom>
          <a:noFill/>
          <a:ln>
            <a:noFill/>
          </a:ln>
        </p:spPr>
      </p:pic>
      <p:pic>
        <p:nvPicPr>
          <p:cNvPr id="60" name="Shape 57" descr="non_sub_net.jpg">
            <a:extLst>
              <a:ext uri="{FF2B5EF4-FFF2-40B4-BE49-F238E27FC236}">
                <a16:creationId xmlns:a16="http://schemas.microsoft.com/office/drawing/2014/main" id="{0FF78D92-FE57-442D-A8D7-77F7814F5C24}"/>
              </a:ext>
            </a:extLst>
          </p:cNvPr>
          <p:cNvPicPr preferRelativeResize="0"/>
          <p:nvPr/>
        </p:nvPicPr>
        <p:blipFill rotWithShape="1">
          <a:blip r:embed="rId5">
            <a:alphaModFix/>
          </a:blip>
          <a:srcRect l="19022" t="7950" r="73487" b="11084"/>
          <a:stretch/>
        </p:blipFill>
        <p:spPr>
          <a:xfrm rot="16200000">
            <a:off x="6881297" y="1206379"/>
            <a:ext cx="174617" cy="2065245"/>
          </a:xfrm>
          <a:prstGeom prst="rect">
            <a:avLst/>
          </a:prstGeom>
          <a:noFill/>
          <a:ln>
            <a:noFill/>
          </a:ln>
        </p:spPr>
      </p:pic>
      <p:sp>
        <p:nvSpPr>
          <p:cNvPr id="62" name="Shape 58">
            <a:extLst>
              <a:ext uri="{FF2B5EF4-FFF2-40B4-BE49-F238E27FC236}">
                <a16:creationId xmlns:a16="http://schemas.microsoft.com/office/drawing/2014/main" id="{D47CCDC8-4B99-4509-8150-061FB5006961}"/>
              </a:ext>
            </a:extLst>
          </p:cNvPr>
          <p:cNvSpPr/>
          <p:nvPr/>
        </p:nvSpPr>
        <p:spPr>
          <a:xfrm>
            <a:off x="2981236" y="1697452"/>
            <a:ext cx="142031" cy="1573811"/>
          </a:xfrm>
          <a:prstGeom prst="leftBracket">
            <a:avLst>
              <a:gd name="adj" fmla="val 8333"/>
            </a:avLst>
          </a:prstGeom>
          <a:noFill/>
          <a:ln w="25400" cap="flat" cmpd="sng">
            <a:solidFill>
              <a:schemeClr val="tx1"/>
            </a:solidFill>
            <a:prstDash val="solid"/>
            <a:round/>
            <a:headEnd type="none" w="med" len="med"/>
            <a:tailEnd type="none" w="med" len="med"/>
          </a:ln>
        </p:spPr>
        <p:txBody>
          <a:bodyPr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64" name="Shape 59">
            <a:extLst>
              <a:ext uri="{FF2B5EF4-FFF2-40B4-BE49-F238E27FC236}">
                <a16:creationId xmlns:a16="http://schemas.microsoft.com/office/drawing/2014/main" id="{DBFD736F-0A94-4265-BD1E-7D9109CB708D}"/>
              </a:ext>
            </a:extLst>
          </p:cNvPr>
          <p:cNvSpPr/>
          <p:nvPr/>
        </p:nvSpPr>
        <p:spPr>
          <a:xfrm>
            <a:off x="3882275" y="1697458"/>
            <a:ext cx="202065" cy="1573811"/>
          </a:xfrm>
          <a:prstGeom prst="rightBracket">
            <a:avLst>
              <a:gd name="adj" fmla="val 8333"/>
            </a:avLst>
          </a:prstGeom>
          <a:noFill/>
          <a:ln w="25400" cap="flat" cmpd="sng">
            <a:solidFill>
              <a:schemeClr val="tx1"/>
            </a:solidFill>
            <a:prstDash val="solid"/>
            <a:round/>
            <a:headEnd type="none" w="med" len="med"/>
            <a:tailEnd type="none" w="med" len="med"/>
          </a:ln>
        </p:spPr>
        <p:txBody>
          <a:bodyPr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66" name="Shape 60">
            <a:extLst>
              <a:ext uri="{FF2B5EF4-FFF2-40B4-BE49-F238E27FC236}">
                <a16:creationId xmlns:a16="http://schemas.microsoft.com/office/drawing/2014/main" id="{87F67300-01D5-400F-822D-05F80B48C0E0}"/>
              </a:ext>
            </a:extLst>
          </p:cNvPr>
          <p:cNvSpPr/>
          <p:nvPr/>
        </p:nvSpPr>
        <p:spPr>
          <a:xfrm rot="16200000">
            <a:off x="6886433" y="756027"/>
            <a:ext cx="164165" cy="2222420"/>
          </a:xfrm>
          <a:prstGeom prst="rightBracket">
            <a:avLst>
              <a:gd name="adj" fmla="val 8333"/>
            </a:avLst>
          </a:prstGeom>
          <a:noFill/>
          <a:ln w="25400" cap="flat" cmpd="sng">
            <a:solidFill>
              <a:schemeClr val="tx1"/>
            </a:solidFill>
            <a:prstDash val="solid"/>
            <a:round/>
            <a:headEnd type="none" w="med" len="med"/>
            <a:tailEnd type="none" w="med" len="med"/>
          </a:ln>
        </p:spPr>
        <p:txBody>
          <a:bodyPr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68" name="Shape 61">
            <a:extLst>
              <a:ext uri="{FF2B5EF4-FFF2-40B4-BE49-F238E27FC236}">
                <a16:creationId xmlns:a16="http://schemas.microsoft.com/office/drawing/2014/main" id="{A9C3C280-24F4-4C61-8C7A-C7EA8A7E6B23}"/>
              </a:ext>
            </a:extLst>
          </p:cNvPr>
          <p:cNvSpPr/>
          <p:nvPr/>
        </p:nvSpPr>
        <p:spPr>
          <a:xfrm rot="16200000" flipH="1">
            <a:off x="6886457" y="1511708"/>
            <a:ext cx="164165" cy="2198114"/>
          </a:xfrm>
          <a:prstGeom prst="rightBracket">
            <a:avLst>
              <a:gd name="adj" fmla="val 8333"/>
            </a:avLst>
          </a:prstGeom>
          <a:noFill/>
          <a:ln w="25400" cap="flat" cmpd="sng">
            <a:solidFill>
              <a:schemeClr val="tx1"/>
            </a:solidFill>
            <a:prstDash val="solid"/>
            <a:round/>
            <a:headEnd type="none" w="med" len="med"/>
            <a:tailEnd type="none" w="med" len="med"/>
          </a:ln>
        </p:spPr>
        <p:txBody>
          <a:bodyPr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pic>
        <p:nvPicPr>
          <p:cNvPr id="70" name="Shape 62" descr="untitled.jpg">
            <a:extLst>
              <a:ext uri="{FF2B5EF4-FFF2-40B4-BE49-F238E27FC236}">
                <a16:creationId xmlns:a16="http://schemas.microsoft.com/office/drawing/2014/main" id="{772AA5D2-9262-4CB1-941D-9AE5B200E280}"/>
              </a:ext>
            </a:extLst>
          </p:cNvPr>
          <p:cNvPicPr preferRelativeResize="0"/>
          <p:nvPr/>
        </p:nvPicPr>
        <p:blipFill rotWithShape="1">
          <a:blip r:embed="rId6">
            <a:alphaModFix/>
          </a:blip>
          <a:srcRect l="11519" t="7856" r="19954" b="11066"/>
          <a:stretch/>
        </p:blipFill>
        <p:spPr>
          <a:xfrm>
            <a:off x="4391465" y="1835939"/>
            <a:ext cx="1185862" cy="980741"/>
          </a:xfrm>
          <a:prstGeom prst="rect">
            <a:avLst/>
          </a:prstGeom>
          <a:noFill/>
          <a:ln>
            <a:noFill/>
          </a:ln>
        </p:spPr>
      </p:pic>
      <p:sp>
        <p:nvSpPr>
          <p:cNvPr id="72" name="Shape 65">
            <a:extLst>
              <a:ext uri="{FF2B5EF4-FFF2-40B4-BE49-F238E27FC236}">
                <a16:creationId xmlns:a16="http://schemas.microsoft.com/office/drawing/2014/main" id="{12D9C5BB-7226-46D3-A22C-64CA6E925ACE}"/>
              </a:ext>
            </a:extLst>
          </p:cNvPr>
          <p:cNvSpPr txBox="1"/>
          <p:nvPr/>
        </p:nvSpPr>
        <p:spPr>
          <a:xfrm>
            <a:off x="2525876" y="2170785"/>
            <a:ext cx="334575" cy="392566"/>
          </a:xfrm>
          <a:prstGeom prst="rect">
            <a:avLst/>
          </a:prstGeom>
          <a:noFill/>
          <a:ln>
            <a:noFill/>
          </a:ln>
        </p:spPr>
        <p:txBody>
          <a:bodyPr wrap="square" lIns="91425" tIns="91425" rIns="91425" bIns="91425" anchor="t"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b="1"/>
              <a:t>=</a:t>
            </a:r>
          </a:p>
        </p:txBody>
      </p:sp>
      <p:sp>
        <p:nvSpPr>
          <p:cNvPr id="74" name="Shape 78">
            <a:extLst>
              <a:ext uri="{FF2B5EF4-FFF2-40B4-BE49-F238E27FC236}">
                <a16:creationId xmlns:a16="http://schemas.microsoft.com/office/drawing/2014/main" id="{68CD9E1C-569B-48A2-A03B-946301487C52}"/>
              </a:ext>
            </a:extLst>
          </p:cNvPr>
          <p:cNvSpPr txBox="1"/>
          <p:nvPr/>
        </p:nvSpPr>
        <p:spPr>
          <a:xfrm>
            <a:off x="6111415" y="2770312"/>
            <a:ext cx="1727945" cy="251448"/>
          </a:xfrm>
          <a:prstGeom prst="rect">
            <a:avLst/>
          </a:prstGeom>
          <a:noFill/>
          <a:ln>
            <a:noFill/>
          </a:ln>
        </p:spPr>
        <p:txBody>
          <a:bodyPr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200" b="1"/>
              <a:t>Network Basis Elements</a:t>
            </a:r>
          </a:p>
        </p:txBody>
      </p:sp>
      <p:sp>
        <p:nvSpPr>
          <p:cNvPr id="76" name="Shape 79">
            <a:extLst>
              <a:ext uri="{FF2B5EF4-FFF2-40B4-BE49-F238E27FC236}">
                <a16:creationId xmlns:a16="http://schemas.microsoft.com/office/drawing/2014/main" id="{538268E8-C948-4B03-AE19-67165B3A145E}"/>
              </a:ext>
            </a:extLst>
          </p:cNvPr>
          <p:cNvSpPr txBox="1"/>
          <p:nvPr/>
        </p:nvSpPr>
        <p:spPr>
          <a:xfrm>
            <a:off x="4039356" y="2770312"/>
            <a:ext cx="1993535" cy="264904"/>
          </a:xfrm>
          <a:prstGeom prst="rect">
            <a:avLst/>
          </a:prstGeom>
          <a:noFill/>
          <a:ln>
            <a:noFill/>
          </a:ln>
        </p:spPr>
        <p:txBody>
          <a:bodyPr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200" b="1" dirty="0"/>
              <a:t>Exemplar Coefficient Matrix</a:t>
            </a:r>
          </a:p>
        </p:txBody>
      </p:sp>
      <p:sp>
        <p:nvSpPr>
          <p:cNvPr id="78" name="TextBox 4">
            <a:extLst>
              <a:ext uri="{FF2B5EF4-FFF2-40B4-BE49-F238E27FC236}">
                <a16:creationId xmlns:a16="http://schemas.microsoft.com/office/drawing/2014/main" id="{621AED7D-9F27-4182-89BB-B9F1E600D05C}"/>
              </a:ext>
            </a:extLst>
          </p:cNvPr>
          <p:cNvSpPr txBox="1"/>
          <p:nvPr/>
        </p:nvSpPr>
        <p:spPr>
          <a:xfrm>
            <a:off x="3689476" y="2259004"/>
            <a:ext cx="328526" cy="31045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a:t>…</a:t>
            </a:r>
          </a:p>
        </p:txBody>
      </p:sp>
      <p:sp>
        <p:nvSpPr>
          <p:cNvPr id="80" name="TextBox 45">
            <a:extLst>
              <a:ext uri="{FF2B5EF4-FFF2-40B4-BE49-F238E27FC236}">
                <a16:creationId xmlns:a16="http://schemas.microsoft.com/office/drawing/2014/main" id="{E9297BBA-54F2-4826-BE52-E19797E95435}"/>
              </a:ext>
            </a:extLst>
          </p:cNvPr>
          <p:cNvSpPr txBox="1"/>
          <p:nvPr/>
        </p:nvSpPr>
        <p:spPr>
          <a:xfrm rot="5400000">
            <a:off x="6922516" y="2319567"/>
            <a:ext cx="282896" cy="36052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a:t>…</a:t>
            </a:r>
          </a:p>
        </p:txBody>
      </p:sp>
      <p:pic>
        <p:nvPicPr>
          <p:cNvPr id="86" name="Shape 72" descr="C.jpg">
            <a:extLst>
              <a:ext uri="{FF2B5EF4-FFF2-40B4-BE49-F238E27FC236}">
                <a16:creationId xmlns:a16="http://schemas.microsoft.com/office/drawing/2014/main" id="{931F41C2-437E-43AD-B465-0851AE163C8E}"/>
              </a:ext>
            </a:extLst>
          </p:cNvPr>
          <p:cNvPicPr preferRelativeResize="0">
            <a:picLocks noChangeAspect="1"/>
          </p:cNvPicPr>
          <p:nvPr/>
        </p:nvPicPr>
        <p:blipFill rotWithShape="1">
          <a:blip r:embed="rId7">
            <a:alphaModFix/>
          </a:blip>
          <a:srcRect l="11328" t="7752" r="20383" b="11150"/>
          <a:stretch/>
        </p:blipFill>
        <p:spPr>
          <a:xfrm>
            <a:off x="3444839" y="3994205"/>
            <a:ext cx="1189033" cy="1152935"/>
          </a:xfrm>
          <a:prstGeom prst="rect">
            <a:avLst/>
          </a:prstGeom>
          <a:noFill/>
          <a:ln>
            <a:noFill/>
          </a:ln>
        </p:spPr>
      </p:pic>
      <p:pic>
        <p:nvPicPr>
          <p:cNvPr id="87" name="Shape 73" descr="W.jpg">
            <a:extLst>
              <a:ext uri="{FF2B5EF4-FFF2-40B4-BE49-F238E27FC236}">
                <a16:creationId xmlns:a16="http://schemas.microsoft.com/office/drawing/2014/main" id="{1949E0AC-9492-4B24-A4A9-878802AC697E}"/>
              </a:ext>
            </a:extLst>
          </p:cNvPr>
          <p:cNvPicPr preferRelativeResize="0">
            <a:picLocks noChangeAspect="1"/>
          </p:cNvPicPr>
          <p:nvPr/>
        </p:nvPicPr>
        <p:blipFill rotWithShape="1">
          <a:blip r:embed="rId8">
            <a:alphaModFix/>
          </a:blip>
          <a:srcRect l="11276" t="7848" r="22625" b="13112"/>
          <a:stretch/>
        </p:blipFill>
        <p:spPr>
          <a:xfrm>
            <a:off x="5057634" y="3994205"/>
            <a:ext cx="160469" cy="1152935"/>
          </a:xfrm>
          <a:prstGeom prst="rect">
            <a:avLst/>
          </a:prstGeom>
          <a:noFill/>
          <a:ln>
            <a:noFill/>
          </a:ln>
        </p:spPr>
      </p:pic>
      <p:cxnSp>
        <p:nvCxnSpPr>
          <p:cNvPr id="88" name="Shape 90">
            <a:extLst>
              <a:ext uri="{FF2B5EF4-FFF2-40B4-BE49-F238E27FC236}">
                <a16:creationId xmlns:a16="http://schemas.microsoft.com/office/drawing/2014/main" id="{F7C1ECE1-2498-4135-B075-3D1DD27E5D5B}"/>
              </a:ext>
            </a:extLst>
          </p:cNvPr>
          <p:cNvCxnSpPr>
            <a:cxnSpLocks/>
          </p:cNvCxnSpPr>
          <p:nvPr/>
        </p:nvCxnSpPr>
        <p:spPr>
          <a:xfrm>
            <a:off x="5337527" y="4572730"/>
            <a:ext cx="438254" cy="0"/>
          </a:xfrm>
          <a:prstGeom prst="straightConnector1">
            <a:avLst/>
          </a:prstGeom>
          <a:noFill/>
          <a:ln w="19050" cap="flat" cmpd="sng">
            <a:solidFill>
              <a:schemeClr val="tx1"/>
            </a:solidFill>
            <a:prstDash val="solid"/>
            <a:round/>
            <a:headEnd type="none" w="lg" len="lg"/>
            <a:tailEnd type="stealth" w="lg" len="lg"/>
          </a:ln>
        </p:spPr>
      </p:cxnSp>
      <p:pic>
        <p:nvPicPr>
          <p:cNvPr id="89" name="Shape 91" descr="Picture.jpg">
            <a:extLst>
              <a:ext uri="{FF2B5EF4-FFF2-40B4-BE49-F238E27FC236}">
                <a16:creationId xmlns:a16="http://schemas.microsoft.com/office/drawing/2014/main" id="{464DC23E-9FB9-469A-97E2-BC3F8AC5913A}"/>
              </a:ext>
            </a:extLst>
          </p:cNvPr>
          <p:cNvPicPr preferRelativeResize="0"/>
          <p:nvPr/>
        </p:nvPicPr>
        <p:blipFill rotWithShape="1">
          <a:blip r:embed="rId9">
            <a:alphaModFix/>
          </a:blip>
          <a:srcRect l="5116" t="1400" r="4492"/>
          <a:stretch/>
        </p:blipFill>
        <p:spPr>
          <a:xfrm>
            <a:off x="5862609" y="4093984"/>
            <a:ext cx="2222420" cy="1388779"/>
          </a:xfrm>
          <a:prstGeom prst="rect">
            <a:avLst/>
          </a:prstGeom>
          <a:noFill/>
          <a:ln>
            <a:noFill/>
          </a:ln>
        </p:spPr>
      </p:pic>
      <p:sp>
        <p:nvSpPr>
          <p:cNvPr id="90" name="Shape 85">
            <a:extLst>
              <a:ext uri="{FF2B5EF4-FFF2-40B4-BE49-F238E27FC236}">
                <a16:creationId xmlns:a16="http://schemas.microsoft.com/office/drawing/2014/main" id="{153547A1-EDFB-4A48-8802-CECB8A5FF833}"/>
              </a:ext>
            </a:extLst>
          </p:cNvPr>
          <p:cNvSpPr txBox="1"/>
          <p:nvPr/>
        </p:nvSpPr>
        <p:spPr>
          <a:xfrm>
            <a:off x="5862609" y="3891942"/>
            <a:ext cx="2222420" cy="267949"/>
          </a:xfrm>
          <a:prstGeom prst="rect">
            <a:avLst/>
          </a:prstGeom>
          <a:solidFill>
            <a:schemeClr val="bg1"/>
          </a:solidFill>
          <a:ln>
            <a:noFill/>
          </a:ln>
        </p:spPr>
        <p:txBody>
          <a:bodyPr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200" b="1" dirty="0"/>
              <a:t>Predicting Symptom Severity</a:t>
            </a:r>
          </a:p>
        </p:txBody>
      </p:sp>
      <p:sp>
        <p:nvSpPr>
          <p:cNvPr id="91" name="TextBox 2">
            <a:extLst>
              <a:ext uri="{FF2B5EF4-FFF2-40B4-BE49-F238E27FC236}">
                <a16:creationId xmlns:a16="http://schemas.microsoft.com/office/drawing/2014/main" id="{6FB00A23-C174-47F3-BE0F-A04F132A0575}"/>
              </a:ext>
            </a:extLst>
          </p:cNvPr>
          <p:cNvSpPr txBox="1"/>
          <p:nvPr/>
        </p:nvSpPr>
        <p:spPr>
          <a:xfrm>
            <a:off x="3520957" y="5168378"/>
            <a:ext cx="1171323"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a:t>Concatenated Coefficients</a:t>
            </a:r>
          </a:p>
        </p:txBody>
      </p:sp>
      <p:sp>
        <p:nvSpPr>
          <p:cNvPr id="92" name="TextBox 97">
            <a:extLst>
              <a:ext uri="{FF2B5EF4-FFF2-40B4-BE49-F238E27FC236}">
                <a16:creationId xmlns:a16="http://schemas.microsoft.com/office/drawing/2014/main" id="{B548DBF5-48F8-4115-B713-C33B3E2CA08D}"/>
              </a:ext>
            </a:extLst>
          </p:cNvPr>
          <p:cNvSpPr txBox="1"/>
          <p:nvPr/>
        </p:nvSpPr>
        <p:spPr>
          <a:xfrm>
            <a:off x="4716742" y="5168378"/>
            <a:ext cx="947852"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a:t>Regression Vector</a:t>
            </a:r>
          </a:p>
        </p:txBody>
      </p:sp>
      <p:sp>
        <p:nvSpPr>
          <p:cNvPr id="93" name="TextBox 98">
            <a:extLst>
              <a:ext uri="{FF2B5EF4-FFF2-40B4-BE49-F238E27FC236}">
                <a16:creationId xmlns:a16="http://schemas.microsoft.com/office/drawing/2014/main" id="{BBC0F8DA-CDD1-4621-BDB7-4834D7A24C65}"/>
              </a:ext>
            </a:extLst>
          </p:cNvPr>
          <p:cNvSpPr txBox="1"/>
          <p:nvPr/>
        </p:nvSpPr>
        <p:spPr>
          <a:xfrm>
            <a:off x="4692281" y="4404877"/>
            <a:ext cx="328526" cy="31045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a:t>*</a:t>
            </a:r>
          </a:p>
        </p:txBody>
      </p:sp>
      <p:sp>
        <p:nvSpPr>
          <p:cNvPr id="37" name="TextBox 36">
            <a:extLst>
              <a:ext uri="{FF2B5EF4-FFF2-40B4-BE49-F238E27FC236}">
                <a16:creationId xmlns:a16="http://schemas.microsoft.com/office/drawing/2014/main" id="{F2B9ED2E-41C3-4483-BC4D-EBA42BA74011}"/>
              </a:ext>
            </a:extLst>
          </p:cNvPr>
          <p:cNvSpPr txBox="1"/>
          <p:nvPr/>
        </p:nvSpPr>
        <p:spPr>
          <a:xfrm>
            <a:off x="0" y="6420592"/>
            <a:ext cx="8079829" cy="400110"/>
          </a:xfrm>
          <a:prstGeom prst="rect">
            <a:avLst/>
          </a:prstGeom>
          <a:noFill/>
        </p:spPr>
        <p:txBody>
          <a:bodyPr wrap="square">
            <a:spAutoFit/>
          </a:bodyPr>
          <a:lstStyle/>
          <a:p>
            <a:r>
              <a:rPr lang="en-US" sz="1000" dirty="0">
                <a:solidFill>
                  <a:schemeClr val="bg1">
                    <a:lumMod val="95000"/>
                  </a:schemeClr>
                </a:solidFill>
                <a:hlinkClick r:id="rId10">
                  <a:extLst>
                    <a:ext uri="{A12FA001-AC4F-418D-AE19-62706E023703}">
                      <ahyp:hlinkClr xmlns:ahyp="http://schemas.microsoft.com/office/drawing/2018/hyperlinkcolor" val="tx"/>
                    </a:ext>
                  </a:extLst>
                </a:hlinkClick>
              </a:rPr>
              <a:t>Dsouza NS et. al. A generative-discriminative basis learning framework to predict clinical severity from resting state functional MRI data</a:t>
            </a:r>
            <a:r>
              <a:rPr lang="en-US" sz="1000" dirty="0">
                <a:solidFill>
                  <a:schemeClr val="bg1">
                    <a:lumMod val="95000"/>
                  </a:schemeClr>
                </a:solidFill>
              </a:rPr>
              <a:t>, MICCAI 2018</a:t>
            </a:r>
          </a:p>
          <a:p>
            <a:r>
              <a:rPr lang="en-US" sz="1000" dirty="0">
                <a:solidFill>
                  <a:schemeClr val="bg1">
                    <a:lumMod val="95000"/>
                  </a:schemeClr>
                </a:solidFill>
                <a:hlinkClick r:id="rId11">
                  <a:extLst>
                    <a:ext uri="{A12FA001-AC4F-418D-AE19-62706E023703}">
                      <ahyp:hlinkClr xmlns:ahyp="http://schemas.microsoft.com/office/drawing/2018/hyperlinkcolor" val="tx"/>
                    </a:ext>
                  </a:extLst>
                </a:hlinkClick>
              </a:rPr>
              <a:t>Dsouza NS et. al. A joint network optimization framework to predict clinical severity from resting state functional MRI data</a:t>
            </a:r>
            <a:r>
              <a:rPr lang="en-US" sz="1000" dirty="0">
                <a:solidFill>
                  <a:schemeClr val="bg1">
                    <a:lumMod val="95000"/>
                  </a:schemeClr>
                </a:solidFill>
              </a:rPr>
              <a:t>, Neuroimage 2020</a:t>
            </a:r>
          </a:p>
        </p:txBody>
      </p:sp>
      <p:sp>
        <p:nvSpPr>
          <p:cNvPr id="36" name="Title 1">
            <a:extLst>
              <a:ext uri="{FF2B5EF4-FFF2-40B4-BE49-F238E27FC236}">
                <a16:creationId xmlns:a16="http://schemas.microsoft.com/office/drawing/2014/main" id="{A59A868A-55C5-41DD-805D-17D6EACD48C4}"/>
              </a:ext>
            </a:extLst>
          </p:cNvPr>
          <p:cNvSpPr txBox="1">
            <a:spLocks/>
          </p:cNvSpPr>
          <p:nvPr/>
        </p:nvSpPr>
        <p:spPr>
          <a:xfrm>
            <a:off x="0" y="-619761"/>
            <a:ext cx="9387068" cy="14509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Joint Model for Connectomics and Severity</a:t>
            </a:r>
          </a:p>
        </p:txBody>
      </p:sp>
      <p:cxnSp>
        <p:nvCxnSpPr>
          <p:cNvPr id="38" name="Straight Connector 37">
            <a:extLst>
              <a:ext uri="{FF2B5EF4-FFF2-40B4-BE49-F238E27FC236}">
                <a16:creationId xmlns:a16="http://schemas.microsoft.com/office/drawing/2014/main" id="{B18CD6B5-5375-46FB-A69D-E42347F40561}"/>
              </a:ext>
            </a:extLst>
          </p:cNvPr>
          <p:cNvCxnSpPr/>
          <p:nvPr/>
        </p:nvCxnSpPr>
        <p:spPr>
          <a:xfrm>
            <a:off x="121920"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4359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lh4.googleusercontent.com/eN_FonYGFbqfF2AegnBQHcZZJirIePJmQpwzP5TKk0hWk8lwP-rTdv3zj9Q_TxeSgoegz9abm052MUlD9T-mx0cWQYZoWAW6DESH3tVbVtoBL8hwTbnaH5iW7O1brAKYZd-1iJCy7FE">
            <a:extLst>
              <a:ext uri="{FF2B5EF4-FFF2-40B4-BE49-F238E27FC236}">
                <a16:creationId xmlns:a16="http://schemas.microsoft.com/office/drawing/2014/main" id="{A2E5106C-7A7D-4727-8959-A26069C2DE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550" r="45449"/>
          <a:stretch/>
        </p:blipFill>
        <p:spPr bwMode="auto">
          <a:xfrm>
            <a:off x="1724335" y="1563491"/>
            <a:ext cx="2965142" cy="787527"/>
          </a:xfrm>
          <a:prstGeom prst="rect">
            <a:avLst/>
          </a:prstGeom>
          <a:noFill/>
          <a:extLst>
            <a:ext uri="{909E8E84-426E-40DD-AFC4-6F175D3DCCD1}">
              <a14:hiddenFill xmlns:a14="http://schemas.microsoft.com/office/drawing/2010/main">
                <a:solidFill>
                  <a:srgbClr val="FFFFFF"/>
                </a:solidFill>
              </a14:hiddenFill>
            </a:ext>
          </a:extLst>
        </p:spPr>
      </p:pic>
      <p:sp>
        <p:nvSpPr>
          <p:cNvPr id="6" name="Left Brace 5">
            <a:extLst>
              <a:ext uri="{FF2B5EF4-FFF2-40B4-BE49-F238E27FC236}">
                <a16:creationId xmlns:a16="http://schemas.microsoft.com/office/drawing/2014/main" id="{8B72EC1F-4D5F-4CFD-990D-61AB2536AFC4}"/>
              </a:ext>
            </a:extLst>
          </p:cNvPr>
          <p:cNvSpPr/>
          <p:nvPr/>
        </p:nvSpPr>
        <p:spPr>
          <a:xfrm rot="16200000">
            <a:off x="3205946" y="1331529"/>
            <a:ext cx="188652" cy="212620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519D2AF4-2A5B-429B-BD8A-14C198036E12}"/>
              </a:ext>
            </a:extLst>
          </p:cNvPr>
          <p:cNvSpPr txBox="1"/>
          <p:nvPr/>
        </p:nvSpPr>
        <p:spPr>
          <a:xfrm>
            <a:off x="2337006" y="2586662"/>
            <a:ext cx="2237172" cy="369332"/>
          </a:xfrm>
          <a:prstGeom prst="rect">
            <a:avLst/>
          </a:prstGeom>
          <a:noFill/>
        </p:spPr>
        <p:txBody>
          <a:bodyPr wrap="square" rtlCol="0">
            <a:spAutoFit/>
          </a:bodyPr>
          <a:lstStyle/>
          <a:p>
            <a:r>
              <a:rPr lang="en-US" dirty="0"/>
              <a:t>Matrix Factorization </a:t>
            </a:r>
          </a:p>
        </p:txBody>
      </p:sp>
      <p:sp>
        <p:nvSpPr>
          <p:cNvPr id="8" name="TextBox 7">
            <a:extLst>
              <a:ext uri="{FF2B5EF4-FFF2-40B4-BE49-F238E27FC236}">
                <a16:creationId xmlns:a16="http://schemas.microsoft.com/office/drawing/2014/main" id="{F660EDA4-A0C5-41F4-9C30-DBC9CD7B8E4A}"/>
              </a:ext>
            </a:extLst>
          </p:cNvPr>
          <p:cNvSpPr txBox="1"/>
          <p:nvPr/>
        </p:nvSpPr>
        <p:spPr>
          <a:xfrm>
            <a:off x="4592694" y="2605605"/>
            <a:ext cx="2725445" cy="369332"/>
          </a:xfrm>
          <a:prstGeom prst="rect">
            <a:avLst/>
          </a:prstGeom>
          <a:noFill/>
        </p:spPr>
        <p:txBody>
          <a:bodyPr wrap="square" rtlCol="0">
            <a:spAutoFit/>
          </a:bodyPr>
          <a:lstStyle/>
          <a:p>
            <a:r>
              <a:rPr lang="en-US" dirty="0"/>
              <a:t>Clinical Severity Prediction</a:t>
            </a:r>
          </a:p>
        </p:txBody>
      </p:sp>
      <p:sp>
        <p:nvSpPr>
          <p:cNvPr id="9" name="Left Brace 8">
            <a:extLst>
              <a:ext uri="{FF2B5EF4-FFF2-40B4-BE49-F238E27FC236}">
                <a16:creationId xmlns:a16="http://schemas.microsoft.com/office/drawing/2014/main" id="{16C04E9D-B194-4B38-B688-49B07B22D37D}"/>
              </a:ext>
            </a:extLst>
          </p:cNvPr>
          <p:cNvSpPr/>
          <p:nvPr/>
        </p:nvSpPr>
        <p:spPr>
          <a:xfrm rot="16200000">
            <a:off x="5734064" y="1725445"/>
            <a:ext cx="188652" cy="129170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 name="Picture 2" descr="https://lh4.googleusercontent.com/eN_FonYGFbqfF2AegnBQHcZZJirIePJmQpwzP5TKk0hWk8lwP-rTdv3zj9Q_TxeSgoegz9abm052MUlD9T-mx0cWQYZoWAW6DESH3tVbVtoBL8hwTbnaH5iW7O1brAKYZd-1iJCy7FE">
            <a:extLst>
              <a:ext uri="{FF2B5EF4-FFF2-40B4-BE49-F238E27FC236}">
                <a16:creationId xmlns:a16="http://schemas.microsoft.com/office/drawing/2014/main" id="{AFB85741-FB72-4F32-879F-B370447C41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98" r="78450"/>
          <a:stretch/>
        </p:blipFill>
        <p:spPr bwMode="auto">
          <a:xfrm>
            <a:off x="0" y="1583769"/>
            <a:ext cx="1720884" cy="7875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lh4.googleusercontent.com/eN_FonYGFbqfF2AegnBQHcZZJirIePJmQpwzP5TKk0hWk8lwP-rTdv3zj9Q_TxeSgoegz9abm052MUlD9T-mx0cWQYZoWAW6DESH3tVbVtoBL8hwTbnaH5iW7O1brAKYZd-1iJCy7FE">
            <a:extLst>
              <a:ext uri="{FF2B5EF4-FFF2-40B4-BE49-F238E27FC236}">
                <a16:creationId xmlns:a16="http://schemas.microsoft.com/office/drawing/2014/main" id="{5F15D24A-7064-4239-A108-04BE35BD9D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297" r="24954"/>
          <a:stretch/>
        </p:blipFill>
        <p:spPr bwMode="auto">
          <a:xfrm>
            <a:off x="4737582" y="1550671"/>
            <a:ext cx="1864311" cy="78752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2E4E445-D49A-4E05-8C26-8A8C41C533BD}"/>
              </a:ext>
            </a:extLst>
          </p:cNvPr>
          <p:cNvSpPr txBox="1"/>
          <p:nvPr/>
        </p:nvSpPr>
        <p:spPr>
          <a:xfrm>
            <a:off x="2402563" y="3091779"/>
            <a:ext cx="2237172" cy="369332"/>
          </a:xfrm>
          <a:prstGeom prst="rect">
            <a:avLst/>
          </a:prstGeom>
          <a:noFill/>
        </p:spPr>
        <p:txBody>
          <a:bodyPr wrap="square" rtlCol="0">
            <a:spAutoFit/>
          </a:bodyPr>
          <a:lstStyle/>
          <a:p>
            <a:r>
              <a:rPr lang="en-US" b="1" dirty="0"/>
              <a:t>Generative Term</a:t>
            </a:r>
          </a:p>
        </p:txBody>
      </p:sp>
      <p:sp>
        <p:nvSpPr>
          <p:cNvPr id="13" name="TextBox 12">
            <a:extLst>
              <a:ext uri="{FF2B5EF4-FFF2-40B4-BE49-F238E27FC236}">
                <a16:creationId xmlns:a16="http://schemas.microsoft.com/office/drawing/2014/main" id="{DF165DAD-F5DA-4648-A217-299487A143BA}"/>
              </a:ext>
            </a:extLst>
          </p:cNvPr>
          <p:cNvSpPr txBox="1"/>
          <p:nvPr/>
        </p:nvSpPr>
        <p:spPr>
          <a:xfrm>
            <a:off x="4927126" y="3091779"/>
            <a:ext cx="2237172" cy="369332"/>
          </a:xfrm>
          <a:prstGeom prst="rect">
            <a:avLst/>
          </a:prstGeom>
          <a:noFill/>
        </p:spPr>
        <p:txBody>
          <a:bodyPr wrap="square" rtlCol="0">
            <a:spAutoFit/>
          </a:bodyPr>
          <a:lstStyle/>
          <a:p>
            <a:r>
              <a:rPr lang="en-US" b="1" dirty="0"/>
              <a:t>Discriminative Term</a:t>
            </a:r>
          </a:p>
        </p:txBody>
      </p:sp>
      <p:sp>
        <p:nvSpPr>
          <p:cNvPr id="14" name="Left Brace 13">
            <a:extLst>
              <a:ext uri="{FF2B5EF4-FFF2-40B4-BE49-F238E27FC236}">
                <a16:creationId xmlns:a16="http://schemas.microsoft.com/office/drawing/2014/main" id="{B6A28D69-2ED2-4F1C-85D1-6678219406A3}"/>
              </a:ext>
            </a:extLst>
          </p:cNvPr>
          <p:cNvSpPr/>
          <p:nvPr/>
        </p:nvSpPr>
        <p:spPr>
          <a:xfrm rot="16200000">
            <a:off x="8364509" y="1792915"/>
            <a:ext cx="141172" cy="129793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5248C10F-265E-4C19-903E-2BA9A7A46FE7}"/>
              </a:ext>
            </a:extLst>
          </p:cNvPr>
          <p:cNvSpPr txBox="1"/>
          <p:nvPr/>
        </p:nvSpPr>
        <p:spPr>
          <a:xfrm>
            <a:off x="7409928" y="2577786"/>
            <a:ext cx="1860847" cy="646331"/>
          </a:xfrm>
          <a:prstGeom prst="rect">
            <a:avLst/>
          </a:prstGeom>
          <a:noFill/>
        </p:spPr>
        <p:txBody>
          <a:bodyPr wrap="square" rtlCol="0">
            <a:spAutoFit/>
          </a:bodyPr>
          <a:lstStyle/>
          <a:p>
            <a:pPr algn="ctr"/>
            <a:r>
              <a:rPr lang="en-US" dirty="0"/>
              <a:t>Non-negativity Constraint</a:t>
            </a:r>
          </a:p>
        </p:txBody>
      </p:sp>
      <p:cxnSp>
        <p:nvCxnSpPr>
          <p:cNvPr id="16" name="Straight Arrow Connector 15">
            <a:extLst>
              <a:ext uri="{FF2B5EF4-FFF2-40B4-BE49-F238E27FC236}">
                <a16:creationId xmlns:a16="http://schemas.microsoft.com/office/drawing/2014/main" id="{CC695647-35DD-4D38-A323-22F51FB91678}"/>
              </a:ext>
            </a:extLst>
          </p:cNvPr>
          <p:cNvCxnSpPr>
            <a:cxnSpLocks/>
          </p:cNvCxnSpPr>
          <p:nvPr/>
        </p:nvCxnSpPr>
        <p:spPr>
          <a:xfrm flipV="1">
            <a:off x="6179102" y="2084251"/>
            <a:ext cx="0" cy="1214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D006D4F-F19B-4596-A339-BC6080E62188}"/>
              </a:ext>
            </a:extLst>
          </p:cNvPr>
          <p:cNvSpPr txBox="1"/>
          <p:nvPr/>
        </p:nvSpPr>
        <p:spPr>
          <a:xfrm>
            <a:off x="2635935" y="3282453"/>
            <a:ext cx="776801" cy="369332"/>
          </a:xfrm>
          <a:prstGeom prst="rect">
            <a:avLst/>
          </a:prstGeom>
          <a:noFill/>
        </p:spPr>
        <p:txBody>
          <a:bodyPr wrap="square" rtlCol="0">
            <a:spAutoFit/>
          </a:bodyPr>
          <a:lstStyle/>
          <a:p>
            <a:r>
              <a:rPr lang="en-US" dirty="0">
                <a:solidFill>
                  <a:schemeClr val="accent1">
                    <a:lumMod val="50000"/>
                  </a:schemeClr>
                </a:solidFill>
              </a:rPr>
              <a:t>Basis</a:t>
            </a:r>
          </a:p>
        </p:txBody>
      </p:sp>
      <p:sp>
        <p:nvSpPr>
          <p:cNvPr id="18" name="TextBox 17">
            <a:extLst>
              <a:ext uri="{FF2B5EF4-FFF2-40B4-BE49-F238E27FC236}">
                <a16:creationId xmlns:a16="http://schemas.microsoft.com/office/drawing/2014/main" id="{CEBC1DBE-74B4-4A89-9E4E-77A761427BDA}"/>
              </a:ext>
            </a:extLst>
          </p:cNvPr>
          <p:cNvSpPr txBox="1"/>
          <p:nvPr/>
        </p:nvSpPr>
        <p:spPr>
          <a:xfrm>
            <a:off x="3295118" y="3279801"/>
            <a:ext cx="2064067" cy="369332"/>
          </a:xfrm>
          <a:prstGeom prst="rect">
            <a:avLst/>
          </a:prstGeom>
          <a:noFill/>
        </p:spPr>
        <p:txBody>
          <a:bodyPr wrap="square" rtlCol="0">
            <a:spAutoFit/>
          </a:bodyPr>
          <a:lstStyle/>
          <a:p>
            <a:r>
              <a:rPr lang="en-US" dirty="0">
                <a:solidFill>
                  <a:schemeClr val="accent1">
                    <a:lumMod val="50000"/>
                  </a:schemeClr>
                </a:solidFill>
              </a:rPr>
              <a:t>Patient coefficients</a:t>
            </a:r>
          </a:p>
        </p:txBody>
      </p:sp>
      <p:sp>
        <p:nvSpPr>
          <p:cNvPr id="19" name="TextBox 18">
            <a:extLst>
              <a:ext uri="{FF2B5EF4-FFF2-40B4-BE49-F238E27FC236}">
                <a16:creationId xmlns:a16="http://schemas.microsoft.com/office/drawing/2014/main" id="{2040CFAA-8546-465C-A8B5-E3F4B19BE116}"/>
              </a:ext>
            </a:extLst>
          </p:cNvPr>
          <p:cNvSpPr txBox="1"/>
          <p:nvPr/>
        </p:nvSpPr>
        <p:spPr>
          <a:xfrm>
            <a:off x="5389154" y="3286086"/>
            <a:ext cx="2064063" cy="369332"/>
          </a:xfrm>
          <a:prstGeom prst="rect">
            <a:avLst/>
          </a:prstGeom>
          <a:noFill/>
        </p:spPr>
        <p:txBody>
          <a:bodyPr wrap="square" rtlCol="0">
            <a:spAutoFit/>
          </a:bodyPr>
          <a:lstStyle/>
          <a:p>
            <a:r>
              <a:rPr lang="en-US" dirty="0">
                <a:solidFill>
                  <a:schemeClr val="accent1">
                    <a:lumMod val="50000"/>
                  </a:schemeClr>
                </a:solidFill>
              </a:rPr>
              <a:t>Regression weights</a:t>
            </a:r>
          </a:p>
        </p:txBody>
      </p:sp>
      <p:cxnSp>
        <p:nvCxnSpPr>
          <p:cNvPr id="20" name="Straight Arrow Connector 19">
            <a:extLst>
              <a:ext uri="{FF2B5EF4-FFF2-40B4-BE49-F238E27FC236}">
                <a16:creationId xmlns:a16="http://schemas.microsoft.com/office/drawing/2014/main" id="{63665ED9-83B8-4D9D-B4B6-FF1BF66C9F92}"/>
              </a:ext>
            </a:extLst>
          </p:cNvPr>
          <p:cNvCxnSpPr>
            <a:cxnSpLocks/>
          </p:cNvCxnSpPr>
          <p:nvPr/>
        </p:nvCxnSpPr>
        <p:spPr>
          <a:xfrm flipV="1">
            <a:off x="3852207" y="2104139"/>
            <a:ext cx="0" cy="1195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EA358E2-35A4-4B73-A56B-716E6282733F}"/>
              </a:ext>
            </a:extLst>
          </p:cNvPr>
          <p:cNvSpPr txBox="1"/>
          <p:nvPr/>
        </p:nvSpPr>
        <p:spPr>
          <a:xfrm>
            <a:off x="266033" y="3286086"/>
            <a:ext cx="1671651" cy="369332"/>
          </a:xfrm>
          <a:prstGeom prst="rect">
            <a:avLst/>
          </a:prstGeom>
          <a:noFill/>
        </p:spPr>
        <p:txBody>
          <a:bodyPr wrap="square" rtlCol="0">
            <a:spAutoFit/>
          </a:bodyPr>
          <a:lstStyle/>
          <a:p>
            <a:r>
              <a:rPr lang="en-US" dirty="0">
                <a:solidFill>
                  <a:schemeClr val="accent1">
                    <a:lumMod val="75000"/>
                  </a:schemeClr>
                </a:solidFill>
              </a:rPr>
              <a:t>Unknowns:</a:t>
            </a:r>
          </a:p>
        </p:txBody>
      </p:sp>
      <p:cxnSp>
        <p:nvCxnSpPr>
          <p:cNvPr id="22" name="Straight Arrow Connector 21">
            <a:extLst>
              <a:ext uri="{FF2B5EF4-FFF2-40B4-BE49-F238E27FC236}">
                <a16:creationId xmlns:a16="http://schemas.microsoft.com/office/drawing/2014/main" id="{728131F2-2D64-428D-8D89-C0C89AD66E7A}"/>
              </a:ext>
            </a:extLst>
          </p:cNvPr>
          <p:cNvCxnSpPr>
            <a:cxnSpLocks/>
          </p:cNvCxnSpPr>
          <p:nvPr/>
        </p:nvCxnSpPr>
        <p:spPr>
          <a:xfrm flipV="1">
            <a:off x="2955563" y="2140964"/>
            <a:ext cx="0" cy="1090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4832E15-70E5-4511-82B7-C368C1AC5336}"/>
              </a:ext>
            </a:extLst>
          </p:cNvPr>
          <p:cNvSpPr txBox="1"/>
          <p:nvPr/>
        </p:nvSpPr>
        <p:spPr>
          <a:xfrm>
            <a:off x="1809227" y="2856707"/>
            <a:ext cx="1944201" cy="369332"/>
          </a:xfrm>
          <a:prstGeom prst="rect">
            <a:avLst/>
          </a:prstGeom>
          <a:noFill/>
        </p:spPr>
        <p:txBody>
          <a:bodyPr wrap="square" rtlCol="0">
            <a:spAutoFit/>
          </a:bodyPr>
          <a:lstStyle/>
          <a:p>
            <a:r>
              <a:rPr lang="en-US" dirty="0">
                <a:solidFill>
                  <a:schemeClr val="accent5">
                    <a:lumMod val="75000"/>
                  </a:schemeClr>
                </a:solidFill>
              </a:rPr>
              <a:t>Correlation Matrix</a:t>
            </a:r>
          </a:p>
        </p:txBody>
      </p:sp>
      <p:cxnSp>
        <p:nvCxnSpPr>
          <p:cNvPr id="24" name="Straight Arrow Connector 23">
            <a:extLst>
              <a:ext uri="{FF2B5EF4-FFF2-40B4-BE49-F238E27FC236}">
                <a16:creationId xmlns:a16="http://schemas.microsoft.com/office/drawing/2014/main" id="{84141798-CDBF-43C9-8FD7-2A20A63FFA2F}"/>
              </a:ext>
            </a:extLst>
          </p:cNvPr>
          <p:cNvCxnSpPr>
            <a:cxnSpLocks/>
          </p:cNvCxnSpPr>
          <p:nvPr/>
        </p:nvCxnSpPr>
        <p:spPr>
          <a:xfrm flipV="1">
            <a:off x="5341168" y="2133903"/>
            <a:ext cx="0" cy="822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0F4833D-9C41-4051-92F4-277238605760}"/>
              </a:ext>
            </a:extLst>
          </p:cNvPr>
          <p:cNvSpPr txBox="1"/>
          <p:nvPr/>
        </p:nvSpPr>
        <p:spPr>
          <a:xfrm>
            <a:off x="4617348" y="2856707"/>
            <a:ext cx="1664566" cy="369332"/>
          </a:xfrm>
          <a:prstGeom prst="rect">
            <a:avLst/>
          </a:prstGeom>
          <a:noFill/>
        </p:spPr>
        <p:txBody>
          <a:bodyPr wrap="square" rtlCol="0">
            <a:spAutoFit/>
          </a:bodyPr>
          <a:lstStyle/>
          <a:p>
            <a:r>
              <a:rPr lang="en-US" dirty="0">
                <a:solidFill>
                  <a:schemeClr val="accent5">
                    <a:lumMod val="75000"/>
                  </a:schemeClr>
                </a:solidFill>
              </a:rPr>
              <a:t>Severity Score</a:t>
            </a:r>
          </a:p>
        </p:txBody>
      </p:sp>
      <p:cxnSp>
        <p:nvCxnSpPr>
          <p:cNvPr id="26" name="Straight Arrow Connector 25">
            <a:extLst>
              <a:ext uri="{FF2B5EF4-FFF2-40B4-BE49-F238E27FC236}">
                <a16:creationId xmlns:a16="http://schemas.microsoft.com/office/drawing/2014/main" id="{2A882B4A-4D89-4857-A979-411003A77DBF}"/>
              </a:ext>
            </a:extLst>
          </p:cNvPr>
          <p:cNvCxnSpPr>
            <a:cxnSpLocks/>
          </p:cNvCxnSpPr>
          <p:nvPr/>
        </p:nvCxnSpPr>
        <p:spPr>
          <a:xfrm flipV="1">
            <a:off x="2394044" y="2140964"/>
            <a:ext cx="0" cy="715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84AA15F-4522-41C6-9D77-5F99945B006D}"/>
              </a:ext>
            </a:extLst>
          </p:cNvPr>
          <p:cNvSpPr txBox="1"/>
          <p:nvPr/>
        </p:nvSpPr>
        <p:spPr>
          <a:xfrm>
            <a:off x="303640" y="2862001"/>
            <a:ext cx="1671651" cy="369332"/>
          </a:xfrm>
          <a:prstGeom prst="rect">
            <a:avLst/>
          </a:prstGeom>
          <a:noFill/>
        </p:spPr>
        <p:txBody>
          <a:bodyPr wrap="square" rtlCol="0">
            <a:spAutoFit/>
          </a:bodyPr>
          <a:lstStyle/>
          <a:p>
            <a:r>
              <a:rPr lang="en-US" dirty="0">
                <a:solidFill>
                  <a:schemeClr val="accent5">
                    <a:lumMod val="75000"/>
                  </a:schemeClr>
                </a:solidFill>
              </a:rPr>
              <a:t>Inputs:</a:t>
            </a:r>
          </a:p>
        </p:txBody>
      </p:sp>
      <p:pic>
        <p:nvPicPr>
          <p:cNvPr id="28" name="Picture 2" descr="https://lh4.googleusercontent.com/zA4nf_J-ABhhZcKCapy2uE3bi8T_gLvZTvLeu2ElLj4EcaC7R0hJHmN_JRbuWIw-xHXO7v7e0ILI3DRQM8VT6wEAVwtQL0HxIJcDEVOHMy6RfzbdmpWYjcgZ2KtAWrxfUHqL9Dq6Dus">
            <a:extLst>
              <a:ext uri="{FF2B5EF4-FFF2-40B4-BE49-F238E27FC236}">
                <a16:creationId xmlns:a16="http://schemas.microsoft.com/office/drawing/2014/main" id="{B69F6782-C7C4-4378-86BA-061537AE66A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1435"/>
          <a:stretch/>
        </p:blipFill>
        <p:spPr bwMode="auto">
          <a:xfrm>
            <a:off x="6614451" y="1583769"/>
            <a:ext cx="1118272" cy="61912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ttps://lh4.googleusercontent.com/eN_FonYGFbqfF2AegnBQHcZZJirIePJmQpwzP5TKk0hWk8lwP-rTdv3zj9Q_TxeSgoegz9abm052MUlD9T-mx0cWQYZoWAW6DESH3tVbVtoBL8hwTbnaH5iW7O1brAKYZd-1iJCy7FE">
            <a:extLst>
              <a:ext uri="{FF2B5EF4-FFF2-40B4-BE49-F238E27FC236}">
                <a16:creationId xmlns:a16="http://schemas.microsoft.com/office/drawing/2014/main" id="{EBCDC6C7-A315-4C5E-8CE6-13B6BF8294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297" r="43035"/>
          <a:stretch/>
        </p:blipFill>
        <p:spPr bwMode="auto">
          <a:xfrm>
            <a:off x="6560993" y="1541682"/>
            <a:ext cx="239696" cy="787527"/>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2F83728B-BDA2-4489-9535-E3B97B7315A5}"/>
              </a:ext>
            </a:extLst>
          </p:cNvPr>
          <p:cNvCxnSpPr>
            <a:cxnSpLocks/>
          </p:cNvCxnSpPr>
          <p:nvPr/>
        </p:nvCxnSpPr>
        <p:spPr>
          <a:xfrm flipV="1">
            <a:off x="7293408" y="2329208"/>
            <a:ext cx="0" cy="1704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4ADCBE3-A347-4788-A745-B33CA504FC95}"/>
              </a:ext>
            </a:extLst>
          </p:cNvPr>
          <p:cNvSpPr txBox="1"/>
          <p:nvPr/>
        </p:nvSpPr>
        <p:spPr>
          <a:xfrm>
            <a:off x="6560993" y="4033770"/>
            <a:ext cx="1664566" cy="369332"/>
          </a:xfrm>
          <a:prstGeom prst="rect">
            <a:avLst/>
          </a:prstGeom>
          <a:noFill/>
        </p:spPr>
        <p:txBody>
          <a:bodyPr wrap="square" rtlCol="0">
            <a:spAutoFit/>
          </a:bodyPr>
          <a:lstStyle/>
          <a:p>
            <a:r>
              <a:rPr lang="en-US"/>
              <a:t>Sparsity Penalty</a:t>
            </a:r>
          </a:p>
        </p:txBody>
      </p:sp>
      <p:pic>
        <p:nvPicPr>
          <p:cNvPr id="32" name="Picture 4" descr="https://lh4.googleusercontent.com/GJIjiiscLz3JopHzXBdd2T2Co0CFbcjHn1EqDhmdAzLgYsJ56jprqJbL1f8r25gv8u7_1BMaVtGeuYf4ek5BGVf2T13RBFcIrrEJHgZr8mXzTplV-Pdwc6HNCoWRjCL8Hj72cwCbpXI">
            <a:extLst>
              <a:ext uri="{FF2B5EF4-FFF2-40B4-BE49-F238E27FC236}">
                <a16:creationId xmlns:a16="http://schemas.microsoft.com/office/drawing/2014/main" id="{71624738-F4DF-4A43-92D6-B0B5CEEB3E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138" t="4370" r="33411" b="5243"/>
          <a:stretch/>
        </p:blipFill>
        <p:spPr bwMode="auto">
          <a:xfrm>
            <a:off x="4559906" y="3995060"/>
            <a:ext cx="1916678" cy="230659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8748F798-220E-40CC-9A68-82FA1297A2EF}"/>
              </a:ext>
            </a:extLst>
          </p:cNvPr>
          <p:cNvSpPr txBox="1"/>
          <p:nvPr/>
        </p:nvSpPr>
        <p:spPr>
          <a:xfrm>
            <a:off x="6399043" y="5390464"/>
            <a:ext cx="2687951" cy="338554"/>
          </a:xfrm>
          <a:prstGeom prst="rect">
            <a:avLst/>
          </a:prstGeom>
          <a:noFill/>
        </p:spPr>
        <p:txBody>
          <a:bodyPr wrap="square" rtlCol="0">
            <a:spAutoFit/>
          </a:bodyPr>
          <a:lstStyle/>
          <a:p>
            <a:r>
              <a:rPr lang="en-US" sz="1600" dirty="0"/>
              <a:t>Exemplar sparse edge graph</a:t>
            </a:r>
          </a:p>
        </p:txBody>
      </p:sp>
      <p:pic>
        <p:nvPicPr>
          <p:cNvPr id="34" name="Picture 2" descr="https://lh4.googleusercontent.com/eN_FonYGFbqfF2AegnBQHcZZJirIePJmQpwzP5TKk0hWk8lwP-rTdv3zj9Q_TxeSgoegz9abm052MUlD9T-mx0cWQYZoWAW6DESH3tVbVtoBL8hwTbnaH5iW7O1brAKYZd-1iJCy7FE">
            <a:extLst>
              <a:ext uri="{FF2B5EF4-FFF2-40B4-BE49-F238E27FC236}">
                <a16:creationId xmlns:a16="http://schemas.microsoft.com/office/drawing/2014/main" id="{C9DF58FB-40D8-4B2A-B258-5960A18CD6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300" r="8763"/>
          <a:stretch/>
        </p:blipFill>
        <p:spPr bwMode="auto">
          <a:xfrm>
            <a:off x="7652067" y="1519440"/>
            <a:ext cx="1431998" cy="787527"/>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8EE5A422-7604-4CF6-8512-6BF7FB3C125C}"/>
              </a:ext>
            </a:extLst>
          </p:cNvPr>
          <p:cNvSpPr txBox="1"/>
          <p:nvPr/>
        </p:nvSpPr>
        <p:spPr>
          <a:xfrm>
            <a:off x="2193435" y="1694274"/>
            <a:ext cx="401217" cy="370385"/>
          </a:xfrm>
          <a:prstGeom prst="rect">
            <a:avLst/>
          </a:prstGeom>
          <a:noFill/>
          <a:ln>
            <a:solidFill>
              <a:schemeClr val="tx2"/>
            </a:solidFill>
          </a:ln>
        </p:spPr>
        <p:txBody>
          <a:bodyPr wrap="square" rtlCol="0">
            <a:spAutoFit/>
          </a:bodyPr>
          <a:lstStyle/>
          <a:p>
            <a:endParaRPr lang="en-US" dirty="0"/>
          </a:p>
        </p:txBody>
      </p:sp>
      <p:sp>
        <p:nvSpPr>
          <p:cNvPr id="36" name="TextBox 35">
            <a:extLst>
              <a:ext uri="{FF2B5EF4-FFF2-40B4-BE49-F238E27FC236}">
                <a16:creationId xmlns:a16="http://schemas.microsoft.com/office/drawing/2014/main" id="{3787E46E-235E-4C01-A6C3-7BE0FCF358B8}"/>
              </a:ext>
            </a:extLst>
          </p:cNvPr>
          <p:cNvSpPr txBox="1"/>
          <p:nvPr/>
        </p:nvSpPr>
        <p:spPr>
          <a:xfrm>
            <a:off x="5244484" y="1694274"/>
            <a:ext cx="239697" cy="391386"/>
          </a:xfrm>
          <a:prstGeom prst="rect">
            <a:avLst/>
          </a:prstGeom>
          <a:noFill/>
          <a:ln>
            <a:solidFill>
              <a:schemeClr val="tx2"/>
            </a:solidFill>
          </a:ln>
        </p:spPr>
        <p:txBody>
          <a:bodyPr wrap="square" rtlCol="0">
            <a:spAutoFit/>
          </a:bodyPr>
          <a:lstStyle/>
          <a:p>
            <a:endParaRPr lang="en-US" dirty="0"/>
          </a:p>
        </p:txBody>
      </p:sp>
      <p:sp>
        <p:nvSpPr>
          <p:cNvPr id="37" name="TextBox 36">
            <a:extLst>
              <a:ext uri="{FF2B5EF4-FFF2-40B4-BE49-F238E27FC236}">
                <a16:creationId xmlns:a16="http://schemas.microsoft.com/office/drawing/2014/main" id="{D9A0FF08-C1D3-4E88-9571-BDFBFAC05E8F}"/>
              </a:ext>
            </a:extLst>
          </p:cNvPr>
          <p:cNvSpPr txBox="1"/>
          <p:nvPr/>
        </p:nvSpPr>
        <p:spPr>
          <a:xfrm>
            <a:off x="3514314" y="1704774"/>
            <a:ext cx="474703" cy="370385"/>
          </a:xfrm>
          <a:prstGeom prst="rect">
            <a:avLst/>
          </a:prstGeom>
          <a:noFill/>
          <a:ln>
            <a:solidFill>
              <a:schemeClr val="tx2"/>
            </a:solidFill>
          </a:ln>
        </p:spPr>
        <p:txBody>
          <a:bodyPr wrap="square" rtlCol="0">
            <a:spAutoFit/>
          </a:bodyPr>
          <a:lstStyle/>
          <a:p>
            <a:endParaRPr lang="en-US" dirty="0"/>
          </a:p>
        </p:txBody>
      </p:sp>
      <p:sp>
        <p:nvSpPr>
          <p:cNvPr id="38" name="TextBox 37">
            <a:extLst>
              <a:ext uri="{FF2B5EF4-FFF2-40B4-BE49-F238E27FC236}">
                <a16:creationId xmlns:a16="http://schemas.microsoft.com/office/drawing/2014/main" id="{5D3BB893-260C-4D23-9FD8-A11B357F6211}"/>
              </a:ext>
            </a:extLst>
          </p:cNvPr>
          <p:cNvSpPr txBox="1"/>
          <p:nvPr/>
        </p:nvSpPr>
        <p:spPr>
          <a:xfrm>
            <a:off x="2813854" y="1713866"/>
            <a:ext cx="207396" cy="370385"/>
          </a:xfrm>
          <a:prstGeom prst="rect">
            <a:avLst/>
          </a:prstGeom>
          <a:noFill/>
          <a:ln>
            <a:solidFill>
              <a:schemeClr val="tx2"/>
            </a:solidFill>
          </a:ln>
        </p:spPr>
        <p:txBody>
          <a:bodyPr wrap="square" rtlCol="0">
            <a:spAutoFit/>
          </a:bodyPr>
          <a:lstStyle/>
          <a:p>
            <a:endParaRPr lang="en-US" dirty="0"/>
          </a:p>
        </p:txBody>
      </p:sp>
      <p:sp>
        <p:nvSpPr>
          <p:cNvPr id="39" name="TextBox 38">
            <a:extLst>
              <a:ext uri="{FF2B5EF4-FFF2-40B4-BE49-F238E27FC236}">
                <a16:creationId xmlns:a16="http://schemas.microsoft.com/office/drawing/2014/main" id="{263E559A-4C56-44D3-8910-B479623BBDC2}"/>
              </a:ext>
            </a:extLst>
          </p:cNvPr>
          <p:cNvSpPr txBox="1"/>
          <p:nvPr/>
        </p:nvSpPr>
        <p:spPr>
          <a:xfrm>
            <a:off x="6075404" y="1713277"/>
            <a:ext cx="207396" cy="370385"/>
          </a:xfrm>
          <a:prstGeom prst="rect">
            <a:avLst/>
          </a:prstGeom>
          <a:noFill/>
          <a:ln>
            <a:solidFill>
              <a:schemeClr val="tx2"/>
            </a:solidFill>
          </a:ln>
        </p:spPr>
        <p:txBody>
          <a:bodyPr wrap="square" rtlCol="0">
            <a:spAutoFit/>
          </a:bodyPr>
          <a:lstStyle/>
          <a:p>
            <a:endParaRPr lang="en-US" dirty="0"/>
          </a:p>
        </p:txBody>
      </p:sp>
      <p:grpSp>
        <p:nvGrpSpPr>
          <p:cNvPr id="40" name="Group 39">
            <a:extLst>
              <a:ext uri="{FF2B5EF4-FFF2-40B4-BE49-F238E27FC236}">
                <a16:creationId xmlns:a16="http://schemas.microsoft.com/office/drawing/2014/main" id="{6749A2C8-216A-4ED8-B3A7-995E644F527D}"/>
              </a:ext>
            </a:extLst>
          </p:cNvPr>
          <p:cNvGrpSpPr/>
          <p:nvPr/>
        </p:nvGrpSpPr>
        <p:grpSpPr>
          <a:xfrm>
            <a:off x="27371" y="4495372"/>
            <a:ext cx="4419600" cy="1684458"/>
            <a:chOff x="4572000" y="4892460"/>
            <a:chExt cx="4419600" cy="1684458"/>
          </a:xfrm>
        </p:grpSpPr>
        <p:grpSp>
          <p:nvGrpSpPr>
            <p:cNvPr id="41" name="Group 40">
              <a:extLst>
                <a:ext uri="{FF2B5EF4-FFF2-40B4-BE49-F238E27FC236}">
                  <a16:creationId xmlns:a16="http://schemas.microsoft.com/office/drawing/2014/main" id="{912FEAFA-48E3-4F3F-8219-5174445102FE}"/>
                </a:ext>
              </a:extLst>
            </p:cNvPr>
            <p:cNvGrpSpPr/>
            <p:nvPr/>
          </p:nvGrpSpPr>
          <p:grpSpPr>
            <a:xfrm>
              <a:off x="4572000" y="4892460"/>
              <a:ext cx="4419600" cy="1684458"/>
              <a:chOff x="4572000" y="4821340"/>
              <a:chExt cx="4202183" cy="1684458"/>
            </a:xfrm>
          </p:grpSpPr>
          <p:sp>
            <p:nvSpPr>
              <p:cNvPr id="44" name="Content Placeholder 2">
                <a:extLst>
                  <a:ext uri="{FF2B5EF4-FFF2-40B4-BE49-F238E27FC236}">
                    <a16:creationId xmlns:a16="http://schemas.microsoft.com/office/drawing/2014/main" id="{59C9B3AF-3D68-4235-8B55-4C6D4C6AF340}"/>
                  </a:ext>
                </a:extLst>
              </p:cNvPr>
              <p:cNvSpPr txBox="1">
                <a:spLocks/>
              </p:cNvSpPr>
              <p:nvPr/>
            </p:nvSpPr>
            <p:spPr>
              <a:xfrm>
                <a:off x="4659380" y="4910678"/>
                <a:ext cx="4064842" cy="1595120"/>
              </a:xfrm>
              <a:prstGeom prst="rect">
                <a:avLst/>
              </a:prstGeom>
              <a:ln w="19050">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800"/>
                  </a:spcAft>
                  <a:buNone/>
                </a:pPr>
                <a:r>
                  <a:rPr lang="en-US" sz="2000" b="1" u="sng" dirty="0">
                    <a:cs typeface="Baskerville Old Face"/>
                  </a:rPr>
                  <a:t>Alternating Minimization</a:t>
                </a:r>
              </a:p>
              <a:p>
                <a:pPr>
                  <a:spcBef>
                    <a:spcPts val="0"/>
                  </a:spcBef>
                  <a:spcAft>
                    <a:spcPts val="800"/>
                  </a:spcAft>
                </a:pPr>
                <a:r>
                  <a:rPr lang="en-US" sz="1800" dirty="0">
                    <a:cs typeface="Baskerville Old Face"/>
                  </a:rPr>
                  <a:t>Update       via proximal gradient descent</a:t>
                </a:r>
              </a:p>
              <a:p>
                <a:pPr>
                  <a:spcBef>
                    <a:spcPts val="0"/>
                  </a:spcBef>
                  <a:spcAft>
                    <a:spcPts val="800"/>
                  </a:spcAft>
                </a:pPr>
                <a:r>
                  <a:rPr lang="en-US" sz="1800" dirty="0">
                    <a:cs typeface="Baskerville Old Face"/>
                  </a:rPr>
                  <a:t>Quadratic programming for</a:t>
                </a:r>
                <a:endParaRPr lang="en-US" sz="1800" baseline="-25000" dirty="0">
                  <a:cs typeface="Baskerville Old Face"/>
                </a:endParaRPr>
              </a:p>
              <a:p>
                <a:pPr>
                  <a:spcBef>
                    <a:spcPts val="0"/>
                  </a:spcBef>
                  <a:spcAft>
                    <a:spcPts val="800"/>
                  </a:spcAft>
                </a:pPr>
                <a:r>
                  <a:rPr lang="en-US" sz="1800" dirty="0">
                    <a:cs typeface="Baskerville Old Face"/>
                  </a:rPr>
                  <a:t>Closed for solution for </a:t>
                </a:r>
              </a:p>
            </p:txBody>
          </p:sp>
          <p:sp>
            <p:nvSpPr>
              <p:cNvPr id="45" name="Rectangle 44">
                <a:extLst>
                  <a:ext uri="{FF2B5EF4-FFF2-40B4-BE49-F238E27FC236}">
                    <a16:creationId xmlns:a16="http://schemas.microsoft.com/office/drawing/2014/main" id="{E26F4C14-B304-4BC8-A84D-CFED04EB4E86}"/>
                  </a:ext>
                </a:extLst>
              </p:cNvPr>
              <p:cNvSpPr/>
              <p:nvPr/>
            </p:nvSpPr>
            <p:spPr>
              <a:xfrm>
                <a:off x="4572000" y="4821340"/>
                <a:ext cx="4202183" cy="1595120"/>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2" name="Picture 41" descr="A picture containing object, clock, watch&#10;&#10;Description automatically generated">
              <a:extLst>
                <a:ext uri="{FF2B5EF4-FFF2-40B4-BE49-F238E27FC236}">
                  <a16:creationId xmlns:a16="http://schemas.microsoft.com/office/drawing/2014/main" id="{5AD9BB24-490A-44EF-9C78-8AD3DDC2518F}"/>
                </a:ext>
              </a:extLst>
            </p:cNvPr>
            <p:cNvPicPr>
              <a:picLocks noChangeAspect="1"/>
            </p:cNvPicPr>
            <p:nvPr/>
          </p:nvPicPr>
          <p:blipFill rotWithShape="1">
            <a:blip r:embed="rId6">
              <a:extLst>
                <a:ext uri="{28A0092B-C50C-407E-A947-70E740481C1C}">
                  <a14:useLocalDpi xmlns:a14="http://schemas.microsoft.com/office/drawing/2010/main" val="0"/>
                </a:ext>
              </a:extLst>
            </a:blip>
            <a:srcRect l="47125" t="25377" r="35561" b="26977"/>
            <a:stretch/>
          </p:blipFill>
          <p:spPr>
            <a:xfrm>
              <a:off x="7664845" y="5810379"/>
              <a:ext cx="270388" cy="284502"/>
            </a:xfrm>
            <a:prstGeom prst="rect">
              <a:avLst/>
            </a:prstGeom>
          </p:spPr>
        </p:pic>
        <p:pic>
          <p:nvPicPr>
            <p:cNvPr id="43" name="Picture 2" descr="https://lh4.googleusercontent.com/eN_FonYGFbqfF2AegnBQHcZZJirIePJmQpwzP5TKk0hWk8lwP-rTdv3zj9Q_TxeSgoegz9abm052MUlD9T-mx0cWQYZoWAW6DESH3tVbVtoBL8hwTbnaH5iW7O1brAKYZd-1iJCy7FE">
              <a:extLst>
                <a:ext uri="{FF2B5EF4-FFF2-40B4-BE49-F238E27FC236}">
                  <a16:creationId xmlns:a16="http://schemas.microsoft.com/office/drawing/2014/main" id="{5D768773-047C-4B0C-B6AE-637B966B42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307" t="30368" r="90669" b="37247"/>
            <a:stretch/>
          </p:blipFill>
          <p:spPr bwMode="auto">
            <a:xfrm>
              <a:off x="5751387" y="5430549"/>
              <a:ext cx="163638" cy="229462"/>
            </a:xfrm>
            <a:prstGeom prst="rect">
              <a:avLst/>
            </a:prstGeom>
            <a:noFill/>
            <a:extLst>
              <a:ext uri="{909E8E84-426E-40DD-AFC4-6F175D3DCCD1}">
                <a14:hiddenFill xmlns:a14="http://schemas.microsoft.com/office/drawing/2010/main">
                  <a:solidFill>
                    <a:srgbClr val="FFFFFF"/>
                  </a:solidFill>
                </a14:hiddenFill>
              </a:ext>
            </a:extLst>
          </p:spPr>
        </p:pic>
      </p:grpSp>
      <p:pic>
        <p:nvPicPr>
          <p:cNvPr id="46" name="Picture 45">
            <a:extLst>
              <a:ext uri="{FF2B5EF4-FFF2-40B4-BE49-F238E27FC236}">
                <a16:creationId xmlns:a16="http://schemas.microsoft.com/office/drawing/2014/main" id="{22D8419B-83A9-4109-B09E-57BFC20A8D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96227" y="5658179"/>
            <a:ext cx="297206" cy="274344"/>
          </a:xfrm>
          <a:prstGeom prst="rect">
            <a:avLst/>
          </a:prstGeom>
        </p:spPr>
      </p:pic>
      <p:sp>
        <p:nvSpPr>
          <p:cNvPr id="47" name="Title 1">
            <a:extLst>
              <a:ext uri="{FF2B5EF4-FFF2-40B4-BE49-F238E27FC236}">
                <a16:creationId xmlns:a16="http://schemas.microsoft.com/office/drawing/2014/main" id="{37ED91E7-BE75-46A8-A2C9-5E3673E289EF}"/>
              </a:ext>
            </a:extLst>
          </p:cNvPr>
          <p:cNvSpPr txBox="1">
            <a:spLocks/>
          </p:cNvSpPr>
          <p:nvPr/>
        </p:nvSpPr>
        <p:spPr>
          <a:xfrm>
            <a:off x="0" y="-619760"/>
            <a:ext cx="9122989" cy="14509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300" dirty="0"/>
              <a:t>Joint Model: Optimization</a:t>
            </a:r>
          </a:p>
        </p:txBody>
      </p:sp>
      <p:cxnSp>
        <p:nvCxnSpPr>
          <p:cNvPr id="48" name="Straight Connector 47">
            <a:extLst>
              <a:ext uri="{FF2B5EF4-FFF2-40B4-BE49-F238E27FC236}">
                <a16:creationId xmlns:a16="http://schemas.microsoft.com/office/drawing/2014/main" id="{B748317B-B7DC-4A0F-A429-8F9FEB97E137}"/>
              </a:ext>
            </a:extLst>
          </p:cNvPr>
          <p:cNvCxnSpPr/>
          <p:nvPr/>
        </p:nvCxnSpPr>
        <p:spPr>
          <a:xfrm>
            <a:off x="121920"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49" name="Picture 4" descr="http://latex2png.com/output/latex_4a9586230d66476f0058b65869a0e16a.png">
            <a:extLst>
              <a:ext uri="{FF2B5EF4-FFF2-40B4-BE49-F238E27FC236}">
                <a16:creationId xmlns:a16="http://schemas.microsoft.com/office/drawing/2014/main" id="{DC9C23D7-2B08-438A-87C0-41A35D31321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2207" t="-4027" r="-1127" b="-22077"/>
          <a:stretch/>
        </p:blipFill>
        <p:spPr bwMode="auto">
          <a:xfrm>
            <a:off x="1766627" y="3848537"/>
            <a:ext cx="2509245" cy="345926"/>
          </a:xfrm>
          <a:prstGeom prst="rect">
            <a:avLst/>
          </a:prstGeom>
          <a:noFill/>
          <a:extLst>
            <a:ext uri="{909E8E84-426E-40DD-AFC4-6F175D3DCCD1}">
              <a14:hiddenFill xmlns:a14="http://schemas.microsoft.com/office/drawing/2010/main">
                <a:solidFill>
                  <a:srgbClr val="FFFFFF"/>
                </a:solidFill>
              </a14:hiddenFill>
            </a:ext>
          </a:extLst>
        </p:spPr>
      </p:pic>
      <p:sp>
        <p:nvSpPr>
          <p:cNvPr id="50" name="Left Brace 49">
            <a:extLst>
              <a:ext uri="{FF2B5EF4-FFF2-40B4-BE49-F238E27FC236}">
                <a16:creationId xmlns:a16="http://schemas.microsoft.com/office/drawing/2014/main" id="{1658BF39-6717-4921-BB96-754575D64D7D}"/>
              </a:ext>
            </a:extLst>
          </p:cNvPr>
          <p:cNvSpPr/>
          <p:nvPr/>
        </p:nvSpPr>
        <p:spPr>
          <a:xfrm rot="16200000">
            <a:off x="3017151" y="3387407"/>
            <a:ext cx="206131" cy="198542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987AB02E-FEF7-4158-9A4D-960C52768617}"/>
              </a:ext>
            </a:extLst>
          </p:cNvPr>
          <p:cNvSpPr txBox="1"/>
          <p:nvPr/>
        </p:nvSpPr>
        <p:spPr>
          <a:xfrm>
            <a:off x="860442" y="4519741"/>
            <a:ext cx="4462223" cy="369332"/>
          </a:xfrm>
          <a:prstGeom prst="rect">
            <a:avLst/>
          </a:prstGeom>
          <a:noFill/>
        </p:spPr>
        <p:txBody>
          <a:bodyPr wrap="square" rtlCol="0">
            <a:spAutoFit/>
          </a:bodyPr>
          <a:lstStyle/>
          <a:p>
            <a:pPr algn="ctr"/>
            <a:r>
              <a:rPr lang="en-US" dirty="0"/>
              <a:t>Quadratic </a:t>
            </a:r>
            <a:r>
              <a:rPr lang="en-US" dirty="0" err="1"/>
              <a:t>Regularisers</a:t>
            </a:r>
            <a:endParaRPr lang="en-US" dirty="0"/>
          </a:p>
        </p:txBody>
      </p:sp>
    </p:spTree>
    <p:extLst>
      <p:ext uri="{BB962C8B-B14F-4D97-AF65-F5344CB8AC3E}">
        <p14:creationId xmlns:p14="http://schemas.microsoft.com/office/powerpoint/2010/main" val="4068157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3"/>
                                        </p:tgtEl>
                                        <p:attrNameLst>
                                          <p:attrName>style.visibility</p:attrName>
                                        </p:attrNameLst>
                                      </p:cBhvr>
                                      <p:to>
                                        <p:strVal val="visible"/>
                                      </p:to>
                                    </p:set>
                                  </p:childTnLst>
                                </p:cTn>
                              </p:par>
                              <p:par>
                                <p:cTn id="71" presetID="1" presetClass="exit" presetSubtype="0" fill="hold" nodeType="withEffect">
                                  <p:stCondLst>
                                    <p:cond delay="0"/>
                                  </p:stCondLst>
                                  <p:childTnLst>
                                    <p:set>
                                      <p:cBhvr>
                                        <p:cTn id="72" dur="1" fill="hold">
                                          <p:stCondLst>
                                            <p:cond delay="0"/>
                                          </p:stCondLst>
                                        </p:cTn>
                                        <p:tgtEl>
                                          <p:spTgt spid="32"/>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33"/>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6"/>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7"/>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9"/>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8"/>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30"/>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31"/>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14"/>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15"/>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12"/>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13"/>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50"/>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51"/>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35"/>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7"/>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25"/>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4"/>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36"/>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grpId="1" nodeType="clickEffect">
                                  <p:stCondLst>
                                    <p:cond delay="0"/>
                                  </p:stCondLst>
                                  <p:childTnLst>
                                    <p:set>
                                      <p:cBhvr>
                                        <p:cTn id="120" dur="1" fill="hold">
                                          <p:stCondLst>
                                            <p:cond delay="0"/>
                                          </p:stCondLst>
                                        </p:cTn>
                                        <p:tgtEl>
                                          <p:spTgt spid="35"/>
                                        </p:tgtEl>
                                        <p:attrNameLst>
                                          <p:attrName>style.visibility</p:attrName>
                                        </p:attrNameLst>
                                      </p:cBhvr>
                                      <p:to>
                                        <p:strVal val="hidden"/>
                                      </p:to>
                                    </p:set>
                                  </p:childTnLst>
                                </p:cTn>
                              </p:par>
                              <p:par>
                                <p:cTn id="121" presetID="1" presetClass="exit" presetSubtype="0" fill="hold" grpId="1" nodeType="withEffect">
                                  <p:stCondLst>
                                    <p:cond delay="0"/>
                                  </p:stCondLst>
                                  <p:childTnLst>
                                    <p:set>
                                      <p:cBhvr>
                                        <p:cTn id="122" dur="1" fill="hold">
                                          <p:stCondLst>
                                            <p:cond delay="0"/>
                                          </p:stCondLst>
                                        </p:cTn>
                                        <p:tgtEl>
                                          <p:spTgt spid="36"/>
                                        </p:tgtEl>
                                        <p:attrNameLst>
                                          <p:attrName>style.visibility</p:attrName>
                                        </p:attrNameLst>
                                      </p:cBhvr>
                                      <p:to>
                                        <p:strVal val="hidden"/>
                                      </p:to>
                                    </p:set>
                                  </p:childTnLst>
                                </p:cTn>
                              </p:par>
                              <p:par>
                                <p:cTn id="123" presetID="1" presetClass="entr" presetSubtype="0" fill="hold" grpId="0" nodeType="withEffect">
                                  <p:stCondLst>
                                    <p:cond delay="0"/>
                                  </p:stCondLst>
                                  <p:childTnLst>
                                    <p:set>
                                      <p:cBhvr>
                                        <p:cTn id="124" dur="1" fill="hold">
                                          <p:stCondLst>
                                            <p:cond delay="0"/>
                                          </p:stCondLst>
                                        </p:cTn>
                                        <p:tgtEl>
                                          <p:spTgt spid="38"/>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7"/>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21"/>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37"/>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20"/>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8"/>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9"/>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6"/>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39"/>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22"/>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nodeType="clickEffect">
                                  <p:stCondLst>
                                    <p:cond delay="0"/>
                                  </p:stCondLst>
                                  <p:childTnLst>
                                    <p:set>
                                      <p:cBhvr>
                                        <p:cTn id="146" dur="1" fill="hold">
                                          <p:stCondLst>
                                            <p:cond delay="0"/>
                                          </p:stCondLst>
                                        </p:cTn>
                                        <p:tgtEl>
                                          <p:spTgt spid="40"/>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p:bldP spid="7" grpId="1"/>
      <p:bldP spid="8" grpId="0"/>
      <p:bldP spid="8" grpId="1"/>
      <p:bldP spid="9" grpId="0" animBg="1"/>
      <p:bldP spid="9" grpId="1" animBg="1"/>
      <p:bldP spid="12" grpId="0"/>
      <p:bldP spid="12" grpId="1"/>
      <p:bldP spid="13" grpId="0"/>
      <p:bldP spid="13" grpId="1"/>
      <p:bldP spid="14" grpId="0" animBg="1"/>
      <p:bldP spid="14" grpId="1" animBg="1"/>
      <p:bldP spid="15" grpId="0"/>
      <p:bldP spid="15" grpId="1"/>
      <p:bldP spid="17" grpId="0"/>
      <p:bldP spid="18" grpId="0"/>
      <p:bldP spid="19" grpId="0"/>
      <p:bldP spid="21" grpId="0"/>
      <p:bldP spid="23" grpId="0"/>
      <p:bldP spid="25" grpId="0"/>
      <p:bldP spid="27" grpId="0"/>
      <p:bldP spid="31" grpId="0"/>
      <p:bldP spid="31" grpId="1"/>
      <p:bldP spid="33" grpId="0"/>
      <p:bldP spid="33" grpId="1"/>
      <p:bldP spid="35" grpId="0" animBg="1"/>
      <p:bldP spid="35" grpId="1" animBg="1"/>
      <p:bldP spid="36" grpId="0" animBg="1"/>
      <p:bldP spid="36" grpId="1" animBg="1"/>
      <p:bldP spid="37" grpId="0" animBg="1"/>
      <p:bldP spid="38" grpId="0" animBg="1"/>
      <p:bldP spid="39" grpId="0" animBg="1"/>
      <p:bldP spid="50" grpId="0" animBg="1"/>
      <p:bldP spid="50" grpId="1" animBg="1"/>
      <p:bldP spid="51" grpId="0"/>
      <p:bldP spid="51"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C9EB1B9-9E5F-43E5-A428-127420EACF4B}"/>
              </a:ext>
            </a:extLst>
          </p:cNvPr>
          <p:cNvSpPr txBox="1"/>
          <p:nvPr/>
        </p:nvSpPr>
        <p:spPr>
          <a:xfrm>
            <a:off x="276257" y="1138335"/>
            <a:ext cx="8591486" cy="3416320"/>
          </a:xfrm>
          <a:prstGeom prst="rect">
            <a:avLst/>
          </a:prstGeom>
          <a:noFill/>
        </p:spPr>
        <p:txBody>
          <a:bodyPr wrap="square" rtlCol="0">
            <a:spAutoFit/>
          </a:bodyPr>
          <a:lstStyle/>
          <a:p>
            <a:pPr marL="285750" indent="-285750">
              <a:buFont typeface="Arial" panose="020B0604020202020204" pitchFamily="34" charset="0"/>
              <a:buChar char="•"/>
            </a:pPr>
            <a:r>
              <a:rPr lang="en-US" b="1" dirty="0"/>
              <a:t>Neuroimaging Domain: </a:t>
            </a:r>
            <a:r>
              <a:rPr lang="en-US" dirty="0"/>
              <a:t>rs-fMRI scan data for 58 ASD patients  </a:t>
            </a:r>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Behavioural Domain:</a:t>
            </a:r>
            <a:br>
              <a:rPr lang="en-US" dirty="0"/>
            </a:br>
            <a:endParaRPr lang="en-US" dirty="0"/>
          </a:p>
          <a:p>
            <a:r>
              <a:rPr lang="en-US" dirty="0"/>
              <a:t>               </a:t>
            </a:r>
          </a:p>
          <a:p>
            <a:pPr marL="285750" indent="-285750">
              <a:buFont typeface="Arial" panose="020B0604020202020204" pitchFamily="34" charset="0"/>
              <a:buChar char="•"/>
            </a:pPr>
            <a:endParaRPr lang="en-US" dirty="0"/>
          </a:p>
        </p:txBody>
      </p:sp>
      <p:pic>
        <p:nvPicPr>
          <p:cNvPr id="8" name="Picture 2" descr="Screenshot_20161206_145643.png">
            <a:extLst>
              <a:ext uri="{FF2B5EF4-FFF2-40B4-BE49-F238E27FC236}">
                <a16:creationId xmlns:a16="http://schemas.microsoft.com/office/drawing/2014/main" id="{C6C88A23-94BF-44C3-90D6-A534E2E215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5272" y="1610796"/>
            <a:ext cx="2215087" cy="157337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CFECD63D-C7A0-4BC5-B055-6F3A7C6A4C90}"/>
              </a:ext>
            </a:extLst>
          </p:cNvPr>
          <p:cNvGraphicFramePr>
            <a:graphicFrameLocks noGrp="1"/>
          </p:cNvGraphicFramePr>
          <p:nvPr>
            <p:extLst>
              <p:ext uri="{D42A27DB-BD31-4B8C-83A1-F6EECF244321}">
                <p14:modId xmlns:p14="http://schemas.microsoft.com/office/powerpoint/2010/main" val="487160589"/>
              </p:ext>
            </p:extLst>
          </p:nvPr>
        </p:nvGraphicFramePr>
        <p:xfrm>
          <a:off x="276257" y="3762589"/>
          <a:ext cx="3809606" cy="1850388"/>
        </p:xfrm>
        <a:graphic>
          <a:graphicData uri="http://schemas.openxmlformats.org/drawingml/2006/table">
            <a:tbl>
              <a:tblPr firstRow="1" bandRow="1">
                <a:tableStyleId>{D7AC3CCA-C797-4891-BE02-D94E43425B78}</a:tableStyleId>
              </a:tblPr>
              <a:tblGrid>
                <a:gridCol w="1904803">
                  <a:extLst>
                    <a:ext uri="{9D8B030D-6E8A-4147-A177-3AD203B41FA5}">
                      <a16:colId xmlns:a16="http://schemas.microsoft.com/office/drawing/2014/main" val="2332499517"/>
                    </a:ext>
                  </a:extLst>
                </a:gridCol>
                <a:gridCol w="1904803">
                  <a:extLst>
                    <a:ext uri="{9D8B030D-6E8A-4147-A177-3AD203B41FA5}">
                      <a16:colId xmlns:a16="http://schemas.microsoft.com/office/drawing/2014/main" val="3839935406"/>
                    </a:ext>
                  </a:extLst>
                </a:gridCol>
              </a:tblGrid>
              <a:tr h="319676">
                <a:tc>
                  <a:txBody>
                    <a:bodyPr/>
                    <a:lstStyle/>
                    <a:p>
                      <a:r>
                        <a:rPr lang="en-US" dirty="0"/>
                        <a:t>Score </a:t>
                      </a:r>
                    </a:p>
                  </a:txBody>
                  <a:tcPr/>
                </a:tc>
                <a:tc>
                  <a:txBody>
                    <a:bodyPr/>
                    <a:lstStyle/>
                    <a:p>
                      <a:r>
                        <a:rPr lang="en-US" dirty="0"/>
                        <a:t>Dynamic Range</a:t>
                      </a:r>
                    </a:p>
                  </a:txBody>
                  <a:tcPr/>
                </a:tc>
                <a:extLst>
                  <a:ext uri="{0D108BD9-81ED-4DB2-BD59-A6C34878D82A}">
                    <a16:rowId xmlns:a16="http://schemas.microsoft.com/office/drawing/2014/main" val="2738159881"/>
                  </a:ext>
                </a:extLst>
              </a:tr>
              <a:tr h="559434">
                <a:tc>
                  <a:txBody>
                    <a:bodyPr/>
                    <a:lstStyle/>
                    <a:p>
                      <a:r>
                        <a:rPr lang="en-US" dirty="0"/>
                        <a:t>ADOS</a:t>
                      </a:r>
                    </a:p>
                  </a:txBody>
                  <a:tcPr/>
                </a:tc>
                <a:tc>
                  <a:txBody>
                    <a:bodyPr/>
                    <a:lstStyle/>
                    <a:p>
                      <a:r>
                        <a:rPr lang="en-US" dirty="0"/>
                        <a:t>0 - 30</a:t>
                      </a:r>
                    </a:p>
                  </a:txBody>
                  <a:tcPr/>
                </a:tc>
                <a:extLst>
                  <a:ext uri="{0D108BD9-81ED-4DB2-BD59-A6C34878D82A}">
                    <a16:rowId xmlns:a16="http://schemas.microsoft.com/office/drawing/2014/main" val="673239331"/>
                  </a:ext>
                </a:extLst>
              </a:tr>
              <a:tr h="559434">
                <a:tc>
                  <a:txBody>
                    <a:bodyPr/>
                    <a:lstStyle/>
                    <a:p>
                      <a:r>
                        <a:rPr lang="en-US" dirty="0"/>
                        <a:t>SRS</a:t>
                      </a:r>
                    </a:p>
                  </a:txBody>
                  <a:tcPr/>
                </a:tc>
                <a:tc>
                  <a:txBody>
                    <a:bodyPr/>
                    <a:lstStyle/>
                    <a:p>
                      <a:r>
                        <a:rPr lang="en-US" dirty="0"/>
                        <a:t>70 - 200</a:t>
                      </a:r>
                    </a:p>
                  </a:txBody>
                  <a:tcPr/>
                </a:tc>
                <a:extLst>
                  <a:ext uri="{0D108BD9-81ED-4DB2-BD59-A6C34878D82A}">
                    <a16:rowId xmlns:a16="http://schemas.microsoft.com/office/drawing/2014/main" val="792142418"/>
                  </a:ext>
                </a:extLst>
              </a:tr>
              <a:tr h="0">
                <a:tc>
                  <a:txBody>
                    <a:bodyPr/>
                    <a:lstStyle/>
                    <a:p>
                      <a:r>
                        <a:rPr lang="en-US" dirty="0"/>
                        <a:t>Praxis</a:t>
                      </a:r>
                    </a:p>
                  </a:txBody>
                  <a:tcPr/>
                </a:tc>
                <a:tc>
                  <a:txBody>
                    <a:bodyPr/>
                    <a:lstStyle/>
                    <a:p>
                      <a:r>
                        <a:rPr lang="en-US" dirty="0"/>
                        <a:t>0-100</a:t>
                      </a:r>
                    </a:p>
                  </a:txBody>
                  <a:tcPr/>
                </a:tc>
                <a:extLst>
                  <a:ext uri="{0D108BD9-81ED-4DB2-BD59-A6C34878D82A}">
                    <a16:rowId xmlns:a16="http://schemas.microsoft.com/office/drawing/2014/main" val="4048745042"/>
                  </a:ext>
                </a:extLst>
              </a:tr>
            </a:tbl>
          </a:graphicData>
        </a:graphic>
      </p:graphicFrame>
      <p:sp>
        <p:nvSpPr>
          <p:cNvPr id="10" name="Title 1">
            <a:extLst>
              <a:ext uri="{FF2B5EF4-FFF2-40B4-BE49-F238E27FC236}">
                <a16:creationId xmlns:a16="http://schemas.microsoft.com/office/drawing/2014/main" id="{9EDB0978-4CE6-4660-BFFD-ECA60E6438FD}"/>
              </a:ext>
            </a:extLst>
          </p:cNvPr>
          <p:cNvSpPr txBox="1">
            <a:spLocks/>
          </p:cNvSpPr>
          <p:nvPr/>
        </p:nvSpPr>
        <p:spPr>
          <a:xfrm>
            <a:off x="0" y="-619760"/>
            <a:ext cx="9122989" cy="14509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300" dirty="0"/>
              <a:t>Dataset</a:t>
            </a:r>
          </a:p>
        </p:txBody>
      </p:sp>
      <p:cxnSp>
        <p:nvCxnSpPr>
          <p:cNvPr id="11" name="Straight Connector 10">
            <a:extLst>
              <a:ext uri="{FF2B5EF4-FFF2-40B4-BE49-F238E27FC236}">
                <a16:creationId xmlns:a16="http://schemas.microsoft.com/office/drawing/2014/main" id="{3C0CEB56-C837-4167-A343-1292B6604B17}"/>
              </a:ext>
            </a:extLst>
          </p:cNvPr>
          <p:cNvCxnSpPr/>
          <p:nvPr/>
        </p:nvCxnSpPr>
        <p:spPr>
          <a:xfrm>
            <a:off x="121920"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914C081-3D67-49E6-865F-F8D9D459A544}"/>
              </a:ext>
            </a:extLst>
          </p:cNvPr>
          <p:cNvSpPr txBox="1"/>
          <p:nvPr/>
        </p:nvSpPr>
        <p:spPr>
          <a:xfrm>
            <a:off x="4310506" y="3774981"/>
            <a:ext cx="4748115" cy="1754326"/>
          </a:xfrm>
          <a:prstGeom prst="rect">
            <a:avLst/>
          </a:prstGeom>
          <a:noFill/>
        </p:spPr>
        <p:txBody>
          <a:bodyPr wrap="square" rtlCol="0">
            <a:spAutoFit/>
          </a:bodyPr>
          <a:lstStyle/>
          <a:p>
            <a:pPr marL="285750" indent="-285750">
              <a:buFont typeface="Arial" panose="020B0604020202020204" pitchFamily="34" charset="0"/>
              <a:buChar char="•"/>
            </a:pPr>
            <a:r>
              <a:rPr lang="en-US" b="1" dirty="0"/>
              <a:t>ADOS:</a:t>
            </a:r>
            <a:r>
              <a:rPr lang="en-US" dirty="0"/>
              <a:t> socio-communicative deficits with restricted/repetitive behaviors </a:t>
            </a:r>
          </a:p>
          <a:p>
            <a:endParaRPr lang="en-US" dirty="0"/>
          </a:p>
          <a:p>
            <a:pPr marL="285750" indent="-285750">
              <a:buFont typeface="Arial" panose="020B0604020202020204" pitchFamily="34" charset="0"/>
              <a:buChar char="•"/>
            </a:pPr>
            <a:r>
              <a:rPr lang="en-US" b="1" dirty="0"/>
              <a:t>SRS: </a:t>
            </a:r>
            <a:r>
              <a:rPr lang="en-US" dirty="0"/>
              <a:t>impairments in Social Responsiveness</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Praxis: </a:t>
            </a:r>
            <a:r>
              <a:rPr lang="en-US" dirty="0"/>
              <a:t>motor/gesture-command/imitation</a:t>
            </a:r>
            <a:endParaRPr lang="en-US" b="1" dirty="0"/>
          </a:p>
        </p:txBody>
      </p:sp>
    </p:spTree>
    <p:extLst>
      <p:ext uri="{BB962C8B-B14F-4D97-AF65-F5344CB8AC3E}">
        <p14:creationId xmlns:p14="http://schemas.microsoft.com/office/powerpoint/2010/main" val="1652714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orr.jpg">
            <a:extLst>
              <a:ext uri="{FF2B5EF4-FFF2-40B4-BE49-F238E27FC236}">
                <a16:creationId xmlns:a16="http://schemas.microsoft.com/office/drawing/2014/main" id="{948A5F97-A258-4FA8-BFEC-AEBF7BB43039}"/>
              </a:ext>
            </a:extLst>
          </p:cNvPr>
          <p:cNvPicPr>
            <a:picLocks noGrp="1" noChangeAspect="1" noChangeArrowheads="1"/>
          </p:cNvPicPr>
          <p:nvPr>
            <p:ph idx="4294967295"/>
          </p:nvPr>
        </p:nvPicPr>
        <p:blipFill rotWithShape="1">
          <a:blip r:embed="rId3">
            <a:extLst>
              <a:ext uri="{28A0092B-C50C-407E-A947-70E740481C1C}">
                <a14:useLocalDpi xmlns:a14="http://schemas.microsoft.com/office/drawing/2010/main" val="0"/>
              </a:ext>
            </a:extLst>
          </a:blip>
          <a:srcRect l="11403" t="8854" r="21692" b="11006"/>
          <a:stretch/>
        </p:blipFill>
        <p:spPr bwMode="auto">
          <a:xfrm>
            <a:off x="176818" y="2778714"/>
            <a:ext cx="2298700" cy="2065338"/>
          </a:xfrm>
          <a:prstGeom prst="rect">
            <a:avLst/>
          </a:prstGeom>
          <a:noFill/>
          <a:ln w="28575">
            <a:solidFill>
              <a:schemeClr val="tx2">
                <a:lumMod val="50000"/>
              </a:schemeClr>
            </a:solidFill>
          </a:ln>
          <a:extLst>
            <a:ext uri="{909E8E84-426E-40DD-AFC4-6F175D3DCCD1}">
              <a14:hiddenFill xmlns:a14="http://schemas.microsoft.com/office/drawing/2010/main">
                <a:solidFill>
                  <a:srgbClr val="FFFFFF"/>
                </a:solidFill>
              </a14:hiddenFill>
            </a:ext>
          </a:extLst>
        </p:spPr>
      </p:pic>
      <p:pic>
        <p:nvPicPr>
          <p:cNvPr id="5" name="Picture 2" descr="corr.jpg">
            <a:extLst>
              <a:ext uri="{FF2B5EF4-FFF2-40B4-BE49-F238E27FC236}">
                <a16:creationId xmlns:a16="http://schemas.microsoft.com/office/drawing/2014/main" id="{2E358466-9F0F-49E7-B942-413456B585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54" t="7448" r="20840" b="12413"/>
          <a:stretch/>
        </p:blipFill>
        <p:spPr bwMode="auto">
          <a:xfrm>
            <a:off x="473162" y="2389912"/>
            <a:ext cx="2299634" cy="2065866"/>
          </a:xfrm>
          <a:prstGeom prst="rect">
            <a:avLst/>
          </a:prstGeom>
          <a:noFill/>
          <a:ln w="28575">
            <a:solidFill>
              <a:schemeClr val="tx2">
                <a:lumMod val="50000"/>
              </a:schemeClr>
            </a:solidFill>
          </a:ln>
          <a:extLst>
            <a:ext uri="{909E8E84-426E-40DD-AFC4-6F175D3DCCD1}">
              <a14:hiddenFill xmlns:a14="http://schemas.microsoft.com/office/drawing/2010/main">
                <a:solidFill>
                  <a:srgbClr val="FFFFFF"/>
                </a:solidFill>
              </a14:hiddenFill>
            </a:ext>
          </a:extLst>
        </p:spPr>
      </p:pic>
      <p:pic>
        <p:nvPicPr>
          <p:cNvPr id="6" name="Picture 2" descr="corr.jpg">
            <a:extLst>
              <a:ext uri="{FF2B5EF4-FFF2-40B4-BE49-F238E27FC236}">
                <a16:creationId xmlns:a16="http://schemas.microsoft.com/office/drawing/2014/main" id="{1F52E6A0-2B34-4488-8DBE-6236B5E4D5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508" t="7448" r="20895" b="12413"/>
          <a:stretch/>
        </p:blipFill>
        <p:spPr bwMode="auto">
          <a:xfrm>
            <a:off x="712234" y="2001637"/>
            <a:ext cx="2289042" cy="2065866"/>
          </a:xfrm>
          <a:prstGeom prst="rect">
            <a:avLst/>
          </a:prstGeom>
          <a:noFill/>
          <a:ln w="28575">
            <a:solidFill>
              <a:schemeClr val="tx2">
                <a:lumMod val="50000"/>
              </a:schemeClr>
            </a:solidFill>
          </a:ln>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7CFF49A3-B9BC-4D82-B89B-7FC938A9E57D}"/>
              </a:ext>
            </a:extLst>
          </p:cNvPr>
          <p:cNvCxnSpPr>
            <a:cxnSpLocks/>
          </p:cNvCxnSpPr>
          <p:nvPr/>
        </p:nvCxnSpPr>
        <p:spPr>
          <a:xfrm>
            <a:off x="3079199" y="2553988"/>
            <a:ext cx="91961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8160388A-AE5D-4874-9C51-0AD8F60E7034}"/>
              </a:ext>
            </a:extLst>
          </p:cNvPr>
          <p:cNvSpPr/>
          <p:nvPr/>
        </p:nvSpPr>
        <p:spPr>
          <a:xfrm>
            <a:off x="4033114" y="2074264"/>
            <a:ext cx="2467041" cy="958789"/>
          </a:xfrm>
          <a:prstGeom prst="roundRect">
            <a:avLst/>
          </a:prstGeom>
          <a:gradFill>
            <a:gsLst>
              <a:gs pos="0">
                <a:schemeClr val="accent1">
                  <a:lumMod val="40000"/>
                  <a:lumOff val="60000"/>
                </a:schemeClr>
              </a:gs>
              <a:gs pos="1000">
                <a:schemeClr val="accent6">
                  <a:tint val="60000"/>
                  <a:shade val="99000"/>
                  <a:satMod val="120000"/>
                </a:schemeClr>
              </a:gs>
              <a:gs pos="100000">
                <a:schemeClr val="accent6">
                  <a:tint val="55000"/>
                  <a:satMod val="140000"/>
                </a:schemeClr>
              </a:gs>
            </a:gsLst>
          </a:gradFill>
          <a:ln w="28575">
            <a:solidFill>
              <a:schemeClr val="bg2">
                <a:lumMod val="1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marL="342900" indent="-342900">
              <a:buFont typeface="+mj-lt"/>
              <a:buAutoNum type="arabicPeriod"/>
            </a:pPr>
            <a:r>
              <a:rPr lang="en-US" sz="1600" dirty="0">
                <a:cs typeface="Times New Roman" panose="02020603050405020304" pitchFamily="18" charset="0"/>
              </a:rPr>
              <a:t>PCA + RF Regression</a:t>
            </a:r>
          </a:p>
          <a:p>
            <a:pPr marL="342900" indent="-342900">
              <a:buFont typeface="+mj-lt"/>
              <a:buAutoNum type="arabicPeriod"/>
            </a:pPr>
            <a:r>
              <a:rPr lang="en-US" sz="1600" dirty="0" err="1">
                <a:cs typeface="Times New Roman" panose="02020603050405020304" pitchFamily="18" charset="0"/>
              </a:rPr>
              <a:t>kPCA</a:t>
            </a:r>
            <a:r>
              <a:rPr lang="en-US" sz="1600" dirty="0">
                <a:cs typeface="Times New Roman" panose="02020603050405020304" pitchFamily="18" charset="0"/>
              </a:rPr>
              <a:t> + RF Regression</a:t>
            </a:r>
          </a:p>
          <a:p>
            <a:pPr marL="342900" indent="-342900">
              <a:buFont typeface="+mj-lt"/>
              <a:buAutoNum type="arabicPeriod"/>
            </a:pPr>
            <a:r>
              <a:rPr lang="en-US" sz="1600" dirty="0">
                <a:cs typeface="Times New Roman" panose="02020603050405020304" pitchFamily="18" charset="0"/>
              </a:rPr>
              <a:t>Our Method</a:t>
            </a:r>
          </a:p>
        </p:txBody>
      </p:sp>
      <p:cxnSp>
        <p:nvCxnSpPr>
          <p:cNvPr id="14" name="Straight Arrow Connector 13">
            <a:extLst>
              <a:ext uri="{FF2B5EF4-FFF2-40B4-BE49-F238E27FC236}">
                <a16:creationId xmlns:a16="http://schemas.microsoft.com/office/drawing/2014/main" id="{30A25C41-BAD4-4BAA-9BE3-C77A9304C63C}"/>
              </a:ext>
            </a:extLst>
          </p:cNvPr>
          <p:cNvCxnSpPr>
            <a:cxnSpLocks/>
          </p:cNvCxnSpPr>
          <p:nvPr/>
        </p:nvCxnSpPr>
        <p:spPr>
          <a:xfrm>
            <a:off x="6500155" y="2553658"/>
            <a:ext cx="21785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9FDF5989-4079-42BD-B51E-FF258B6D82D0}"/>
              </a:ext>
            </a:extLst>
          </p:cNvPr>
          <p:cNvSpPr/>
          <p:nvPr/>
        </p:nvSpPr>
        <p:spPr>
          <a:xfrm>
            <a:off x="6644874" y="4329407"/>
            <a:ext cx="2397415" cy="892201"/>
          </a:xfrm>
          <a:prstGeom prst="roundRect">
            <a:avLst/>
          </a:prstGeom>
          <a:gradFill>
            <a:gsLst>
              <a:gs pos="0">
                <a:schemeClr val="accent1">
                  <a:lumMod val="40000"/>
                  <a:lumOff val="60000"/>
                </a:schemeClr>
              </a:gs>
              <a:gs pos="1000">
                <a:schemeClr val="accent6">
                  <a:tint val="60000"/>
                  <a:shade val="99000"/>
                  <a:satMod val="120000"/>
                </a:schemeClr>
              </a:gs>
              <a:gs pos="100000">
                <a:schemeClr val="accent6">
                  <a:tint val="55000"/>
                  <a:satMod val="140000"/>
                </a:schemeClr>
              </a:gs>
            </a:gsLst>
          </a:gradFill>
          <a:ln w="28575">
            <a:solidFill>
              <a:schemeClr val="tx1">
                <a:lumMod val="95000"/>
                <a:lumOff val="5000"/>
              </a:schemeClr>
            </a:solidFill>
          </a:ln>
        </p:spPr>
        <p:style>
          <a:lnRef idx="1">
            <a:schemeClr val="accent6"/>
          </a:lnRef>
          <a:fillRef idx="2">
            <a:schemeClr val="accent6"/>
          </a:fillRef>
          <a:effectRef idx="1">
            <a:schemeClr val="accent6"/>
          </a:effectRef>
          <a:fontRef idx="minor">
            <a:schemeClr val="dk1"/>
          </a:fontRef>
        </p:style>
        <p:txBody>
          <a:bodyPr rtlCol="0" anchor="ctr"/>
          <a:lstStyle/>
          <a:p>
            <a:r>
              <a:rPr lang="en-US" sz="1600" dirty="0">
                <a:cs typeface="Times New Roman" panose="02020603050405020304" pitchFamily="18" charset="0"/>
              </a:rPr>
              <a:t> Deployment on test data</a:t>
            </a:r>
            <a:endParaRPr lang="en-US" sz="1600" baseline="-25000" dirty="0">
              <a:latin typeface="Times New Roman" panose="02020603050405020304" pitchFamily="18" charset="0"/>
              <a:cs typeface="Times New Roman" panose="02020603050405020304" pitchFamily="18" charset="0"/>
            </a:endParaRPr>
          </a:p>
        </p:txBody>
      </p:sp>
      <p:cxnSp>
        <p:nvCxnSpPr>
          <p:cNvPr id="30" name="Connector: Elbow 29">
            <a:extLst>
              <a:ext uri="{FF2B5EF4-FFF2-40B4-BE49-F238E27FC236}">
                <a16:creationId xmlns:a16="http://schemas.microsoft.com/office/drawing/2014/main" id="{C84374A0-D306-40D6-8B76-5D21CDB3276D}"/>
              </a:ext>
            </a:extLst>
          </p:cNvPr>
          <p:cNvCxnSpPr>
            <a:cxnSpLocks/>
          </p:cNvCxnSpPr>
          <p:nvPr/>
        </p:nvCxnSpPr>
        <p:spPr>
          <a:xfrm>
            <a:off x="3334801" y="2556116"/>
            <a:ext cx="3223400" cy="2219392"/>
          </a:xfrm>
          <a:prstGeom prst="bentConnector3">
            <a:avLst>
              <a:gd name="adj1" fmla="val 7737"/>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2F7964A-DE1B-4FA1-85BE-23371A843E9E}"/>
              </a:ext>
            </a:extLst>
          </p:cNvPr>
          <p:cNvSpPr txBox="1"/>
          <p:nvPr/>
        </p:nvSpPr>
        <p:spPr>
          <a:xfrm>
            <a:off x="3239406" y="2191482"/>
            <a:ext cx="1006022" cy="338554"/>
          </a:xfrm>
          <a:prstGeom prst="rect">
            <a:avLst/>
          </a:prstGeom>
          <a:noFill/>
        </p:spPr>
        <p:txBody>
          <a:bodyPr wrap="square" rtlCol="0">
            <a:spAutoFit/>
          </a:bodyPr>
          <a:lstStyle/>
          <a:p>
            <a:r>
              <a:rPr lang="en-US" sz="1600" b="1" dirty="0"/>
              <a:t>train</a:t>
            </a:r>
          </a:p>
        </p:txBody>
      </p:sp>
      <p:sp>
        <p:nvSpPr>
          <p:cNvPr id="45" name="TextBox 44">
            <a:extLst>
              <a:ext uri="{FF2B5EF4-FFF2-40B4-BE49-F238E27FC236}">
                <a16:creationId xmlns:a16="http://schemas.microsoft.com/office/drawing/2014/main" id="{EEB2A8F8-DDE0-4710-BFD7-1F0F5951B99B}"/>
              </a:ext>
            </a:extLst>
          </p:cNvPr>
          <p:cNvSpPr txBox="1"/>
          <p:nvPr/>
        </p:nvSpPr>
        <p:spPr>
          <a:xfrm>
            <a:off x="4502813" y="4775507"/>
            <a:ext cx="919615" cy="338554"/>
          </a:xfrm>
          <a:prstGeom prst="rect">
            <a:avLst/>
          </a:prstGeom>
          <a:noFill/>
        </p:spPr>
        <p:txBody>
          <a:bodyPr wrap="square" rtlCol="0">
            <a:spAutoFit/>
          </a:bodyPr>
          <a:lstStyle/>
          <a:p>
            <a:r>
              <a:rPr lang="en-US" sz="1600" b="1" dirty="0"/>
              <a:t>test</a:t>
            </a:r>
          </a:p>
        </p:txBody>
      </p:sp>
      <p:cxnSp>
        <p:nvCxnSpPr>
          <p:cNvPr id="46" name="Straight Arrow Connector 45">
            <a:extLst>
              <a:ext uri="{FF2B5EF4-FFF2-40B4-BE49-F238E27FC236}">
                <a16:creationId xmlns:a16="http://schemas.microsoft.com/office/drawing/2014/main" id="{6617D826-3254-4A20-BB31-104B2CBE5FFE}"/>
              </a:ext>
            </a:extLst>
          </p:cNvPr>
          <p:cNvCxnSpPr>
            <a:cxnSpLocks/>
          </p:cNvCxnSpPr>
          <p:nvPr/>
        </p:nvCxnSpPr>
        <p:spPr>
          <a:xfrm>
            <a:off x="7819257" y="5221608"/>
            <a:ext cx="5627" cy="39542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742675E3-BCE9-4BF4-AFA2-E9084BDFC8B9}"/>
              </a:ext>
            </a:extLst>
          </p:cNvPr>
          <p:cNvSpPr/>
          <p:nvPr/>
        </p:nvSpPr>
        <p:spPr>
          <a:xfrm>
            <a:off x="7586138" y="5558576"/>
            <a:ext cx="514885" cy="369332"/>
          </a:xfrm>
          <a:prstGeom prst="rect">
            <a:avLst/>
          </a:prstGeom>
        </p:spPr>
        <p:txBody>
          <a:bodyPr wrap="square">
            <a:spAutoFit/>
          </a:bodyPr>
          <a:lstStyle/>
          <a:p>
            <a:r>
              <a:rPr lang="en-US" b="1" dirty="0" err="1">
                <a:latin typeface="Times New Roman" panose="02020603050405020304" pitchFamily="18" charset="0"/>
                <a:cs typeface="Times New Roman" panose="02020603050405020304" pitchFamily="18" charset="0"/>
              </a:rPr>
              <a:t>y</a:t>
            </a:r>
            <a:r>
              <a:rPr lang="en-US" baseline="-25000" dirty="0" err="1">
                <a:latin typeface="Times New Roman" panose="02020603050405020304" pitchFamily="18" charset="0"/>
                <a:cs typeface="Times New Roman" panose="02020603050405020304" pitchFamily="18" charset="0"/>
              </a:rPr>
              <a:t>test</a:t>
            </a:r>
            <a:endParaRPr lang="en-US" dirty="0"/>
          </a:p>
        </p:txBody>
      </p:sp>
      <p:sp>
        <p:nvSpPr>
          <p:cNvPr id="3" name="Rectangle 2">
            <a:extLst>
              <a:ext uri="{FF2B5EF4-FFF2-40B4-BE49-F238E27FC236}">
                <a16:creationId xmlns:a16="http://schemas.microsoft.com/office/drawing/2014/main" id="{DB5EE706-A73D-4702-835B-C74341DF5EB6}"/>
              </a:ext>
            </a:extLst>
          </p:cNvPr>
          <p:cNvSpPr/>
          <p:nvPr/>
        </p:nvSpPr>
        <p:spPr>
          <a:xfrm>
            <a:off x="308252" y="4935974"/>
            <a:ext cx="2912977" cy="338554"/>
          </a:xfrm>
          <a:prstGeom prst="rect">
            <a:avLst/>
          </a:prstGeom>
        </p:spPr>
        <p:txBody>
          <a:bodyPr wrap="none">
            <a:spAutoFit/>
          </a:bodyPr>
          <a:lstStyle/>
          <a:p>
            <a:r>
              <a:rPr lang="en-US" sz="1600" b="1" dirty="0">
                <a:solidFill>
                  <a:srgbClr val="000000"/>
                </a:solidFill>
                <a:latin typeface="Arial" panose="020B0604020202020204" pitchFamily="34" charset="0"/>
              </a:rPr>
              <a:t>Patient Correlation Matrices</a:t>
            </a:r>
            <a:endParaRPr lang="en-US" sz="1600" b="1" dirty="0"/>
          </a:p>
        </p:txBody>
      </p:sp>
      <p:sp>
        <p:nvSpPr>
          <p:cNvPr id="13" name="TextBox 12">
            <a:extLst>
              <a:ext uri="{FF2B5EF4-FFF2-40B4-BE49-F238E27FC236}">
                <a16:creationId xmlns:a16="http://schemas.microsoft.com/office/drawing/2014/main" id="{D778931B-D832-48BA-9237-E1F8488DA220}"/>
              </a:ext>
            </a:extLst>
          </p:cNvPr>
          <p:cNvSpPr txBox="1"/>
          <p:nvPr/>
        </p:nvSpPr>
        <p:spPr>
          <a:xfrm>
            <a:off x="4294211" y="3342841"/>
            <a:ext cx="2093242" cy="338554"/>
          </a:xfrm>
          <a:prstGeom prst="rect">
            <a:avLst/>
          </a:prstGeom>
          <a:noFill/>
        </p:spPr>
        <p:txBody>
          <a:bodyPr wrap="square" rtlCol="0">
            <a:spAutoFit/>
          </a:bodyPr>
          <a:lstStyle/>
          <a:p>
            <a:r>
              <a:rPr lang="en-US" sz="1600" b="1" dirty="0"/>
              <a:t>Model Parameters</a:t>
            </a:r>
          </a:p>
        </p:txBody>
      </p:sp>
      <p:sp>
        <p:nvSpPr>
          <p:cNvPr id="37" name="Rectangle 36">
            <a:extLst>
              <a:ext uri="{FF2B5EF4-FFF2-40B4-BE49-F238E27FC236}">
                <a16:creationId xmlns:a16="http://schemas.microsoft.com/office/drawing/2014/main" id="{5E1775C2-684D-441B-A05D-2A874D6D2F8D}"/>
              </a:ext>
            </a:extLst>
          </p:cNvPr>
          <p:cNvSpPr/>
          <p:nvPr/>
        </p:nvSpPr>
        <p:spPr>
          <a:xfrm>
            <a:off x="6677616" y="2345371"/>
            <a:ext cx="600332" cy="369332"/>
          </a:xfrm>
          <a:prstGeom prst="rect">
            <a:avLst/>
          </a:prstGeom>
        </p:spPr>
        <p:txBody>
          <a:bodyPr wrap="square">
            <a:spAutoFit/>
          </a:bodyPr>
          <a:lstStyle/>
          <a:p>
            <a:r>
              <a:rPr lang="en-US" b="1" dirty="0" err="1">
                <a:latin typeface="Times New Roman" panose="02020603050405020304" pitchFamily="18" charset="0"/>
                <a:cs typeface="Times New Roman" panose="02020603050405020304" pitchFamily="18" charset="0"/>
              </a:rPr>
              <a:t>y</a:t>
            </a:r>
            <a:r>
              <a:rPr lang="en-US" baseline="-25000" dirty="0" err="1">
                <a:latin typeface="Times New Roman" panose="02020603050405020304" pitchFamily="18" charset="0"/>
                <a:cs typeface="Times New Roman" panose="02020603050405020304" pitchFamily="18" charset="0"/>
              </a:rPr>
              <a:t>train</a:t>
            </a:r>
            <a:endParaRPr lang="en-US" dirty="0"/>
          </a:p>
        </p:txBody>
      </p:sp>
      <p:cxnSp>
        <p:nvCxnSpPr>
          <p:cNvPr id="34" name="Straight Arrow Connector 33">
            <a:extLst>
              <a:ext uri="{FF2B5EF4-FFF2-40B4-BE49-F238E27FC236}">
                <a16:creationId xmlns:a16="http://schemas.microsoft.com/office/drawing/2014/main" id="{3B6C38BC-7EB1-4D8A-85C5-5F17C4B81A8F}"/>
              </a:ext>
            </a:extLst>
          </p:cNvPr>
          <p:cNvCxnSpPr/>
          <p:nvPr/>
        </p:nvCxnSpPr>
        <p:spPr>
          <a:xfrm>
            <a:off x="5422427" y="3052622"/>
            <a:ext cx="0" cy="29021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88A2F2C0-88AD-47F4-A81B-6C159CCE813D}"/>
              </a:ext>
            </a:extLst>
          </p:cNvPr>
          <p:cNvCxnSpPr>
            <a:cxnSpLocks/>
            <a:stCxn id="13" idx="3"/>
            <a:endCxn id="17" idx="0"/>
          </p:cNvCxnSpPr>
          <p:nvPr/>
        </p:nvCxnSpPr>
        <p:spPr>
          <a:xfrm>
            <a:off x="6387453" y="3512118"/>
            <a:ext cx="1456129" cy="817289"/>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0882AD6-37A8-4721-A02B-9396B3421B2F}"/>
              </a:ext>
            </a:extLst>
          </p:cNvPr>
          <p:cNvSpPr txBox="1"/>
          <p:nvPr/>
        </p:nvSpPr>
        <p:spPr>
          <a:xfrm>
            <a:off x="7198468" y="2362615"/>
            <a:ext cx="1843821" cy="338554"/>
          </a:xfrm>
          <a:prstGeom prst="rect">
            <a:avLst/>
          </a:prstGeom>
          <a:noFill/>
          <a:ln>
            <a:solidFill>
              <a:schemeClr val="accent1"/>
            </a:solidFill>
          </a:ln>
        </p:spPr>
        <p:txBody>
          <a:bodyPr wrap="square" rtlCol="0">
            <a:spAutoFit/>
          </a:bodyPr>
          <a:lstStyle/>
          <a:p>
            <a:pPr algn="ctr"/>
            <a:r>
              <a:rPr lang="en-US" sz="1600" b="1" dirty="0"/>
              <a:t>Training evaluation</a:t>
            </a:r>
          </a:p>
        </p:txBody>
      </p:sp>
      <p:sp>
        <p:nvSpPr>
          <p:cNvPr id="48" name="TextBox 47">
            <a:extLst>
              <a:ext uri="{FF2B5EF4-FFF2-40B4-BE49-F238E27FC236}">
                <a16:creationId xmlns:a16="http://schemas.microsoft.com/office/drawing/2014/main" id="{084479BF-E7C4-426C-9D6D-94D3B7805414}"/>
              </a:ext>
            </a:extLst>
          </p:cNvPr>
          <p:cNvSpPr txBox="1"/>
          <p:nvPr/>
        </p:nvSpPr>
        <p:spPr>
          <a:xfrm>
            <a:off x="6985806" y="5953739"/>
            <a:ext cx="1866709" cy="338554"/>
          </a:xfrm>
          <a:prstGeom prst="rect">
            <a:avLst/>
          </a:prstGeom>
          <a:noFill/>
          <a:ln>
            <a:solidFill>
              <a:schemeClr val="accent1"/>
            </a:solidFill>
          </a:ln>
        </p:spPr>
        <p:txBody>
          <a:bodyPr wrap="square" rtlCol="0">
            <a:spAutoFit/>
          </a:bodyPr>
          <a:lstStyle/>
          <a:p>
            <a:pPr algn="ctr"/>
            <a:r>
              <a:rPr lang="en-US" sz="1600" b="1" dirty="0"/>
              <a:t>Testing evaluation</a:t>
            </a:r>
          </a:p>
        </p:txBody>
      </p:sp>
      <p:sp>
        <p:nvSpPr>
          <p:cNvPr id="26" name="Title 1">
            <a:extLst>
              <a:ext uri="{FF2B5EF4-FFF2-40B4-BE49-F238E27FC236}">
                <a16:creationId xmlns:a16="http://schemas.microsoft.com/office/drawing/2014/main" id="{EA15DA2E-7A42-43D1-8452-657D9739C7E5}"/>
              </a:ext>
            </a:extLst>
          </p:cNvPr>
          <p:cNvSpPr txBox="1">
            <a:spLocks/>
          </p:cNvSpPr>
          <p:nvPr/>
        </p:nvSpPr>
        <p:spPr>
          <a:xfrm>
            <a:off x="0" y="-619760"/>
            <a:ext cx="9122989" cy="14509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300" dirty="0"/>
              <a:t>Evaluation: Cross Validation</a:t>
            </a:r>
          </a:p>
        </p:txBody>
      </p:sp>
      <p:cxnSp>
        <p:nvCxnSpPr>
          <p:cNvPr id="27" name="Straight Connector 26">
            <a:extLst>
              <a:ext uri="{FF2B5EF4-FFF2-40B4-BE49-F238E27FC236}">
                <a16:creationId xmlns:a16="http://schemas.microsoft.com/office/drawing/2014/main" id="{80811D62-2DF8-4DFA-AAE9-2D2FEBE822AA}"/>
              </a:ext>
            </a:extLst>
          </p:cNvPr>
          <p:cNvCxnSpPr/>
          <p:nvPr/>
        </p:nvCxnSpPr>
        <p:spPr>
          <a:xfrm>
            <a:off x="121920"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9123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A30A3894-F20E-4BA5-8B9F-DD256C5A0D49}"/>
              </a:ext>
            </a:extLst>
          </p:cNvPr>
          <p:cNvSpPr txBox="1"/>
          <p:nvPr/>
        </p:nvSpPr>
        <p:spPr>
          <a:xfrm>
            <a:off x="-922121" y="8401300"/>
            <a:ext cx="8741195" cy="461665"/>
          </a:xfrm>
          <a:prstGeom prst="rect">
            <a:avLst/>
          </a:prstGeom>
          <a:noFill/>
        </p:spPr>
        <p:txBody>
          <a:bodyPr wrap="square" rtlCol="0">
            <a:spAutoFit/>
          </a:bodyPr>
          <a:lstStyle/>
          <a:p>
            <a:pPr algn="ctr"/>
            <a:r>
              <a:rPr lang="en-US" sz="2400" b="1" dirty="0">
                <a:solidFill>
                  <a:schemeClr val="accent6">
                    <a:lumMod val="75000"/>
                  </a:schemeClr>
                </a:solidFill>
              </a:rPr>
              <a:t>Graph Theoretic + RF Regression</a:t>
            </a:r>
          </a:p>
        </p:txBody>
      </p:sp>
      <p:sp>
        <p:nvSpPr>
          <p:cNvPr id="25" name="TextBox 24">
            <a:extLst>
              <a:ext uri="{FF2B5EF4-FFF2-40B4-BE49-F238E27FC236}">
                <a16:creationId xmlns:a16="http://schemas.microsoft.com/office/drawing/2014/main" id="{73F4C7E2-709C-4712-9F6F-0AF7A70C604D}"/>
              </a:ext>
            </a:extLst>
          </p:cNvPr>
          <p:cNvSpPr txBox="1"/>
          <p:nvPr/>
        </p:nvSpPr>
        <p:spPr>
          <a:xfrm>
            <a:off x="7766406" y="8401300"/>
            <a:ext cx="4462660" cy="461665"/>
          </a:xfrm>
          <a:prstGeom prst="rect">
            <a:avLst/>
          </a:prstGeom>
          <a:noFill/>
        </p:spPr>
        <p:txBody>
          <a:bodyPr wrap="square" rtlCol="0">
            <a:spAutoFit/>
          </a:bodyPr>
          <a:lstStyle/>
          <a:p>
            <a:pPr algn="ctr"/>
            <a:r>
              <a:rPr lang="en-US" sz="2400" b="1" dirty="0">
                <a:solidFill>
                  <a:schemeClr val="accent5">
                    <a:lumMod val="75000"/>
                  </a:schemeClr>
                </a:solidFill>
              </a:rPr>
              <a:t>RF Regression</a:t>
            </a:r>
          </a:p>
        </p:txBody>
      </p:sp>
      <p:sp>
        <p:nvSpPr>
          <p:cNvPr id="8" name="TextBox 7">
            <a:extLst>
              <a:ext uri="{FF2B5EF4-FFF2-40B4-BE49-F238E27FC236}">
                <a16:creationId xmlns:a16="http://schemas.microsoft.com/office/drawing/2014/main" id="{793C1A77-F011-433B-919E-70DF353D1CFE}"/>
              </a:ext>
            </a:extLst>
          </p:cNvPr>
          <p:cNvSpPr txBox="1"/>
          <p:nvPr/>
        </p:nvSpPr>
        <p:spPr>
          <a:xfrm>
            <a:off x="258072" y="4282686"/>
            <a:ext cx="2622313" cy="523220"/>
          </a:xfrm>
          <a:prstGeom prst="rect">
            <a:avLst/>
          </a:prstGeom>
          <a:noFill/>
        </p:spPr>
        <p:txBody>
          <a:bodyPr wrap="square" rtlCol="0">
            <a:spAutoFit/>
          </a:bodyPr>
          <a:lstStyle/>
          <a:p>
            <a:r>
              <a:rPr lang="en-US" sz="1400" b="1" dirty="0"/>
              <a:t>Test MAE:  2.28</a:t>
            </a:r>
          </a:p>
          <a:p>
            <a:r>
              <a:rPr lang="en-US" sz="1400" b="1" dirty="0"/>
              <a:t>Test NMI: 0.52</a:t>
            </a:r>
          </a:p>
        </p:txBody>
      </p:sp>
      <p:sp>
        <p:nvSpPr>
          <p:cNvPr id="30" name="TextBox 29">
            <a:extLst>
              <a:ext uri="{FF2B5EF4-FFF2-40B4-BE49-F238E27FC236}">
                <a16:creationId xmlns:a16="http://schemas.microsoft.com/office/drawing/2014/main" id="{7BF165A8-A655-4F4C-BB0B-6BC0E3DC263D}"/>
              </a:ext>
            </a:extLst>
          </p:cNvPr>
          <p:cNvSpPr txBox="1"/>
          <p:nvPr/>
        </p:nvSpPr>
        <p:spPr>
          <a:xfrm>
            <a:off x="3283703" y="4282044"/>
            <a:ext cx="2622313" cy="523220"/>
          </a:xfrm>
          <a:prstGeom prst="rect">
            <a:avLst/>
          </a:prstGeom>
          <a:noFill/>
        </p:spPr>
        <p:txBody>
          <a:bodyPr wrap="square" rtlCol="0">
            <a:spAutoFit/>
          </a:bodyPr>
          <a:lstStyle/>
          <a:p>
            <a:r>
              <a:rPr lang="en-US" sz="1400" b="1" dirty="0"/>
              <a:t>Test MAE: 2.78 </a:t>
            </a:r>
          </a:p>
          <a:p>
            <a:r>
              <a:rPr lang="en-US" sz="1400" b="1" dirty="0"/>
              <a:t>Test NMI: 0.37</a:t>
            </a:r>
          </a:p>
        </p:txBody>
      </p:sp>
      <p:sp>
        <p:nvSpPr>
          <p:cNvPr id="31" name="TextBox 30">
            <a:extLst>
              <a:ext uri="{FF2B5EF4-FFF2-40B4-BE49-F238E27FC236}">
                <a16:creationId xmlns:a16="http://schemas.microsoft.com/office/drawing/2014/main" id="{CD5B10C3-6876-455D-93CE-F61B4F322306}"/>
              </a:ext>
            </a:extLst>
          </p:cNvPr>
          <p:cNvSpPr txBox="1"/>
          <p:nvPr/>
        </p:nvSpPr>
        <p:spPr>
          <a:xfrm>
            <a:off x="6455249" y="4256396"/>
            <a:ext cx="2622313" cy="523220"/>
          </a:xfrm>
          <a:prstGeom prst="rect">
            <a:avLst/>
          </a:prstGeom>
          <a:noFill/>
        </p:spPr>
        <p:txBody>
          <a:bodyPr wrap="square" rtlCol="0">
            <a:spAutoFit/>
          </a:bodyPr>
          <a:lstStyle/>
          <a:p>
            <a:r>
              <a:rPr lang="en-US" sz="1400" b="1" dirty="0"/>
              <a:t>Test MAE: 2.99</a:t>
            </a:r>
          </a:p>
          <a:p>
            <a:r>
              <a:rPr lang="en-US" sz="1400" b="1" dirty="0"/>
              <a:t>Test NMI: 0.30</a:t>
            </a:r>
          </a:p>
        </p:txBody>
      </p:sp>
      <p:sp>
        <p:nvSpPr>
          <p:cNvPr id="12" name="TextBox 11">
            <a:extLst>
              <a:ext uri="{FF2B5EF4-FFF2-40B4-BE49-F238E27FC236}">
                <a16:creationId xmlns:a16="http://schemas.microsoft.com/office/drawing/2014/main" id="{EAA66115-EFF5-4A1C-9559-53EADB66B100}"/>
              </a:ext>
            </a:extLst>
          </p:cNvPr>
          <p:cNvSpPr txBox="1"/>
          <p:nvPr/>
        </p:nvSpPr>
        <p:spPr>
          <a:xfrm>
            <a:off x="258072" y="1514147"/>
            <a:ext cx="2622313" cy="307777"/>
          </a:xfrm>
          <a:prstGeom prst="rect">
            <a:avLst/>
          </a:prstGeom>
          <a:noFill/>
        </p:spPr>
        <p:txBody>
          <a:bodyPr wrap="square" rtlCol="0">
            <a:spAutoFit/>
          </a:bodyPr>
          <a:lstStyle/>
          <a:p>
            <a:pPr algn="ctr"/>
            <a:r>
              <a:rPr lang="en-US" sz="1400" b="1" dirty="0"/>
              <a:t>JNO Framework</a:t>
            </a:r>
          </a:p>
        </p:txBody>
      </p:sp>
      <p:sp>
        <p:nvSpPr>
          <p:cNvPr id="13" name="TextBox 12">
            <a:extLst>
              <a:ext uri="{FF2B5EF4-FFF2-40B4-BE49-F238E27FC236}">
                <a16:creationId xmlns:a16="http://schemas.microsoft.com/office/drawing/2014/main" id="{8170667D-69B5-4E47-8139-68C49DC310C8}"/>
              </a:ext>
            </a:extLst>
          </p:cNvPr>
          <p:cNvSpPr txBox="1"/>
          <p:nvPr/>
        </p:nvSpPr>
        <p:spPr>
          <a:xfrm>
            <a:off x="3260843" y="1487857"/>
            <a:ext cx="2622313" cy="307777"/>
          </a:xfrm>
          <a:prstGeom prst="rect">
            <a:avLst/>
          </a:prstGeom>
          <a:noFill/>
        </p:spPr>
        <p:txBody>
          <a:bodyPr wrap="square" rtlCol="0">
            <a:spAutoFit/>
          </a:bodyPr>
          <a:lstStyle/>
          <a:p>
            <a:pPr algn="ctr"/>
            <a:r>
              <a:rPr lang="en-US" sz="1400" b="1" dirty="0"/>
              <a:t>PCA + RF Regression</a:t>
            </a:r>
          </a:p>
        </p:txBody>
      </p:sp>
      <p:sp>
        <p:nvSpPr>
          <p:cNvPr id="14" name="TextBox 13">
            <a:extLst>
              <a:ext uri="{FF2B5EF4-FFF2-40B4-BE49-F238E27FC236}">
                <a16:creationId xmlns:a16="http://schemas.microsoft.com/office/drawing/2014/main" id="{86739809-57E4-4738-9E09-EEC0DEB3944D}"/>
              </a:ext>
            </a:extLst>
          </p:cNvPr>
          <p:cNvSpPr txBox="1"/>
          <p:nvPr/>
        </p:nvSpPr>
        <p:spPr>
          <a:xfrm>
            <a:off x="6235671" y="1487857"/>
            <a:ext cx="2622313" cy="307777"/>
          </a:xfrm>
          <a:prstGeom prst="rect">
            <a:avLst/>
          </a:prstGeom>
          <a:noFill/>
        </p:spPr>
        <p:txBody>
          <a:bodyPr wrap="square" rtlCol="0">
            <a:spAutoFit/>
          </a:bodyPr>
          <a:lstStyle/>
          <a:p>
            <a:pPr algn="ctr"/>
            <a:r>
              <a:rPr lang="en-US" sz="1400" b="1" dirty="0"/>
              <a:t>k-PCA + RF Regression</a:t>
            </a:r>
          </a:p>
        </p:txBody>
      </p:sp>
      <p:pic>
        <p:nvPicPr>
          <p:cNvPr id="4" name="Picture 8" descr="https://lh5.googleusercontent.com/rzGEQXZiOoy9vNdaJ4a4N6fN1oN2az5LZ-iWNt3x2eROHNBDbIXnwM0PN-N4feYQIPwWpeM21NxtoRok35YUqsMTrRlVq8ehWp5uvcpuVQ44OEuEODH1LwL6o6-zttc1Zjd65LZ9v6k">
            <a:extLst>
              <a:ext uri="{FF2B5EF4-FFF2-40B4-BE49-F238E27FC236}">
                <a16:creationId xmlns:a16="http://schemas.microsoft.com/office/drawing/2014/main" id="{39816452-45A4-48E9-AEA6-A59143797B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97" t="10024" r="7084" b="1441"/>
          <a:stretch/>
        </p:blipFill>
        <p:spPr bwMode="auto">
          <a:xfrm>
            <a:off x="6067438" y="1862995"/>
            <a:ext cx="2958777" cy="218847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s://lh4.googleusercontent.com/TiDi9MjAHdewj2fqiq3qcm_zFXy5T5n05M8HOx5SLMJu66SVWpXRtWoSXs-Al58FDPjKBJiq7fJNBwRgznIGUkibBQkOEEg22IG4qqkd2ZeRCjYGk6Emurba6S9WZ-e06P_aqclxt2g">
            <a:extLst>
              <a:ext uri="{FF2B5EF4-FFF2-40B4-BE49-F238E27FC236}">
                <a16:creationId xmlns:a16="http://schemas.microsoft.com/office/drawing/2014/main" id="{9B35D9FE-AA70-43BF-ACC0-2E3143E995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32" t="9667" r="6850"/>
          <a:stretch/>
        </p:blipFill>
        <p:spPr bwMode="auto">
          <a:xfrm>
            <a:off x="3096653" y="1838893"/>
            <a:ext cx="2944423" cy="22572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lh5.googleusercontent.com/ZzdyTeonwxkQLZK79kibCzoNygD2J8fpQ_E8g1BVAk57drjjfplDqNJQDgk8O6guY2uU4iA5SPX34gNCR9OKPGzIZ7ZCFdZIZBlgfDPSHr-C27cleRwAdHEJSsSL1awyf3KAXwO-CYA">
            <a:extLst>
              <a:ext uri="{FF2B5EF4-FFF2-40B4-BE49-F238E27FC236}">
                <a16:creationId xmlns:a16="http://schemas.microsoft.com/office/drawing/2014/main" id="{16FD49A3-C0FF-4228-A914-65D024C5DB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72" t="8722" r="6756"/>
          <a:stretch/>
        </p:blipFill>
        <p:spPr bwMode="auto">
          <a:xfrm>
            <a:off x="0" y="1821924"/>
            <a:ext cx="3096653" cy="2229215"/>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FE0FCCA5-48A0-47B2-9D5D-1BD84126D9C1}"/>
              </a:ext>
            </a:extLst>
          </p:cNvPr>
          <p:cNvSpPr txBox="1">
            <a:spLocks/>
          </p:cNvSpPr>
          <p:nvPr/>
        </p:nvSpPr>
        <p:spPr>
          <a:xfrm>
            <a:off x="0" y="-619760"/>
            <a:ext cx="9122989" cy="14509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300" dirty="0"/>
              <a:t>Regression Performance - ADOS</a:t>
            </a:r>
          </a:p>
        </p:txBody>
      </p:sp>
      <p:cxnSp>
        <p:nvCxnSpPr>
          <p:cNvPr id="17" name="Straight Connector 16">
            <a:extLst>
              <a:ext uri="{FF2B5EF4-FFF2-40B4-BE49-F238E27FC236}">
                <a16:creationId xmlns:a16="http://schemas.microsoft.com/office/drawing/2014/main" id="{0D824BC9-24F5-4831-B604-5A69A95EAFF5}"/>
              </a:ext>
            </a:extLst>
          </p:cNvPr>
          <p:cNvCxnSpPr/>
          <p:nvPr/>
        </p:nvCxnSpPr>
        <p:spPr>
          <a:xfrm>
            <a:off x="121920"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0407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descr="https://lh6.googleusercontent.com/bTnjWvaOVsS47SmYfnQWCOiMSzXokyzkFgQrDrFUo6iuWPdzU5yi9Kz5kiqtYJN6O9a7ARDV0LcnV0lqalSFaA6ZxEiUw-oGcBxXP9y_kos4h3bw8AWkKxmsKQrMBMtIQVSXZQoKu7A">
            <a:extLst>
              <a:ext uri="{FF2B5EF4-FFF2-40B4-BE49-F238E27FC236}">
                <a16:creationId xmlns:a16="http://schemas.microsoft.com/office/drawing/2014/main" id="{556CFEA0-7247-43C7-B410-8964F414A3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1" t="8917" r="7558"/>
          <a:stretch/>
        </p:blipFill>
        <p:spPr bwMode="auto">
          <a:xfrm>
            <a:off x="25218" y="1783894"/>
            <a:ext cx="3060776" cy="236915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https://lh6.googleusercontent.com/D5aX5vxUhSfFwKY3OICtgZ-zYSXZH9vQHMo9YHIW7evZxsATeV5wr1zBGwz9x-OFtWDClg0mLlWfGrg3mKswTrvgcPLGT3L1fjrHycsL7bxSNTJjRL8prs5d1w498Yz_mwV9kweS93w">
            <a:extLst>
              <a:ext uri="{FF2B5EF4-FFF2-40B4-BE49-F238E27FC236}">
                <a16:creationId xmlns:a16="http://schemas.microsoft.com/office/drawing/2014/main" id="{B911BDD5-9390-44A9-9514-708E121678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29" t="10753" r="9199"/>
          <a:stretch/>
        </p:blipFill>
        <p:spPr bwMode="auto">
          <a:xfrm>
            <a:off x="3019802" y="1838763"/>
            <a:ext cx="3041024" cy="231429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93C1A77-F011-433B-919E-70DF353D1CFE}"/>
              </a:ext>
            </a:extLst>
          </p:cNvPr>
          <p:cNvSpPr txBox="1"/>
          <p:nvPr/>
        </p:nvSpPr>
        <p:spPr>
          <a:xfrm>
            <a:off x="259481" y="4270946"/>
            <a:ext cx="2622313" cy="523220"/>
          </a:xfrm>
          <a:prstGeom prst="rect">
            <a:avLst/>
          </a:prstGeom>
          <a:noFill/>
        </p:spPr>
        <p:txBody>
          <a:bodyPr wrap="square" rtlCol="0">
            <a:spAutoFit/>
          </a:bodyPr>
          <a:lstStyle/>
          <a:p>
            <a:r>
              <a:rPr lang="en-US" sz="1400" b="1" dirty="0"/>
              <a:t>Test MAE: 13.27</a:t>
            </a:r>
          </a:p>
          <a:p>
            <a:r>
              <a:rPr lang="en-US" sz="1400" b="1" dirty="0"/>
              <a:t>Test NMI: 0.78</a:t>
            </a:r>
            <a:endParaRPr lang="en-US" sz="1400" dirty="0"/>
          </a:p>
        </p:txBody>
      </p:sp>
      <p:sp>
        <p:nvSpPr>
          <p:cNvPr id="30" name="TextBox 29">
            <a:extLst>
              <a:ext uri="{FF2B5EF4-FFF2-40B4-BE49-F238E27FC236}">
                <a16:creationId xmlns:a16="http://schemas.microsoft.com/office/drawing/2014/main" id="{7BF165A8-A655-4F4C-BB0B-6BC0E3DC263D}"/>
              </a:ext>
            </a:extLst>
          </p:cNvPr>
          <p:cNvSpPr txBox="1"/>
          <p:nvPr/>
        </p:nvSpPr>
        <p:spPr>
          <a:xfrm>
            <a:off x="3285112" y="4270304"/>
            <a:ext cx="2622313" cy="523220"/>
          </a:xfrm>
          <a:prstGeom prst="rect">
            <a:avLst/>
          </a:prstGeom>
          <a:noFill/>
        </p:spPr>
        <p:txBody>
          <a:bodyPr wrap="square" rtlCol="0">
            <a:spAutoFit/>
          </a:bodyPr>
          <a:lstStyle/>
          <a:p>
            <a:r>
              <a:rPr lang="en-US" sz="1400" b="1" dirty="0"/>
              <a:t>Test MAE: 18.60</a:t>
            </a:r>
          </a:p>
          <a:p>
            <a:r>
              <a:rPr lang="en-US" sz="1400" b="1" dirty="0"/>
              <a:t>Test NMI: 0.52</a:t>
            </a:r>
          </a:p>
        </p:txBody>
      </p:sp>
      <p:sp>
        <p:nvSpPr>
          <p:cNvPr id="31" name="TextBox 30">
            <a:extLst>
              <a:ext uri="{FF2B5EF4-FFF2-40B4-BE49-F238E27FC236}">
                <a16:creationId xmlns:a16="http://schemas.microsoft.com/office/drawing/2014/main" id="{CD5B10C3-6876-455D-93CE-F61B4F322306}"/>
              </a:ext>
            </a:extLst>
          </p:cNvPr>
          <p:cNvSpPr txBox="1"/>
          <p:nvPr/>
        </p:nvSpPr>
        <p:spPr>
          <a:xfrm>
            <a:off x="6456658" y="4244656"/>
            <a:ext cx="2622313" cy="523220"/>
          </a:xfrm>
          <a:prstGeom prst="rect">
            <a:avLst/>
          </a:prstGeom>
          <a:noFill/>
        </p:spPr>
        <p:txBody>
          <a:bodyPr wrap="square" rtlCol="0">
            <a:spAutoFit/>
          </a:bodyPr>
          <a:lstStyle/>
          <a:p>
            <a:r>
              <a:rPr lang="en-US" sz="1400" b="1" dirty="0"/>
              <a:t>Test MAE: 19.20</a:t>
            </a:r>
          </a:p>
          <a:p>
            <a:r>
              <a:rPr lang="en-US" sz="1400" b="1" dirty="0"/>
              <a:t>Test NMI: 0.49</a:t>
            </a:r>
          </a:p>
        </p:txBody>
      </p:sp>
      <p:sp>
        <p:nvSpPr>
          <p:cNvPr id="12" name="TextBox 11">
            <a:extLst>
              <a:ext uri="{FF2B5EF4-FFF2-40B4-BE49-F238E27FC236}">
                <a16:creationId xmlns:a16="http://schemas.microsoft.com/office/drawing/2014/main" id="{EAA66115-EFF5-4A1C-9559-53EADB66B100}"/>
              </a:ext>
            </a:extLst>
          </p:cNvPr>
          <p:cNvSpPr txBox="1"/>
          <p:nvPr/>
        </p:nvSpPr>
        <p:spPr>
          <a:xfrm>
            <a:off x="259481" y="1502407"/>
            <a:ext cx="2622313" cy="307777"/>
          </a:xfrm>
          <a:prstGeom prst="rect">
            <a:avLst/>
          </a:prstGeom>
          <a:noFill/>
        </p:spPr>
        <p:txBody>
          <a:bodyPr wrap="square" rtlCol="0">
            <a:spAutoFit/>
          </a:bodyPr>
          <a:lstStyle/>
          <a:p>
            <a:pPr algn="ctr"/>
            <a:r>
              <a:rPr lang="en-US" sz="1400" b="1" dirty="0"/>
              <a:t>JNO Framework</a:t>
            </a:r>
          </a:p>
        </p:txBody>
      </p:sp>
      <p:sp>
        <p:nvSpPr>
          <p:cNvPr id="13" name="TextBox 12">
            <a:extLst>
              <a:ext uri="{FF2B5EF4-FFF2-40B4-BE49-F238E27FC236}">
                <a16:creationId xmlns:a16="http://schemas.microsoft.com/office/drawing/2014/main" id="{8170667D-69B5-4E47-8139-68C49DC310C8}"/>
              </a:ext>
            </a:extLst>
          </p:cNvPr>
          <p:cNvSpPr txBox="1"/>
          <p:nvPr/>
        </p:nvSpPr>
        <p:spPr>
          <a:xfrm>
            <a:off x="3262252" y="1476117"/>
            <a:ext cx="2622313" cy="307777"/>
          </a:xfrm>
          <a:prstGeom prst="rect">
            <a:avLst/>
          </a:prstGeom>
          <a:noFill/>
        </p:spPr>
        <p:txBody>
          <a:bodyPr wrap="square" rtlCol="0">
            <a:spAutoFit/>
          </a:bodyPr>
          <a:lstStyle/>
          <a:p>
            <a:pPr algn="ctr"/>
            <a:r>
              <a:rPr lang="en-US" sz="1400" b="1" dirty="0"/>
              <a:t>PCA + RF Regression</a:t>
            </a:r>
          </a:p>
        </p:txBody>
      </p:sp>
      <p:sp>
        <p:nvSpPr>
          <p:cNvPr id="14" name="TextBox 13">
            <a:extLst>
              <a:ext uri="{FF2B5EF4-FFF2-40B4-BE49-F238E27FC236}">
                <a16:creationId xmlns:a16="http://schemas.microsoft.com/office/drawing/2014/main" id="{86739809-57E4-4738-9E09-EEC0DEB3944D}"/>
              </a:ext>
            </a:extLst>
          </p:cNvPr>
          <p:cNvSpPr txBox="1"/>
          <p:nvPr/>
        </p:nvSpPr>
        <p:spPr>
          <a:xfrm>
            <a:off x="6237080" y="1476117"/>
            <a:ext cx="2622313" cy="307777"/>
          </a:xfrm>
          <a:prstGeom prst="rect">
            <a:avLst/>
          </a:prstGeom>
          <a:noFill/>
        </p:spPr>
        <p:txBody>
          <a:bodyPr wrap="square" rtlCol="0">
            <a:spAutoFit/>
          </a:bodyPr>
          <a:lstStyle/>
          <a:p>
            <a:pPr algn="ctr"/>
            <a:r>
              <a:rPr lang="en-US" sz="1400" b="1" dirty="0"/>
              <a:t>k-PCA + RF Regression</a:t>
            </a:r>
          </a:p>
        </p:txBody>
      </p:sp>
      <p:pic>
        <p:nvPicPr>
          <p:cNvPr id="3" name="Picture 8" descr="https://lh6.googleusercontent.com/YqEDvDadvAQrc5aMFKbBGiIDFI-XUbepruN6_QE1KEK26jcgLFDPsY0ywwfcdmI57S6gH_QGpl9SsWAnqy6Xz9DSEYmU1tpLJQl-7fDx-2XpSP9KTM6e87LwzjTaY3MAA20RwPtkSN8">
            <a:extLst>
              <a:ext uri="{FF2B5EF4-FFF2-40B4-BE49-F238E27FC236}">
                <a16:creationId xmlns:a16="http://schemas.microsoft.com/office/drawing/2014/main" id="{9255649E-B0A2-4EBF-88CC-DB6AFA77F4F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00" t="10150" r="8130"/>
          <a:stretch/>
        </p:blipFill>
        <p:spPr bwMode="auto">
          <a:xfrm>
            <a:off x="6081965" y="1838763"/>
            <a:ext cx="3041024" cy="2293499"/>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D24C43F7-79B7-4759-B4C1-B30C96092365}"/>
              </a:ext>
            </a:extLst>
          </p:cNvPr>
          <p:cNvSpPr txBox="1">
            <a:spLocks/>
          </p:cNvSpPr>
          <p:nvPr/>
        </p:nvSpPr>
        <p:spPr>
          <a:xfrm>
            <a:off x="0" y="-619760"/>
            <a:ext cx="9122989" cy="14509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300" dirty="0"/>
              <a:t>Regression Performance -SRS</a:t>
            </a:r>
          </a:p>
        </p:txBody>
      </p:sp>
      <p:cxnSp>
        <p:nvCxnSpPr>
          <p:cNvPr id="17" name="Straight Connector 16">
            <a:extLst>
              <a:ext uri="{FF2B5EF4-FFF2-40B4-BE49-F238E27FC236}">
                <a16:creationId xmlns:a16="http://schemas.microsoft.com/office/drawing/2014/main" id="{87082369-BC62-473E-9E70-8F9CE42AE5CA}"/>
              </a:ext>
            </a:extLst>
          </p:cNvPr>
          <p:cNvCxnSpPr/>
          <p:nvPr/>
        </p:nvCxnSpPr>
        <p:spPr>
          <a:xfrm>
            <a:off x="121920"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F79CD0C-2028-40B1-975F-D447F7F68FFC}"/>
              </a:ext>
            </a:extLst>
          </p:cNvPr>
          <p:cNvSpPr/>
          <p:nvPr/>
        </p:nvSpPr>
        <p:spPr>
          <a:xfrm>
            <a:off x="2564349" y="2762862"/>
            <a:ext cx="317445" cy="307777"/>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10AF6EE-9530-4821-980D-8275AB9A2929}"/>
              </a:ext>
            </a:extLst>
          </p:cNvPr>
          <p:cNvSpPr/>
          <p:nvPr/>
        </p:nvSpPr>
        <p:spPr>
          <a:xfrm>
            <a:off x="376734" y="2327486"/>
            <a:ext cx="317445" cy="307777"/>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9436A25-924F-40AC-8E8D-EE0F8B1DD4F4}"/>
              </a:ext>
            </a:extLst>
          </p:cNvPr>
          <p:cNvSpPr/>
          <p:nvPr/>
        </p:nvSpPr>
        <p:spPr>
          <a:xfrm>
            <a:off x="2564348" y="5733931"/>
            <a:ext cx="317445" cy="307777"/>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8DF6379F-8EA6-4C7A-BE31-70E045BC459C}"/>
              </a:ext>
            </a:extLst>
          </p:cNvPr>
          <p:cNvCxnSpPr/>
          <p:nvPr/>
        </p:nvCxnSpPr>
        <p:spPr>
          <a:xfrm>
            <a:off x="3085994" y="5887819"/>
            <a:ext cx="1833247"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892C1B-1A24-4BCE-B79C-C179B16E186A}"/>
              </a:ext>
            </a:extLst>
          </p:cNvPr>
          <p:cNvSpPr txBox="1"/>
          <p:nvPr/>
        </p:nvSpPr>
        <p:spPr>
          <a:xfrm>
            <a:off x="5123442" y="5703154"/>
            <a:ext cx="1516283" cy="338554"/>
          </a:xfrm>
          <a:prstGeom prst="rect">
            <a:avLst/>
          </a:prstGeom>
          <a:noFill/>
        </p:spPr>
        <p:txBody>
          <a:bodyPr wrap="square" rtlCol="0">
            <a:spAutoFit/>
          </a:bodyPr>
          <a:lstStyle/>
          <a:p>
            <a:r>
              <a:rPr lang="en-US" sz="1600" dirty="0"/>
              <a:t>Outliers</a:t>
            </a:r>
          </a:p>
        </p:txBody>
      </p:sp>
    </p:spTree>
    <p:extLst>
      <p:ext uri="{BB962C8B-B14F-4D97-AF65-F5344CB8AC3E}">
        <p14:creationId xmlns:p14="http://schemas.microsoft.com/office/powerpoint/2010/main" val="71943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2" grpId="0" animBg="1"/>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A30A3894-F20E-4BA5-8B9F-DD256C5A0D49}"/>
              </a:ext>
            </a:extLst>
          </p:cNvPr>
          <p:cNvSpPr txBox="1"/>
          <p:nvPr/>
        </p:nvSpPr>
        <p:spPr>
          <a:xfrm>
            <a:off x="-922121" y="8401300"/>
            <a:ext cx="8741195" cy="461665"/>
          </a:xfrm>
          <a:prstGeom prst="rect">
            <a:avLst/>
          </a:prstGeom>
          <a:noFill/>
        </p:spPr>
        <p:txBody>
          <a:bodyPr wrap="square" rtlCol="0">
            <a:spAutoFit/>
          </a:bodyPr>
          <a:lstStyle/>
          <a:p>
            <a:pPr algn="ctr"/>
            <a:r>
              <a:rPr lang="en-US" sz="2400" b="1" dirty="0">
                <a:solidFill>
                  <a:schemeClr val="accent6">
                    <a:lumMod val="75000"/>
                  </a:schemeClr>
                </a:solidFill>
              </a:rPr>
              <a:t>Graph Theoretic + RF Regression</a:t>
            </a:r>
          </a:p>
        </p:txBody>
      </p:sp>
      <p:sp>
        <p:nvSpPr>
          <p:cNvPr id="25" name="TextBox 24">
            <a:extLst>
              <a:ext uri="{FF2B5EF4-FFF2-40B4-BE49-F238E27FC236}">
                <a16:creationId xmlns:a16="http://schemas.microsoft.com/office/drawing/2014/main" id="{73F4C7E2-709C-4712-9F6F-0AF7A70C604D}"/>
              </a:ext>
            </a:extLst>
          </p:cNvPr>
          <p:cNvSpPr txBox="1"/>
          <p:nvPr/>
        </p:nvSpPr>
        <p:spPr>
          <a:xfrm>
            <a:off x="7766406" y="8401300"/>
            <a:ext cx="4462660" cy="461665"/>
          </a:xfrm>
          <a:prstGeom prst="rect">
            <a:avLst/>
          </a:prstGeom>
          <a:noFill/>
        </p:spPr>
        <p:txBody>
          <a:bodyPr wrap="square" rtlCol="0">
            <a:spAutoFit/>
          </a:bodyPr>
          <a:lstStyle/>
          <a:p>
            <a:pPr algn="ctr"/>
            <a:r>
              <a:rPr lang="en-US" sz="2400" b="1" dirty="0">
                <a:solidFill>
                  <a:schemeClr val="accent5">
                    <a:lumMod val="75000"/>
                  </a:schemeClr>
                </a:solidFill>
              </a:rPr>
              <a:t>RF Regression</a:t>
            </a:r>
          </a:p>
        </p:txBody>
      </p:sp>
      <p:sp>
        <p:nvSpPr>
          <p:cNvPr id="8" name="TextBox 7">
            <a:extLst>
              <a:ext uri="{FF2B5EF4-FFF2-40B4-BE49-F238E27FC236}">
                <a16:creationId xmlns:a16="http://schemas.microsoft.com/office/drawing/2014/main" id="{793C1A77-F011-433B-919E-70DF353D1CFE}"/>
              </a:ext>
            </a:extLst>
          </p:cNvPr>
          <p:cNvSpPr txBox="1"/>
          <p:nvPr/>
        </p:nvSpPr>
        <p:spPr>
          <a:xfrm>
            <a:off x="258072" y="4288621"/>
            <a:ext cx="2622313" cy="523220"/>
          </a:xfrm>
          <a:prstGeom prst="rect">
            <a:avLst/>
          </a:prstGeom>
          <a:noFill/>
        </p:spPr>
        <p:txBody>
          <a:bodyPr wrap="square" rtlCol="0">
            <a:spAutoFit/>
          </a:bodyPr>
          <a:lstStyle/>
          <a:p>
            <a:r>
              <a:rPr lang="en-US" sz="1400" b="1" dirty="0"/>
              <a:t>Test MAE: 10.18</a:t>
            </a:r>
          </a:p>
          <a:p>
            <a:r>
              <a:rPr lang="en-US" sz="1400" b="1" dirty="0"/>
              <a:t>Test NMI: 0.79</a:t>
            </a:r>
          </a:p>
        </p:txBody>
      </p:sp>
      <p:sp>
        <p:nvSpPr>
          <p:cNvPr id="30" name="TextBox 29">
            <a:extLst>
              <a:ext uri="{FF2B5EF4-FFF2-40B4-BE49-F238E27FC236}">
                <a16:creationId xmlns:a16="http://schemas.microsoft.com/office/drawing/2014/main" id="{7BF165A8-A655-4F4C-BB0B-6BC0E3DC263D}"/>
              </a:ext>
            </a:extLst>
          </p:cNvPr>
          <p:cNvSpPr txBox="1"/>
          <p:nvPr/>
        </p:nvSpPr>
        <p:spPr>
          <a:xfrm>
            <a:off x="3283703" y="4263271"/>
            <a:ext cx="2622313" cy="523220"/>
          </a:xfrm>
          <a:prstGeom prst="rect">
            <a:avLst/>
          </a:prstGeom>
          <a:noFill/>
        </p:spPr>
        <p:txBody>
          <a:bodyPr wrap="square" rtlCol="0">
            <a:spAutoFit/>
          </a:bodyPr>
          <a:lstStyle/>
          <a:p>
            <a:r>
              <a:rPr lang="en-US" sz="1400" b="1" dirty="0"/>
              <a:t>Test MAE: 12.18</a:t>
            </a:r>
          </a:p>
          <a:p>
            <a:r>
              <a:rPr lang="en-US" sz="1400" b="1" dirty="0"/>
              <a:t>Test NMI: 0.58</a:t>
            </a:r>
          </a:p>
        </p:txBody>
      </p:sp>
      <p:sp>
        <p:nvSpPr>
          <p:cNvPr id="31" name="TextBox 30">
            <a:extLst>
              <a:ext uri="{FF2B5EF4-FFF2-40B4-BE49-F238E27FC236}">
                <a16:creationId xmlns:a16="http://schemas.microsoft.com/office/drawing/2014/main" id="{CD5B10C3-6876-455D-93CE-F61B4F322306}"/>
              </a:ext>
            </a:extLst>
          </p:cNvPr>
          <p:cNvSpPr txBox="1"/>
          <p:nvPr/>
        </p:nvSpPr>
        <p:spPr>
          <a:xfrm>
            <a:off x="6309334" y="4263272"/>
            <a:ext cx="2622313" cy="523220"/>
          </a:xfrm>
          <a:prstGeom prst="rect">
            <a:avLst/>
          </a:prstGeom>
          <a:noFill/>
        </p:spPr>
        <p:txBody>
          <a:bodyPr wrap="square" rtlCol="0">
            <a:spAutoFit/>
          </a:bodyPr>
          <a:lstStyle/>
          <a:p>
            <a:r>
              <a:rPr lang="en-US" sz="1400" b="1" dirty="0"/>
              <a:t>Test MAE: 12.40</a:t>
            </a:r>
          </a:p>
          <a:p>
            <a:r>
              <a:rPr lang="en-US" sz="1400" b="1" dirty="0"/>
              <a:t>Test NMI: 0.52</a:t>
            </a:r>
          </a:p>
        </p:txBody>
      </p:sp>
      <p:sp>
        <p:nvSpPr>
          <p:cNvPr id="12" name="TextBox 11">
            <a:extLst>
              <a:ext uri="{FF2B5EF4-FFF2-40B4-BE49-F238E27FC236}">
                <a16:creationId xmlns:a16="http://schemas.microsoft.com/office/drawing/2014/main" id="{EAA66115-EFF5-4A1C-9559-53EADB66B100}"/>
              </a:ext>
            </a:extLst>
          </p:cNvPr>
          <p:cNvSpPr txBox="1"/>
          <p:nvPr/>
        </p:nvSpPr>
        <p:spPr>
          <a:xfrm>
            <a:off x="258072" y="1477793"/>
            <a:ext cx="2622313" cy="307777"/>
          </a:xfrm>
          <a:prstGeom prst="rect">
            <a:avLst/>
          </a:prstGeom>
          <a:noFill/>
        </p:spPr>
        <p:txBody>
          <a:bodyPr wrap="square" rtlCol="0">
            <a:spAutoFit/>
          </a:bodyPr>
          <a:lstStyle/>
          <a:p>
            <a:pPr algn="ctr"/>
            <a:r>
              <a:rPr lang="en-US" sz="1400" b="1" dirty="0"/>
              <a:t>JNO Framework</a:t>
            </a:r>
          </a:p>
        </p:txBody>
      </p:sp>
      <p:sp>
        <p:nvSpPr>
          <p:cNvPr id="13" name="TextBox 12">
            <a:extLst>
              <a:ext uri="{FF2B5EF4-FFF2-40B4-BE49-F238E27FC236}">
                <a16:creationId xmlns:a16="http://schemas.microsoft.com/office/drawing/2014/main" id="{8170667D-69B5-4E47-8139-68C49DC310C8}"/>
              </a:ext>
            </a:extLst>
          </p:cNvPr>
          <p:cNvSpPr txBox="1"/>
          <p:nvPr/>
        </p:nvSpPr>
        <p:spPr>
          <a:xfrm>
            <a:off x="3260843" y="1477793"/>
            <a:ext cx="2622313" cy="307777"/>
          </a:xfrm>
          <a:prstGeom prst="rect">
            <a:avLst/>
          </a:prstGeom>
          <a:noFill/>
        </p:spPr>
        <p:txBody>
          <a:bodyPr wrap="square" rtlCol="0">
            <a:spAutoFit/>
          </a:bodyPr>
          <a:lstStyle/>
          <a:p>
            <a:pPr algn="ctr"/>
            <a:r>
              <a:rPr lang="en-US" sz="1400" b="1" dirty="0"/>
              <a:t>PCA + RF Regression</a:t>
            </a:r>
          </a:p>
        </p:txBody>
      </p:sp>
      <p:sp>
        <p:nvSpPr>
          <p:cNvPr id="14" name="TextBox 13">
            <a:extLst>
              <a:ext uri="{FF2B5EF4-FFF2-40B4-BE49-F238E27FC236}">
                <a16:creationId xmlns:a16="http://schemas.microsoft.com/office/drawing/2014/main" id="{86739809-57E4-4738-9E09-EEC0DEB3944D}"/>
              </a:ext>
            </a:extLst>
          </p:cNvPr>
          <p:cNvSpPr txBox="1"/>
          <p:nvPr/>
        </p:nvSpPr>
        <p:spPr>
          <a:xfrm>
            <a:off x="6235670" y="1485485"/>
            <a:ext cx="2622313" cy="307777"/>
          </a:xfrm>
          <a:prstGeom prst="rect">
            <a:avLst/>
          </a:prstGeom>
          <a:noFill/>
        </p:spPr>
        <p:txBody>
          <a:bodyPr wrap="square" rtlCol="0">
            <a:spAutoFit/>
          </a:bodyPr>
          <a:lstStyle/>
          <a:p>
            <a:pPr algn="ctr"/>
            <a:r>
              <a:rPr lang="en-US" sz="1400" b="1" dirty="0"/>
              <a:t>k-PCA + RF Regression</a:t>
            </a:r>
          </a:p>
        </p:txBody>
      </p:sp>
      <p:pic>
        <p:nvPicPr>
          <p:cNvPr id="4" name="Picture 2" descr="https://lh4.googleusercontent.com/sJB7PpGro8vqMwWMoUWG0cocJZOMDzowx0gDY4QtVHXsDTLiUJEsOB14qamgTLFrdHBEDGw6srul7Y8QmPPUyug1twzEK2xmLxNtXWGTwrCnPTnkkZQz5viGS80Kz3syAOqscmPu_90">
            <a:extLst>
              <a:ext uri="{FF2B5EF4-FFF2-40B4-BE49-F238E27FC236}">
                <a16:creationId xmlns:a16="http://schemas.microsoft.com/office/drawing/2014/main" id="{B836F2F3-D08E-4D1E-A4B7-580792F3F4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26" t="9863" r="8568" b="773"/>
          <a:stretch/>
        </p:blipFill>
        <p:spPr bwMode="auto">
          <a:xfrm>
            <a:off x="0" y="1899322"/>
            <a:ext cx="2957340" cy="225312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lh3.googleusercontent.com/9IQKcvy4XuKltOc6NJpI2YCLo694xJs7bvAlu9NCYQNSb47DJJgjr_366_k-hDGP-le4dSxcgN0LQKPH4BklyWBrJN-Hphb2ppt2iMmwPmSN1kvN92KAapKxEsZJKFpuDOxv9Jqgh5A">
            <a:extLst>
              <a:ext uri="{FF2B5EF4-FFF2-40B4-BE49-F238E27FC236}">
                <a16:creationId xmlns:a16="http://schemas.microsoft.com/office/drawing/2014/main" id="{8DE3C97E-306A-4470-88CA-8F9F6981BC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84" t="10681" r="7777"/>
          <a:stretch/>
        </p:blipFill>
        <p:spPr bwMode="auto">
          <a:xfrm>
            <a:off x="2952133" y="1899322"/>
            <a:ext cx="3078590" cy="232512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lh4.googleusercontent.com/QHs4savFwa6Z131muz5Qz_zKxYT19POu-5wEKpCmmDAeemNazOzTYq13O-L2oMc0wok_i7Q2jkAS0zY5mbz_APZn2rhfiYcm7d1gewqloiYavTjk4Ny8zf2IltX5e2t0SyFhPwkIpuE">
            <a:extLst>
              <a:ext uri="{FF2B5EF4-FFF2-40B4-BE49-F238E27FC236}">
                <a16:creationId xmlns:a16="http://schemas.microsoft.com/office/drawing/2014/main" id="{D2BDB360-8F1D-48B6-8EB9-FD4DE99F77F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24" t="10269" r="8687"/>
          <a:stretch/>
        </p:blipFill>
        <p:spPr bwMode="auto">
          <a:xfrm>
            <a:off x="6025516" y="1881315"/>
            <a:ext cx="3042622" cy="2325123"/>
          </a:xfrm>
          <a:prstGeom prst="rect">
            <a:avLst/>
          </a:prstGeom>
          <a:noFill/>
          <a:extLst>
            <a:ext uri="{909E8E84-426E-40DD-AFC4-6F175D3DCCD1}">
              <a14:hiddenFill xmlns:a14="http://schemas.microsoft.com/office/drawing/2010/main">
                <a:solidFill>
                  <a:srgbClr val="FFFFFF"/>
                </a:solidFill>
              </a14:hiddenFill>
            </a:ext>
          </a:extLst>
        </p:spPr>
      </p:pic>
      <p:sp>
        <p:nvSpPr>
          <p:cNvPr id="18" name="Title 1">
            <a:extLst>
              <a:ext uri="{FF2B5EF4-FFF2-40B4-BE49-F238E27FC236}">
                <a16:creationId xmlns:a16="http://schemas.microsoft.com/office/drawing/2014/main" id="{76B55057-D016-4B7F-84B8-CEA9E06C01A5}"/>
              </a:ext>
            </a:extLst>
          </p:cNvPr>
          <p:cNvSpPr txBox="1">
            <a:spLocks/>
          </p:cNvSpPr>
          <p:nvPr/>
        </p:nvSpPr>
        <p:spPr>
          <a:xfrm>
            <a:off x="0" y="-619760"/>
            <a:ext cx="9122989" cy="14509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300" dirty="0"/>
              <a:t>Regression Performance - Praxis</a:t>
            </a:r>
          </a:p>
        </p:txBody>
      </p:sp>
      <p:cxnSp>
        <p:nvCxnSpPr>
          <p:cNvPr id="19" name="Straight Connector 18">
            <a:extLst>
              <a:ext uri="{FF2B5EF4-FFF2-40B4-BE49-F238E27FC236}">
                <a16:creationId xmlns:a16="http://schemas.microsoft.com/office/drawing/2014/main" id="{CEAEE22D-16C1-4A57-AFA4-E1F1244F43F7}"/>
              </a:ext>
            </a:extLst>
          </p:cNvPr>
          <p:cNvCxnSpPr/>
          <p:nvPr/>
        </p:nvCxnSpPr>
        <p:spPr>
          <a:xfrm>
            <a:off x="121920"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22B7742E-92B5-4C99-BA65-B06272258DA3}"/>
              </a:ext>
            </a:extLst>
          </p:cNvPr>
          <p:cNvSpPr/>
          <p:nvPr/>
        </p:nvSpPr>
        <p:spPr>
          <a:xfrm>
            <a:off x="353585" y="2801755"/>
            <a:ext cx="317445" cy="307777"/>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CDAAD09-041A-4354-87BF-74F8407E1546}"/>
              </a:ext>
            </a:extLst>
          </p:cNvPr>
          <p:cNvSpPr/>
          <p:nvPr/>
        </p:nvSpPr>
        <p:spPr>
          <a:xfrm>
            <a:off x="2564348" y="5733931"/>
            <a:ext cx="317445" cy="307777"/>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7288FB71-983A-4769-A8C2-3B42D43FECD8}"/>
              </a:ext>
            </a:extLst>
          </p:cNvPr>
          <p:cNvCxnSpPr/>
          <p:nvPr/>
        </p:nvCxnSpPr>
        <p:spPr>
          <a:xfrm>
            <a:off x="3085994" y="5887819"/>
            <a:ext cx="1833247"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108D490-DC17-485A-A25B-E3AF3A6FCD61}"/>
              </a:ext>
            </a:extLst>
          </p:cNvPr>
          <p:cNvSpPr txBox="1"/>
          <p:nvPr/>
        </p:nvSpPr>
        <p:spPr>
          <a:xfrm>
            <a:off x="5123442" y="5703154"/>
            <a:ext cx="1516283" cy="338554"/>
          </a:xfrm>
          <a:prstGeom prst="rect">
            <a:avLst/>
          </a:prstGeom>
          <a:noFill/>
        </p:spPr>
        <p:txBody>
          <a:bodyPr wrap="square" rtlCol="0">
            <a:spAutoFit/>
          </a:bodyPr>
          <a:lstStyle/>
          <a:p>
            <a:r>
              <a:rPr lang="en-US" sz="1600" dirty="0"/>
              <a:t>Outliers</a:t>
            </a:r>
          </a:p>
        </p:txBody>
      </p:sp>
    </p:spTree>
    <p:extLst>
      <p:ext uri="{BB962C8B-B14F-4D97-AF65-F5344CB8AC3E}">
        <p14:creationId xmlns:p14="http://schemas.microsoft.com/office/powerpoint/2010/main" val="4278658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EAF1B27-15F0-4C9D-A848-7FCE5ABE949D}"/>
              </a:ext>
            </a:extLst>
          </p:cNvPr>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l="2663" t="9062" r="1953" b="18603"/>
          <a:stretch/>
        </p:blipFill>
        <p:spPr>
          <a:xfrm>
            <a:off x="5632603" y="1139678"/>
            <a:ext cx="2592387" cy="1533525"/>
          </a:xfrm>
        </p:spPr>
      </p:pic>
      <p:sp>
        <p:nvSpPr>
          <p:cNvPr id="7" name="TextBox 6">
            <a:extLst>
              <a:ext uri="{FF2B5EF4-FFF2-40B4-BE49-F238E27FC236}">
                <a16:creationId xmlns:a16="http://schemas.microsoft.com/office/drawing/2014/main" id="{780D16FA-C66D-4C8A-8269-98F0731AE657}"/>
              </a:ext>
            </a:extLst>
          </p:cNvPr>
          <p:cNvSpPr txBox="1"/>
          <p:nvPr/>
        </p:nvSpPr>
        <p:spPr>
          <a:xfrm>
            <a:off x="5564416" y="2817573"/>
            <a:ext cx="3145788" cy="369332"/>
          </a:xfrm>
          <a:prstGeom prst="rect">
            <a:avLst/>
          </a:prstGeom>
          <a:noFill/>
        </p:spPr>
        <p:txBody>
          <a:bodyPr wrap="square" rtlCol="0">
            <a:spAutoFit/>
          </a:bodyPr>
          <a:lstStyle/>
          <a:p>
            <a:r>
              <a:rPr lang="en-US" b="1" dirty="0"/>
              <a:t>Social Network- e.g. Facebook</a:t>
            </a:r>
          </a:p>
        </p:txBody>
      </p:sp>
      <p:pic>
        <p:nvPicPr>
          <p:cNvPr id="9" name="Picture 8" descr="A picture containing screenshot&#10;&#10;Description automatically generated">
            <a:extLst>
              <a:ext uri="{FF2B5EF4-FFF2-40B4-BE49-F238E27FC236}">
                <a16:creationId xmlns:a16="http://schemas.microsoft.com/office/drawing/2014/main" id="{C21470B6-3247-476A-B3F4-A2341C3507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3856" y="1054448"/>
            <a:ext cx="3009417" cy="1645148"/>
          </a:xfrm>
          <a:prstGeom prst="rect">
            <a:avLst/>
          </a:prstGeom>
        </p:spPr>
      </p:pic>
      <p:sp>
        <p:nvSpPr>
          <p:cNvPr id="11" name="TextBox 10">
            <a:extLst>
              <a:ext uri="{FF2B5EF4-FFF2-40B4-BE49-F238E27FC236}">
                <a16:creationId xmlns:a16="http://schemas.microsoft.com/office/drawing/2014/main" id="{9C7AB839-CA91-4125-A2C1-96FE2707279B}"/>
              </a:ext>
            </a:extLst>
          </p:cNvPr>
          <p:cNvSpPr txBox="1"/>
          <p:nvPr/>
        </p:nvSpPr>
        <p:spPr>
          <a:xfrm>
            <a:off x="1037478" y="2817573"/>
            <a:ext cx="3145788" cy="369332"/>
          </a:xfrm>
          <a:prstGeom prst="rect">
            <a:avLst/>
          </a:prstGeom>
          <a:noFill/>
        </p:spPr>
        <p:txBody>
          <a:bodyPr wrap="square" rtlCol="0">
            <a:spAutoFit/>
          </a:bodyPr>
          <a:lstStyle/>
          <a:p>
            <a:pPr algn="ctr"/>
            <a:r>
              <a:rPr lang="en-US" b="1" dirty="0"/>
              <a:t>Genetics Networks </a:t>
            </a:r>
          </a:p>
        </p:txBody>
      </p:sp>
      <p:pic>
        <p:nvPicPr>
          <p:cNvPr id="12" name="Picture 11" descr="A picture containing clock&#10;&#10;Description automatically generated">
            <a:extLst>
              <a:ext uri="{FF2B5EF4-FFF2-40B4-BE49-F238E27FC236}">
                <a16:creationId xmlns:a16="http://schemas.microsoft.com/office/drawing/2014/main" id="{89761F2F-BC92-4B85-B7EE-44B8E2929A35}"/>
              </a:ext>
            </a:extLst>
          </p:cNvPr>
          <p:cNvPicPr>
            <a:picLocks noChangeAspect="1"/>
          </p:cNvPicPr>
          <p:nvPr/>
        </p:nvPicPr>
        <p:blipFill rotWithShape="1">
          <a:blip r:embed="rId5">
            <a:extLst>
              <a:ext uri="{28A0092B-C50C-407E-A947-70E740481C1C}">
                <a14:useLocalDpi xmlns:a14="http://schemas.microsoft.com/office/drawing/2010/main" val="0"/>
              </a:ext>
            </a:extLst>
          </a:blip>
          <a:srcRect l="75932" t="3546" r="2633" b="59530"/>
          <a:stretch/>
        </p:blipFill>
        <p:spPr>
          <a:xfrm>
            <a:off x="6313935" y="4069940"/>
            <a:ext cx="1685634" cy="1364983"/>
          </a:xfrm>
          <a:prstGeom prst="rect">
            <a:avLst/>
          </a:prstGeom>
        </p:spPr>
      </p:pic>
      <p:sp>
        <p:nvSpPr>
          <p:cNvPr id="14" name="TextBox 13">
            <a:extLst>
              <a:ext uri="{FF2B5EF4-FFF2-40B4-BE49-F238E27FC236}">
                <a16:creationId xmlns:a16="http://schemas.microsoft.com/office/drawing/2014/main" id="{BFF42734-2CFE-4EF8-AF6C-A1CA2951AFF8}"/>
              </a:ext>
            </a:extLst>
          </p:cNvPr>
          <p:cNvSpPr txBox="1"/>
          <p:nvPr/>
        </p:nvSpPr>
        <p:spPr>
          <a:xfrm>
            <a:off x="6157640" y="5934177"/>
            <a:ext cx="3145788" cy="369332"/>
          </a:xfrm>
          <a:prstGeom prst="rect">
            <a:avLst/>
          </a:prstGeom>
          <a:noFill/>
        </p:spPr>
        <p:txBody>
          <a:bodyPr wrap="square" rtlCol="0">
            <a:spAutoFit/>
          </a:bodyPr>
          <a:lstStyle/>
          <a:p>
            <a:r>
              <a:rPr lang="en-US" b="1" dirty="0"/>
              <a:t>The human brain</a:t>
            </a:r>
          </a:p>
        </p:txBody>
      </p:sp>
      <p:sp>
        <p:nvSpPr>
          <p:cNvPr id="10" name="Title 1">
            <a:extLst>
              <a:ext uri="{FF2B5EF4-FFF2-40B4-BE49-F238E27FC236}">
                <a16:creationId xmlns:a16="http://schemas.microsoft.com/office/drawing/2014/main" id="{B0AB3041-140E-497F-9F48-8038A91A1C1F}"/>
              </a:ext>
            </a:extLst>
          </p:cNvPr>
          <p:cNvSpPr txBox="1">
            <a:spLocks/>
          </p:cNvSpPr>
          <p:nvPr/>
        </p:nvSpPr>
        <p:spPr>
          <a:xfrm>
            <a:off x="0" y="-619760"/>
            <a:ext cx="9122989" cy="14509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4300" dirty="0"/>
              <a:t>Network Analysis in the Real World</a:t>
            </a:r>
          </a:p>
        </p:txBody>
      </p:sp>
      <p:cxnSp>
        <p:nvCxnSpPr>
          <p:cNvPr id="13" name="Straight Connector 12">
            <a:extLst>
              <a:ext uri="{FF2B5EF4-FFF2-40B4-BE49-F238E27FC236}">
                <a16:creationId xmlns:a16="http://schemas.microsoft.com/office/drawing/2014/main" id="{69F03FDE-C9D0-40D7-9ADF-C7B407A1EB56}"/>
              </a:ext>
            </a:extLst>
          </p:cNvPr>
          <p:cNvCxnSpPr/>
          <p:nvPr/>
        </p:nvCxnSpPr>
        <p:spPr>
          <a:xfrm>
            <a:off x="121920"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Diagram&#10;&#10;Description automatically generated">
            <a:extLst>
              <a:ext uri="{FF2B5EF4-FFF2-40B4-BE49-F238E27FC236}">
                <a16:creationId xmlns:a16="http://schemas.microsoft.com/office/drawing/2014/main" id="{87E53781-4620-4FEC-89E1-3F6BCF7007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2889" y="3476525"/>
            <a:ext cx="2371352" cy="2327027"/>
          </a:xfrm>
          <a:prstGeom prst="rect">
            <a:avLst/>
          </a:prstGeom>
        </p:spPr>
      </p:pic>
      <p:sp>
        <p:nvSpPr>
          <p:cNvPr id="15" name="TextBox 14">
            <a:extLst>
              <a:ext uri="{FF2B5EF4-FFF2-40B4-BE49-F238E27FC236}">
                <a16:creationId xmlns:a16="http://schemas.microsoft.com/office/drawing/2014/main" id="{53C9C140-01B6-471D-AA1F-943FA25408D9}"/>
              </a:ext>
            </a:extLst>
          </p:cNvPr>
          <p:cNvSpPr txBox="1"/>
          <p:nvPr/>
        </p:nvSpPr>
        <p:spPr>
          <a:xfrm>
            <a:off x="1426212" y="5934177"/>
            <a:ext cx="3145788" cy="369332"/>
          </a:xfrm>
          <a:prstGeom prst="rect">
            <a:avLst/>
          </a:prstGeom>
          <a:noFill/>
        </p:spPr>
        <p:txBody>
          <a:bodyPr wrap="square" rtlCol="0">
            <a:spAutoFit/>
          </a:bodyPr>
          <a:lstStyle/>
          <a:p>
            <a:r>
              <a:rPr lang="en-US" b="1" dirty="0"/>
              <a:t>Wireless Networks</a:t>
            </a:r>
          </a:p>
        </p:txBody>
      </p:sp>
    </p:spTree>
    <p:extLst>
      <p:ext uri="{BB962C8B-B14F-4D97-AF65-F5344CB8AC3E}">
        <p14:creationId xmlns:p14="http://schemas.microsoft.com/office/powerpoint/2010/main" val="1459970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4" grpId="0"/>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9" descr="https://lh5.googleusercontent.com/nK2GtwnqsllZxUI5juqDJABR33mGIGUEZimezNDap20T4ktvWTPIvqjONX6aP1rj2gXnE9J-ypOkgizpyGel7aeMnC0iarCgFucofdxfo8uV7BoCXg_wf4DEin6hYspJ-HVCD66omwM">
            <a:extLst>
              <a:ext uri="{FF2B5EF4-FFF2-40B4-BE49-F238E27FC236}">
                <a16:creationId xmlns:a16="http://schemas.microsoft.com/office/drawing/2014/main" id="{5FB7DA45-05B2-4E92-A261-5E3C407043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590" y="1421438"/>
            <a:ext cx="1944607" cy="130789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1" descr="https://lh6.googleusercontent.com/zzxuP0jRD5gFg4S3UjN-Be54Fmk4XWiaMlnnYo2pqUqfsquig5oCYZpgTLj0EzJY3bnC8QPdcTuCL8HlqbTPPh5i4971fMidaGlN5EbGQFNzEX8_IYXEI3wNpxD0rsIA9usu3yNuABU">
            <a:extLst>
              <a:ext uri="{FF2B5EF4-FFF2-40B4-BE49-F238E27FC236}">
                <a16:creationId xmlns:a16="http://schemas.microsoft.com/office/drawing/2014/main" id="{873BE839-4663-4349-91E8-FBF971688A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0736" y="1414796"/>
            <a:ext cx="1944607" cy="13267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3" descr="https://lh4.googleusercontent.com/pGiEqX4FFuANPVrSZ7e1QpHAJloWgCSs2nNCIfcbqMAM3kfbX2-x5uv769-Xu3o2O31D-MUkKNXGADJ3i5cPf4c7ouRxsOqZNTyKxnxYtbOfwMM7OmI2ONHL2FD4vz7vvsTvO2Da-40">
            <a:extLst>
              <a:ext uri="{FF2B5EF4-FFF2-40B4-BE49-F238E27FC236}">
                <a16:creationId xmlns:a16="http://schemas.microsoft.com/office/drawing/2014/main" id="{A592AA0D-1B4A-492A-A18E-8D0A6E6F3D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6882" y="1414796"/>
            <a:ext cx="1944607" cy="13122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5" descr="https://lh6.googleusercontent.com/PuhT07pPKQID93hYZjcz0b_0GDjX503zWSZAwfcp2zjYr5wVrGo2-MpJFihwOmmuG8ceSVNaNPZneTXO5AILz5QA58MKSn5fdO0aj45vma11uIhC8bG9NHGTUS8Ce-7DfSlzpz4uR9o">
            <a:extLst>
              <a:ext uri="{FF2B5EF4-FFF2-40B4-BE49-F238E27FC236}">
                <a16:creationId xmlns:a16="http://schemas.microsoft.com/office/drawing/2014/main" id="{7079E299-ABD7-4419-A31D-3C57AFE435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4343" y="1409593"/>
            <a:ext cx="1916501" cy="131227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7" descr="https://lh3.googleusercontent.com/QX713OzhuLHupPVQweFVTc9LF041VD_x0kNLfIAadOSOVKZKquUgNO9LgvIMZRxB90ApCoKZap44Bwl108XlPwECzQCkiV-0dUFEGvwOHGOwg95zfbs7oXBYF7eD_hg-0iuud16Jl5c">
            <a:extLst>
              <a:ext uri="{FF2B5EF4-FFF2-40B4-BE49-F238E27FC236}">
                <a16:creationId xmlns:a16="http://schemas.microsoft.com/office/drawing/2014/main" id="{7435D4F5-FA24-4A9C-BBDF-B649873B74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4591" y="3430235"/>
            <a:ext cx="1931828" cy="13161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9" descr="https://lh4.googleusercontent.com/mKkQyOHiNbsl5twMPEDSRgmKeLXR7M1cYfixnqBgiF5gBOJGNQXZyjMXPqPyKRvawaom1Pp-rlHtgZ2vPWPNO7n9D60iRy3wOWEFHAW3fiGM3zRfFEzo-vlBnVUiNMOM646pNC7fpnA">
            <a:extLst>
              <a:ext uri="{FF2B5EF4-FFF2-40B4-BE49-F238E27FC236}">
                <a16:creationId xmlns:a16="http://schemas.microsoft.com/office/drawing/2014/main" id="{6931383E-8F33-4A4F-9BDF-6374C21C022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97125" y="3430234"/>
            <a:ext cx="1931827" cy="13267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1" descr="https://lh5.googleusercontent.com/c57_hGoMuHQYHbOyc_Q4Ku95USNseqH06VoRU2HtYlR1s8WRLozuXz6uZq3uohTomx4ZjJu4kYteE2fT_U4VzWxxz35cGcG2_M0fk8rhPZcufG8DVw9GK8Zma6KpAypoSISwSAygRPY">
            <a:extLst>
              <a:ext uri="{FF2B5EF4-FFF2-40B4-BE49-F238E27FC236}">
                <a16:creationId xmlns:a16="http://schemas.microsoft.com/office/drawing/2014/main" id="{CA456AE5-60C3-4F5D-BEC0-5A637E7CA9F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96882" y="3420443"/>
            <a:ext cx="1944607" cy="13463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3" descr="https://lh6.googleusercontent.com/_DssOqzqnnlUE3ysK-C_JEbgFgJdBDzftybOqQtVW4ioU_Z56RHuEr4BI_RA5uCWxoOkj-_-ieRLbsU1SEMQDKNCtZWjmQwM-XeFBc2hb92UpcPL0OdbJalIXtv2uZRz_a-VkVp9Jto">
            <a:extLst>
              <a:ext uri="{FF2B5EF4-FFF2-40B4-BE49-F238E27FC236}">
                <a16:creationId xmlns:a16="http://schemas.microsoft.com/office/drawing/2014/main" id="{9E9BF454-20E5-43E4-9176-E1D807D4FC7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17096" y="3419631"/>
            <a:ext cx="1944607" cy="133739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5" descr="https://lh3.googleusercontent.com/XpNu_lKukDxF66Jm1ee2KyrmhtlYsCbIDm5b5sd8uhkaQz9bDkoigNiU7hbaNf-G-LLLvQ7X-ZbR6IEgRlCJCH7Tc0F9Z05FL5uv-Y5epkOJI-cEFQAMsVrZt6L8o_kr2Ye_-zjeux8">
            <a:extLst>
              <a:ext uri="{FF2B5EF4-FFF2-40B4-BE49-F238E27FC236}">
                <a16:creationId xmlns:a16="http://schemas.microsoft.com/office/drawing/2014/main" id="{0D467169-2141-4462-BE9B-3B02870BBA2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6200000">
            <a:off x="8128435" y="1889516"/>
            <a:ext cx="1312271" cy="3524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6" descr="https://lh5.googleusercontent.com/eGkQCOjK0ROmLPoFMUnLuMh1yEysnl-AF87dhGqjONgFa_F_aSEhUVVdioQpMrRxAq3NltytFgTS-YA1cqGVL6KMZp6BkOyZmPwzc84dfHyz49jPQtunfGYEczcpf-MBx2Q_2z_tzLA">
            <a:extLst>
              <a:ext uri="{FF2B5EF4-FFF2-40B4-BE49-F238E27FC236}">
                <a16:creationId xmlns:a16="http://schemas.microsoft.com/office/drawing/2014/main" id="{F11CE255-5160-4F16-B666-F4FE2FF13B1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6200000">
            <a:off x="8148287" y="3935388"/>
            <a:ext cx="1326789" cy="29527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8652E00-D999-41F7-B6CE-5071650E06D1}"/>
              </a:ext>
            </a:extLst>
          </p:cNvPr>
          <p:cNvSpPr txBox="1"/>
          <p:nvPr/>
        </p:nvSpPr>
        <p:spPr>
          <a:xfrm>
            <a:off x="8139072" y="1409593"/>
            <a:ext cx="995724" cy="276999"/>
          </a:xfrm>
          <a:prstGeom prst="rect">
            <a:avLst/>
          </a:prstGeom>
          <a:noFill/>
        </p:spPr>
        <p:txBody>
          <a:bodyPr wrap="square" rtlCol="0">
            <a:spAutoFit/>
          </a:bodyPr>
          <a:lstStyle/>
          <a:p>
            <a:r>
              <a:rPr lang="en-US" sz="1200" b="1"/>
              <a:t>0.23</a:t>
            </a:r>
          </a:p>
        </p:txBody>
      </p:sp>
      <p:sp>
        <p:nvSpPr>
          <p:cNvPr id="13" name="TextBox 12">
            <a:extLst>
              <a:ext uri="{FF2B5EF4-FFF2-40B4-BE49-F238E27FC236}">
                <a16:creationId xmlns:a16="http://schemas.microsoft.com/office/drawing/2014/main" id="{EFE5A224-52D1-44A9-BC5E-2F91556C1E65}"/>
              </a:ext>
            </a:extLst>
          </p:cNvPr>
          <p:cNvSpPr txBox="1"/>
          <p:nvPr/>
        </p:nvSpPr>
        <p:spPr>
          <a:xfrm>
            <a:off x="8148276" y="2464586"/>
            <a:ext cx="995724" cy="276999"/>
          </a:xfrm>
          <a:prstGeom prst="rect">
            <a:avLst/>
          </a:prstGeom>
          <a:noFill/>
        </p:spPr>
        <p:txBody>
          <a:bodyPr wrap="square" rtlCol="0">
            <a:spAutoFit/>
          </a:bodyPr>
          <a:lstStyle/>
          <a:p>
            <a:r>
              <a:rPr lang="en-US" sz="1200" b="1"/>
              <a:t>0.03</a:t>
            </a:r>
          </a:p>
        </p:txBody>
      </p:sp>
      <p:sp>
        <p:nvSpPr>
          <p:cNvPr id="14" name="TextBox 13">
            <a:extLst>
              <a:ext uri="{FF2B5EF4-FFF2-40B4-BE49-F238E27FC236}">
                <a16:creationId xmlns:a16="http://schemas.microsoft.com/office/drawing/2014/main" id="{D8738DA0-215D-4883-A788-C66511D08E6C}"/>
              </a:ext>
            </a:extLst>
          </p:cNvPr>
          <p:cNvSpPr txBox="1"/>
          <p:nvPr/>
        </p:nvSpPr>
        <p:spPr>
          <a:xfrm>
            <a:off x="8139072" y="3419631"/>
            <a:ext cx="995724" cy="276999"/>
          </a:xfrm>
          <a:prstGeom prst="rect">
            <a:avLst/>
          </a:prstGeom>
          <a:noFill/>
        </p:spPr>
        <p:txBody>
          <a:bodyPr wrap="square" rtlCol="0">
            <a:spAutoFit/>
          </a:bodyPr>
          <a:lstStyle/>
          <a:p>
            <a:r>
              <a:rPr lang="en-US" sz="1200" b="1"/>
              <a:t>- 0.23</a:t>
            </a:r>
          </a:p>
        </p:txBody>
      </p:sp>
      <p:sp>
        <p:nvSpPr>
          <p:cNvPr id="15" name="TextBox 14">
            <a:extLst>
              <a:ext uri="{FF2B5EF4-FFF2-40B4-BE49-F238E27FC236}">
                <a16:creationId xmlns:a16="http://schemas.microsoft.com/office/drawing/2014/main" id="{1AABB47C-543C-4239-AF6E-C87F65EF94CF}"/>
              </a:ext>
            </a:extLst>
          </p:cNvPr>
          <p:cNvSpPr txBox="1"/>
          <p:nvPr/>
        </p:nvSpPr>
        <p:spPr>
          <a:xfrm>
            <a:off x="8148276" y="4509769"/>
            <a:ext cx="995724" cy="276999"/>
          </a:xfrm>
          <a:prstGeom prst="rect">
            <a:avLst/>
          </a:prstGeom>
          <a:noFill/>
        </p:spPr>
        <p:txBody>
          <a:bodyPr wrap="square" rtlCol="0">
            <a:spAutoFit/>
          </a:bodyPr>
          <a:lstStyle/>
          <a:p>
            <a:r>
              <a:rPr lang="en-US" sz="1200" b="1"/>
              <a:t>- 0.07</a:t>
            </a:r>
          </a:p>
        </p:txBody>
      </p:sp>
      <p:sp>
        <p:nvSpPr>
          <p:cNvPr id="16" name="TextBox 15">
            <a:extLst>
              <a:ext uri="{FF2B5EF4-FFF2-40B4-BE49-F238E27FC236}">
                <a16:creationId xmlns:a16="http://schemas.microsoft.com/office/drawing/2014/main" id="{AF2632D3-FAD7-452A-A091-9F64F0CF89B1}"/>
              </a:ext>
            </a:extLst>
          </p:cNvPr>
          <p:cNvSpPr txBox="1"/>
          <p:nvPr/>
        </p:nvSpPr>
        <p:spPr>
          <a:xfrm>
            <a:off x="459922" y="2840462"/>
            <a:ext cx="1543437" cy="307777"/>
          </a:xfrm>
          <a:prstGeom prst="rect">
            <a:avLst/>
          </a:prstGeom>
          <a:noFill/>
        </p:spPr>
        <p:txBody>
          <a:bodyPr wrap="square" rtlCol="0">
            <a:spAutoFit/>
          </a:bodyPr>
          <a:lstStyle/>
          <a:p>
            <a:r>
              <a:rPr lang="en-US" sz="1400" b="1"/>
              <a:t>Subnetwork 1</a:t>
            </a:r>
          </a:p>
        </p:txBody>
      </p:sp>
      <p:sp>
        <p:nvSpPr>
          <p:cNvPr id="17" name="TextBox 16">
            <a:extLst>
              <a:ext uri="{FF2B5EF4-FFF2-40B4-BE49-F238E27FC236}">
                <a16:creationId xmlns:a16="http://schemas.microsoft.com/office/drawing/2014/main" id="{24FE5751-D7C5-4EB1-926F-0032438A9224}"/>
              </a:ext>
            </a:extLst>
          </p:cNvPr>
          <p:cNvSpPr txBox="1"/>
          <p:nvPr/>
        </p:nvSpPr>
        <p:spPr>
          <a:xfrm>
            <a:off x="2443017" y="2828207"/>
            <a:ext cx="1543437" cy="307777"/>
          </a:xfrm>
          <a:prstGeom prst="rect">
            <a:avLst/>
          </a:prstGeom>
          <a:noFill/>
        </p:spPr>
        <p:txBody>
          <a:bodyPr wrap="square" rtlCol="0">
            <a:spAutoFit/>
          </a:bodyPr>
          <a:lstStyle/>
          <a:p>
            <a:r>
              <a:rPr lang="en-US" sz="1400" b="1"/>
              <a:t>Subnetwork 2</a:t>
            </a:r>
          </a:p>
        </p:txBody>
      </p:sp>
      <p:sp>
        <p:nvSpPr>
          <p:cNvPr id="18" name="TextBox 17">
            <a:extLst>
              <a:ext uri="{FF2B5EF4-FFF2-40B4-BE49-F238E27FC236}">
                <a16:creationId xmlns:a16="http://schemas.microsoft.com/office/drawing/2014/main" id="{D76C6839-6179-44A9-977C-AB8CC8BFE429}"/>
              </a:ext>
            </a:extLst>
          </p:cNvPr>
          <p:cNvSpPr txBox="1"/>
          <p:nvPr/>
        </p:nvSpPr>
        <p:spPr>
          <a:xfrm>
            <a:off x="4500417" y="2817774"/>
            <a:ext cx="1543437" cy="307777"/>
          </a:xfrm>
          <a:prstGeom prst="rect">
            <a:avLst/>
          </a:prstGeom>
          <a:noFill/>
        </p:spPr>
        <p:txBody>
          <a:bodyPr wrap="square" rtlCol="0">
            <a:spAutoFit/>
          </a:bodyPr>
          <a:lstStyle/>
          <a:p>
            <a:r>
              <a:rPr lang="en-US" sz="1400" b="1"/>
              <a:t>Subnetwork 3</a:t>
            </a:r>
          </a:p>
        </p:txBody>
      </p:sp>
      <p:sp>
        <p:nvSpPr>
          <p:cNvPr id="19" name="TextBox 18">
            <a:extLst>
              <a:ext uri="{FF2B5EF4-FFF2-40B4-BE49-F238E27FC236}">
                <a16:creationId xmlns:a16="http://schemas.microsoft.com/office/drawing/2014/main" id="{C752F7D0-9268-447C-8653-120EB4E7C4C3}"/>
              </a:ext>
            </a:extLst>
          </p:cNvPr>
          <p:cNvSpPr txBox="1"/>
          <p:nvPr/>
        </p:nvSpPr>
        <p:spPr>
          <a:xfrm>
            <a:off x="6493809" y="2807368"/>
            <a:ext cx="1543437" cy="307777"/>
          </a:xfrm>
          <a:prstGeom prst="rect">
            <a:avLst/>
          </a:prstGeom>
          <a:noFill/>
        </p:spPr>
        <p:txBody>
          <a:bodyPr wrap="square" rtlCol="0">
            <a:spAutoFit/>
          </a:bodyPr>
          <a:lstStyle/>
          <a:p>
            <a:r>
              <a:rPr lang="en-US" sz="1400" b="1"/>
              <a:t>Subnetwork 4</a:t>
            </a:r>
          </a:p>
        </p:txBody>
      </p:sp>
      <p:sp>
        <p:nvSpPr>
          <p:cNvPr id="20" name="TextBox 19">
            <a:extLst>
              <a:ext uri="{FF2B5EF4-FFF2-40B4-BE49-F238E27FC236}">
                <a16:creationId xmlns:a16="http://schemas.microsoft.com/office/drawing/2014/main" id="{504C76BB-1F64-4616-8017-690542062B40}"/>
              </a:ext>
            </a:extLst>
          </p:cNvPr>
          <p:cNvSpPr txBox="1"/>
          <p:nvPr/>
        </p:nvSpPr>
        <p:spPr>
          <a:xfrm>
            <a:off x="459922" y="4917315"/>
            <a:ext cx="1543437" cy="307777"/>
          </a:xfrm>
          <a:prstGeom prst="rect">
            <a:avLst/>
          </a:prstGeom>
          <a:noFill/>
        </p:spPr>
        <p:txBody>
          <a:bodyPr wrap="square" rtlCol="0">
            <a:spAutoFit/>
          </a:bodyPr>
          <a:lstStyle/>
          <a:p>
            <a:r>
              <a:rPr lang="en-US" sz="1400" b="1"/>
              <a:t>Subnetwork 5</a:t>
            </a:r>
          </a:p>
        </p:txBody>
      </p:sp>
      <p:sp>
        <p:nvSpPr>
          <p:cNvPr id="21" name="TextBox 20">
            <a:extLst>
              <a:ext uri="{FF2B5EF4-FFF2-40B4-BE49-F238E27FC236}">
                <a16:creationId xmlns:a16="http://schemas.microsoft.com/office/drawing/2014/main" id="{09FDEDD5-C9A0-4D95-9C1E-06073CA2258F}"/>
              </a:ext>
            </a:extLst>
          </p:cNvPr>
          <p:cNvSpPr txBox="1"/>
          <p:nvPr/>
        </p:nvSpPr>
        <p:spPr>
          <a:xfrm>
            <a:off x="2443017" y="4905060"/>
            <a:ext cx="1543437" cy="307777"/>
          </a:xfrm>
          <a:prstGeom prst="rect">
            <a:avLst/>
          </a:prstGeom>
          <a:noFill/>
        </p:spPr>
        <p:txBody>
          <a:bodyPr wrap="square" rtlCol="0">
            <a:spAutoFit/>
          </a:bodyPr>
          <a:lstStyle/>
          <a:p>
            <a:r>
              <a:rPr lang="en-US" sz="1400" b="1"/>
              <a:t>Subnetwork 6</a:t>
            </a:r>
          </a:p>
        </p:txBody>
      </p:sp>
      <p:sp>
        <p:nvSpPr>
          <p:cNvPr id="22" name="TextBox 21">
            <a:extLst>
              <a:ext uri="{FF2B5EF4-FFF2-40B4-BE49-F238E27FC236}">
                <a16:creationId xmlns:a16="http://schemas.microsoft.com/office/drawing/2014/main" id="{AC088F8E-93E1-4DBB-8430-C7BEF45E2117}"/>
              </a:ext>
            </a:extLst>
          </p:cNvPr>
          <p:cNvSpPr txBox="1"/>
          <p:nvPr/>
        </p:nvSpPr>
        <p:spPr>
          <a:xfrm>
            <a:off x="4500417" y="4894627"/>
            <a:ext cx="1543437" cy="307777"/>
          </a:xfrm>
          <a:prstGeom prst="rect">
            <a:avLst/>
          </a:prstGeom>
          <a:noFill/>
        </p:spPr>
        <p:txBody>
          <a:bodyPr wrap="square" rtlCol="0">
            <a:spAutoFit/>
          </a:bodyPr>
          <a:lstStyle/>
          <a:p>
            <a:r>
              <a:rPr lang="en-US" sz="1400" b="1"/>
              <a:t>Subnetwork 7</a:t>
            </a:r>
          </a:p>
        </p:txBody>
      </p:sp>
      <p:sp>
        <p:nvSpPr>
          <p:cNvPr id="23" name="TextBox 22">
            <a:extLst>
              <a:ext uri="{FF2B5EF4-FFF2-40B4-BE49-F238E27FC236}">
                <a16:creationId xmlns:a16="http://schemas.microsoft.com/office/drawing/2014/main" id="{0ACFA53C-BC51-4EBB-B281-DD767E490122}"/>
              </a:ext>
            </a:extLst>
          </p:cNvPr>
          <p:cNvSpPr txBox="1"/>
          <p:nvPr/>
        </p:nvSpPr>
        <p:spPr>
          <a:xfrm>
            <a:off x="6493809" y="4884221"/>
            <a:ext cx="1543437" cy="307777"/>
          </a:xfrm>
          <a:prstGeom prst="rect">
            <a:avLst/>
          </a:prstGeom>
          <a:noFill/>
        </p:spPr>
        <p:txBody>
          <a:bodyPr wrap="square" rtlCol="0">
            <a:spAutoFit/>
          </a:bodyPr>
          <a:lstStyle/>
          <a:p>
            <a:r>
              <a:rPr lang="en-US" sz="1400" b="1"/>
              <a:t>Subnetwork 8</a:t>
            </a:r>
          </a:p>
        </p:txBody>
      </p:sp>
      <p:sp>
        <p:nvSpPr>
          <p:cNvPr id="24" name="Title 1">
            <a:extLst>
              <a:ext uri="{FF2B5EF4-FFF2-40B4-BE49-F238E27FC236}">
                <a16:creationId xmlns:a16="http://schemas.microsoft.com/office/drawing/2014/main" id="{1191A7BC-2DC2-4F37-A3B6-2420DFEF843E}"/>
              </a:ext>
            </a:extLst>
          </p:cNvPr>
          <p:cNvSpPr txBox="1">
            <a:spLocks/>
          </p:cNvSpPr>
          <p:nvPr/>
        </p:nvSpPr>
        <p:spPr>
          <a:xfrm>
            <a:off x="0" y="-619760"/>
            <a:ext cx="9122989" cy="14509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300" dirty="0"/>
              <a:t>Basis Subnetworks – (ADOS) </a:t>
            </a:r>
          </a:p>
        </p:txBody>
      </p:sp>
      <p:cxnSp>
        <p:nvCxnSpPr>
          <p:cNvPr id="25" name="Straight Connector 24">
            <a:extLst>
              <a:ext uri="{FF2B5EF4-FFF2-40B4-BE49-F238E27FC236}">
                <a16:creationId xmlns:a16="http://schemas.microsoft.com/office/drawing/2014/main" id="{5473AE02-11DE-47B8-8A7C-ADFEA77CE610}"/>
              </a:ext>
            </a:extLst>
          </p:cNvPr>
          <p:cNvCxnSpPr/>
          <p:nvPr/>
        </p:nvCxnSpPr>
        <p:spPr>
          <a:xfrm>
            <a:off x="121920"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3144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EB76277-AFA5-441B-9AF8-BFE64247DC97}"/>
              </a:ext>
            </a:extLst>
          </p:cNvPr>
          <p:cNvSpPr txBox="1"/>
          <p:nvPr/>
        </p:nvSpPr>
        <p:spPr>
          <a:xfrm>
            <a:off x="3023681" y="4610264"/>
            <a:ext cx="2248678" cy="369332"/>
          </a:xfrm>
          <a:prstGeom prst="rect">
            <a:avLst/>
          </a:prstGeom>
          <a:noFill/>
        </p:spPr>
        <p:txBody>
          <a:bodyPr wrap="square" rtlCol="0">
            <a:spAutoFit/>
          </a:bodyPr>
          <a:lstStyle/>
          <a:p>
            <a:pPr algn="ctr"/>
            <a:r>
              <a:rPr lang="en-US" b="1" dirty="0"/>
              <a:t>SRS</a:t>
            </a:r>
          </a:p>
        </p:txBody>
      </p:sp>
      <p:sp>
        <p:nvSpPr>
          <p:cNvPr id="6" name="TextBox 5">
            <a:extLst>
              <a:ext uri="{FF2B5EF4-FFF2-40B4-BE49-F238E27FC236}">
                <a16:creationId xmlns:a16="http://schemas.microsoft.com/office/drawing/2014/main" id="{F04D82E2-07EA-4951-9203-A9BB83440366}"/>
              </a:ext>
            </a:extLst>
          </p:cNvPr>
          <p:cNvSpPr txBox="1"/>
          <p:nvPr/>
        </p:nvSpPr>
        <p:spPr>
          <a:xfrm>
            <a:off x="250031" y="4600998"/>
            <a:ext cx="2248678" cy="369332"/>
          </a:xfrm>
          <a:prstGeom prst="rect">
            <a:avLst/>
          </a:prstGeom>
          <a:noFill/>
        </p:spPr>
        <p:txBody>
          <a:bodyPr wrap="square" rtlCol="0">
            <a:spAutoFit/>
          </a:bodyPr>
          <a:lstStyle/>
          <a:p>
            <a:pPr algn="ctr"/>
            <a:r>
              <a:rPr lang="en-US" b="1" dirty="0"/>
              <a:t>ADOS</a:t>
            </a:r>
          </a:p>
        </p:txBody>
      </p:sp>
      <p:pic>
        <p:nvPicPr>
          <p:cNvPr id="8" name="Picture 35" descr="https://lh3.googleusercontent.com/XpNu_lKukDxF66Jm1ee2KyrmhtlYsCbIDm5b5sd8uhkaQz9bDkoigNiU7hbaNf-G-LLLvQ7X-ZbR6IEgRlCJCH7Tc0F9Z05FL5uv-Y5epkOJI-cEFQAMsVrZt6L8o_kr2Ye_-zjeux8">
            <a:extLst>
              <a:ext uri="{FF2B5EF4-FFF2-40B4-BE49-F238E27FC236}">
                <a16:creationId xmlns:a16="http://schemas.microsoft.com/office/drawing/2014/main" id="{C7C25D33-5E2A-47BB-A1BA-48A1FC3B1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8107424" y="2456676"/>
            <a:ext cx="1312271" cy="3524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6" descr="https://lh5.googleusercontent.com/eGkQCOjK0ROmLPoFMUnLuMh1yEysnl-AF87dhGqjONgFa_F_aSEhUVVdioQpMrRxAq3NltytFgTS-YA1cqGVL6KMZp6BkOyZmPwzc84dfHyz49jPQtunfGYEczcpf-MBx2Q_2z_tzLA">
            <a:extLst>
              <a:ext uri="{FF2B5EF4-FFF2-40B4-BE49-F238E27FC236}">
                <a16:creationId xmlns:a16="http://schemas.microsoft.com/office/drawing/2014/main" id="{E4A20702-2749-4F22-8663-D46CF790D7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8127276" y="4502548"/>
            <a:ext cx="1326789" cy="295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F829B52-5223-46BB-A7F4-23440FC40688}"/>
              </a:ext>
            </a:extLst>
          </p:cNvPr>
          <p:cNvSpPr txBox="1"/>
          <p:nvPr/>
        </p:nvSpPr>
        <p:spPr>
          <a:xfrm>
            <a:off x="8118061" y="1976753"/>
            <a:ext cx="995724" cy="276999"/>
          </a:xfrm>
          <a:prstGeom prst="rect">
            <a:avLst/>
          </a:prstGeom>
          <a:noFill/>
        </p:spPr>
        <p:txBody>
          <a:bodyPr wrap="square" rtlCol="0">
            <a:spAutoFit/>
          </a:bodyPr>
          <a:lstStyle/>
          <a:p>
            <a:r>
              <a:rPr lang="en-US" sz="1200" b="1"/>
              <a:t>0.23</a:t>
            </a:r>
          </a:p>
        </p:txBody>
      </p:sp>
      <p:sp>
        <p:nvSpPr>
          <p:cNvPr id="11" name="TextBox 10">
            <a:extLst>
              <a:ext uri="{FF2B5EF4-FFF2-40B4-BE49-F238E27FC236}">
                <a16:creationId xmlns:a16="http://schemas.microsoft.com/office/drawing/2014/main" id="{3970D334-8E9A-4E5A-9921-EE42CD8C45CB}"/>
              </a:ext>
            </a:extLst>
          </p:cNvPr>
          <p:cNvSpPr txBox="1"/>
          <p:nvPr/>
        </p:nvSpPr>
        <p:spPr>
          <a:xfrm>
            <a:off x="8127265" y="3031746"/>
            <a:ext cx="995724" cy="276999"/>
          </a:xfrm>
          <a:prstGeom prst="rect">
            <a:avLst/>
          </a:prstGeom>
          <a:noFill/>
        </p:spPr>
        <p:txBody>
          <a:bodyPr wrap="square" rtlCol="0">
            <a:spAutoFit/>
          </a:bodyPr>
          <a:lstStyle/>
          <a:p>
            <a:r>
              <a:rPr lang="en-US" sz="1200" b="1"/>
              <a:t>0.03</a:t>
            </a:r>
          </a:p>
        </p:txBody>
      </p:sp>
      <p:sp>
        <p:nvSpPr>
          <p:cNvPr id="12" name="TextBox 11">
            <a:extLst>
              <a:ext uri="{FF2B5EF4-FFF2-40B4-BE49-F238E27FC236}">
                <a16:creationId xmlns:a16="http://schemas.microsoft.com/office/drawing/2014/main" id="{E4885E3C-BDD7-4977-843E-FEC202304CC8}"/>
              </a:ext>
            </a:extLst>
          </p:cNvPr>
          <p:cNvSpPr txBox="1"/>
          <p:nvPr/>
        </p:nvSpPr>
        <p:spPr>
          <a:xfrm>
            <a:off x="8118061" y="3986791"/>
            <a:ext cx="995724" cy="276999"/>
          </a:xfrm>
          <a:prstGeom prst="rect">
            <a:avLst/>
          </a:prstGeom>
          <a:noFill/>
        </p:spPr>
        <p:txBody>
          <a:bodyPr wrap="square" rtlCol="0">
            <a:spAutoFit/>
          </a:bodyPr>
          <a:lstStyle/>
          <a:p>
            <a:r>
              <a:rPr lang="en-US" sz="1200" b="1"/>
              <a:t>- 0.23</a:t>
            </a:r>
          </a:p>
        </p:txBody>
      </p:sp>
      <p:sp>
        <p:nvSpPr>
          <p:cNvPr id="13" name="TextBox 12">
            <a:extLst>
              <a:ext uri="{FF2B5EF4-FFF2-40B4-BE49-F238E27FC236}">
                <a16:creationId xmlns:a16="http://schemas.microsoft.com/office/drawing/2014/main" id="{FCABF42A-3B59-4AC3-877F-F5DAA75FE943}"/>
              </a:ext>
            </a:extLst>
          </p:cNvPr>
          <p:cNvSpPr txBox="1"/>
          <p:nvPr/>
        </p:nvSpPr>
        <p:spPr>
          <a:xfrm>
            <a:off x="8127265" y="5076929"/>
            <a:ext cx="995724" cy="276999"/>
          </a:xfrm>
          <a:prstGeom prst="rect">
            <a:avLst/>
          </a:prstGeom>
          <a:noFill/>
        </p:spPr>
        <p:txBody>
          <a:bodyPr wrap="square" rtlCol="0">
            <a:spAutoFit/>
          </a:bodyPr>
          <a:lstStyle/>
          <a:p>
            <a:r>
              <a:rPr lang="en-US" sz="1200" b="1"/>
              <a:t>- 0.07</a:t>
            </a:r>
          </a:p>
        </p:txBody>
      </p:sp>
      <p:pic>
        <p:nvPicPr>
          <p:cNvPr id="1026" name="Picture 2" descr="https://lh5.googleusercontent.com/bSeH4OI0zEJ69sNxTJ8dnnZH9amg4myeRq8MchmBHnvfewuySG1etRQcAnC-ZRmaqgXc01HL-InY00hmXL8fLd0xfSbqWHi8TUawSf4_3rITkS1kLMayd67y6B-BC_Skcknc2unk4NA">
            <a:extLst>
              <a:ext uri="{FF2B5EF4-FFF2-40B4-BE49-F238E27FC236}">
                <a16:creationId xmlns:a16="http://schemas.microsoft.com/office/drawing/2014/main" id="{6EE19916-DE90-47C3-8EBE-3DBF9B7C0C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1668" y="2642237"/>
            <a:ext cx="2676800" cy="18444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jA7zUJntoitgPn2Wc-Qzs77iyg5ALdrIJElmZ2DDrddAMsWHdSJzQGb6etBGqWbbHljvBTZ8f39Z6othEUtp8vbuoyg3_k4zn6Dv18CQhmUGmbDrxYsDv_w0xX4WgLY2dW5pkVcM8xw">
            <a:extLst>
              <a:ext uri="{FF2B5EF4-FFF2-40B4-BE49-F238E27FC236}">
                <a16:creationId xmlns:a16="http://schemas.microsoft.com/office/drawing/2014/main" id="{1D88EB1A-6622-4FF3-A715-492CCD7FEF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377" y="2643078"/>
            <a:ext cx="2587126" cy="184364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lh4.googleusercontent.com/UxH_QRcioC9k2KFySn2DxWjtLyJbIQqgMsEEGF3ErKrDNDVWwBnwOCZFVHgPCproUawuQVhLCUkTApRuI2IzdGBBQnGr-rbYzgHso_vwrtYeYEksP318VeV7qETO_Ng-sH9pmvjbSBU">
            <a:extLst>
              <a:ext uri="{FF2B5EF4-FFF2-40B4-BE49-F238E27FC236}">
                <a16:creationId xmlns:a16="http://schemas.microsoft.com/office/drawing/2014/main" id="{00D09A55-289C-458A-8475-2F1A7074BC5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530" t="15755" r="15257" b="9804"/>
          <a:stretch/>
        </p:blipFill>
        <p:spPr bwMode="auto">
          <a:xfrm>
            <a:off x="5527632" y="2642237"/>
            <a:ext cx="2590429" cy="1833344"/>
          </a:xfrm>
          <a:prstGeom prst="rect">
            <a:avLst/>
          </a:prstGeom>
          <a:noFill/>
          <a:ln w="38100">
            <a:noFill/>
          </a:ln>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8FC335C-A8E2-4619-BE73-FB956E459980}"/>
              </a:ext>
            </a:extLst>
          </p:cNvPr>
          <p:cNvSpPr txBox="1"/>
          <p:nvPr/>
        </p:nvSpPr>
        <p:spPr>
          <a:xfrm>
            <a:off x="5703110" y="4610264"/>
            <a:ext cx="2248678" cy="369332"/>
          </a:xfrm>
          <a:prstGeom prst="rect">
            <a:avLst/>
          </a:prstGeom>
          <a:noFill/>
        </p:spPr>
        <p:txBody>
          <a:bodyPr wrap="square" rtlCol="0">
            <a:spAutoFit/>
          </a:bodyPr>
          <a:lstStyle/>
          <a:p>
            <a:pPr algn="ctr"/>
            <a:r>
              <a:rPr lang="en-US" b="1" dirty="0"/>
              <a:t>Praxis</a:t>
            </a:r>
          </a:p>
        </p:txBody>
      </p:sp>
      <p:sp>
        <p:nvSpPr>
          <p:cNvPr id="21" name="Title 1">
            <a:extLst>
              <a:ext uri="{FF2B5EF4-FFF2-40B4-BE49-F238E27FC236}">
                <a16:creationId xmlns:a16="http://schemas.microsoft.com/office/drawing/2014/main" id="{9EB91E16-973B-4E0A-868C-ECCEB3EE27CF}"/>
              </a:ext>
            </a:extLst>
          </p:cNvPr>
          <p:cNvSpPr txBox="1">
            <a:spLocks/>
          </p:cNvSpPr>
          <p:nvPr/>
        </p:nvSpPr>
        <p:spPr>
          <a:xfrm>
            <a:off x="0" y="-619760"/>
            <a:ext cx="9122989" cy="14509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300" dirty="0"/>
              <a:t>ASD Subnetwork Comparison</a:t>
            </a:r>
          </a:p>
        </p:txBody>
      </p:sp>
      <p:cxnSp>
        <p:nvCxnSpPr>
          <p:cNvPr id="22" name="Straight Connector 21">
            <a:extLst>
              <a:ext uri="{FF2B5EF4-FFF2-40B4-BE49-F238E27FC236}">
                <a16:creationId xmlns:a16="http://schemas.microsoft.com/office/drawing/2014/main" id="{4EB23B78-969D-4C21-B197-9C5B8ADCFF19}"/>
              </a:ext>
            </a:extLst>
          </p:cNvPr>
          <p:cNvCxnSpPr/>
          <p:nvPr/>
        </p:nvCxnSpPr>
        <p:spPr>
          <a:xfrm>
            <a:off x="121920"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4D23FB2-4649-4523-9081-1F0DAFE628B6}"/>
              </a:ext>
            </a:extLst>
          </p:cNvPr>
          <p:cNvSpPr txBox="1"/>
          <p:nvPr/>
        </p:nvSpPr>
        <p:spPr>
          <a:xfrm>
            <a:off x="21011" y="6402133"/>
            <a:ext cx="9122989" cy="461665"/>
          </a:xfrm>
          <a:prstGeom prst="rect">
            <a:avLst/>
          </a:prstGeom>
          <a:noFill/>
        </p:spPr>
        <p:txBody>
          <a:bodyPr wrap="square">
            <a:spAutoFit/>
          </a:bodyPr>
          <a:lstStyle/>
          <a:p>
            <a:r>
              <a:rPr lang="en-US" sz="1200" dirty="0">
                <a:solidFill>
                  <a:schemeClr val="bg1"/>
                </a:solidFill>
              </a:rPr>
              <a:t>1. Default mode network in childhood autism: posteromedial cortex heterogeneity and relationship with social deficits Lynch et al, Biological Psychiatry (2013)</a:t>
            </a:r>
          </a:p>
        </p:txBody>
      </p:sp>
      <p:cxnSp>
        <p:nvCxnSpPr>
          <p:cNvPr id="7" name="Straight Arrow Connector 6">
            <a:extLst>
              <a:ext uri="{FF2B5EF4-FFF2-40B4-BE49-F238E27FC236}">
                <a16:creationId xmlns:a16="http://schemas.microsoft.com/office/drawing/2014/main" id="{19475A5A-AE30-4777-8926-276BE4766D65}"/>
              </a:ext>
            </a:extLst>
          </p:cNvPr>
          <p:cNvCxnSpPr>
            <a:cxnSpLocks/>
          </p:cNvCxnSpPr>
          <p:nvPr/>
        </p:nvCxnSpPr>
        <p:spPr>
          <a:xfrm flipH="1">
            <a:off x="983550" y="2227863"/>
            <a:ext cx="2229840" cy="824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146FC6B-ADAF-4D32-B013-2A330E4CA93A}"/>
              </a:ext>
            </a:extLst>
          </p:cNvPr>
          <p:cNvCxnSpPr>
            <a:cxnSpLocks/>
          </p:cNvCxnSpPr>
          <p:nvPr/>
        </p:nvCxnSpPr>
        <p:spPr>
          <a:xfrm flipH="1">
            <a:off x="3462564" y="2327911"/>
            <a:ext cx="43651" cy="5640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2185D5A-C897-4316-8C7D-885F22CE6676}"/>
              </a:ext>
            </a:extLst>
          </p:cNvPr>
          <p:cNvCxnSpPr>
            <a:cxnSpLocks/>
          </p:cNvCxnSpPr>
          <p:nvPr/>
        </p:nvCxnSpPr>
        <p:spPr>
          <a:xfrm>
            <a:off x="3966296" y="2296089"/>
            <a:ext cx="2237735" cy="7409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DB0B4AC-6F6D-4B21-A69C-179E4C4D4DB4}"/>
              </a:ext>
            </a:extLst>
          </p:cNvPr>
          <p:cNvSpPr txBox="1"/>
          <p:nvPr/>
        </p:nvSpPr>
        <p:spPr>
          <a:xfrm>
            <a:off x="2791668" y="1778245"/>
            <a:ext cx="3066243" cy="369332"/>
          </a:xfrm>
          <a:prstGeom prst="rect">
            <a:avLst/>
          </a:prstGeom>
          <a:noFill/>
        </p:spPr>
        <p:txBody>
          <a:bodyPr wrap="square" rtlCol="0">
            <a:spAutoFit/>
          </a:bodyPr>
          <a:lstStyle/>
          <a:p>
            <a:r>
              <a:rPr lang="en-US" dirty="0"/>
              <a:t>Overlap in representation</a:t>
            </a:r>
          </a:p>
        </p:txBody>
      </p:sp>
    </p:spTree>
    <p:extLst>
      <p:ext uri="{BB962C8B-B14F-4D97-AF65-F5344CB8AC3E}">
        <p14:creationId xmlns:p14="http://schemas.microsoft.com/office/powerpoint/2010/main" val="4066655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A768BF7D-9FD7-4C79-A963-A96A08DF79A3}"/>
              </a:ext>
            </a:extLst>
          </p:cNvPr>
          <p:cNvSpPr txBox="1"/>
          <p:nvPr/>
        </p:nvSpPr>
        <p:spPr>
          <a:xfrm>
            <a:off x="0" y="3672172"/>
            <a:ext cx="9144000" cy="3185828"/>
          </a:xfrm>
          <a:prstGeom prst="rect">
            <a:avLst/>
          </a:prstGeom>
          <a:solidFill>
            <a:schemeClr val="bg1"/>
          </a:solidFill>
          <a:ln w="38100">
            <a:noFill/>
          </a:ln>
        </p:spPr>
        <p:txBody>
          <a:bodyPr wrap="square" rtlCol="0">
            <a:spAutoFit/>
          </a:bodyPr>
          <a:lstStyle/>
          <a:p>
            <a:endParaRPr lang="en-US" dirty="0"/>
          </a:p>
        </p:txBody>
      </p:sp>
      <p:sp>
        <p:nvSpPr>
          <p:cNvPr id="15" name="TextBox 14">
            <a:extLst>
              <a:ext uri="{FF2B5EF4-FFF2-40B4-BE49-F238E27FC236}">
                <a16:creationId xmlns:a16="http://schemas.microsoft.com/office/drawing/2014/main" id="{A6CDB2EA-F669-4226-B619-F4D35D18BB59}"/>
              </a:ext>
            </a:extLst>
          </p:cNvPr>
          <p:cNvSpPr txBox="1"/>
          <p:nvPr/>
        </p:nvSpPr>
        <p:spPr>
          <a:xfrm>
            <a:off x="151019" y="200075"/>
            <a:ext cx="8841962" cy="3185828"/>
          </a:xfrm>
          <a:prstGeom prst="rect">
            <a:avLst/>
          </a:prstGeom>
          <a:noFill/>
          <a:ln w="19050">
            <a:solidFill>
              <a:schemeClr val="tx1">
                <a:lumMod val="95000"/>
                <a:lumOff val="5000"/>
              </a:schemeClr>
            </a:solidFill>
          </a:ln>
        </p:spPr>
        <p:txBody>
          <a:bodyPr wrap="square" rtlCol="0">
            <a:spAutoFit/>
          </a:bodyPr>
          <a:lstStyle/>
          <a:p>
            <a:endParaRPr lang="en-US" dirty="0"/>
          </a:p>
        </p:txBody>
      </p:sp>
      <p:pic>
        <p:nvPicPr>
          <p:cNvPr id="6" name="Picture 5">
            <a:extLst>
              <a:ext uri="{FF2B5EF4-FFF2-40B4-BE49-F238E27FC236}">
                <a16:creationId xmlns:a16="http://schemas.microsoft.com/office/drawing/2014/main" id="{ED85C47C-20E9-4768-BDDE-29649F163788}"/>
              </a:ext>
            </a:extLst>
          </p:cNvPr>
          <p:cNvPicPr>
            <a:picLocks noChangeAspect="1"/>
          </p:cNvPicPr>
          <p:nvPr/>
        </p:nvPicPr>
        <p:blipFill>
          <a:blip r:embed="rId3"/>
          <a:stretch>
            <a:fillRect/>
          </a:stretch>
        </p:blipFill>
        <p:spPr>
          <a:xfrm>
            <a:off x="3719062" y="272086"/>
            <a:ext cx="5194171" cy="3036994"/>
          </a:xfrm>
          <a:prstGeom prst="rect">
            <a:avLst/>
          </a:prstGeom>
        </p:spPr>
      </p:pic>
      <p:sp>
        <p:nvSpPr>
          <p:cNvPr id="23" name="TextBox 22">
            <a:extLst>
              <a:ext uri="{FF2B5EF4-FFF2-40B4-BE49-F238E27FC236}">
                <a16:creationId xmlns:a16="http://schemas.microsoft.com/office/drawing/2014/main" id="{6AE0904F-747C-4017-B0A4-6735EBC26630}"/>
              </a:ext>
            </a:extLst>
          </p:cNvPr>
          <p:cNvSpPr txBox="1"/>
          <p:nvPr/>
        </p:nvSpPr>
        <p:spPr>
          <a:xfrm>
            <a:off x="235859" y="1105076"/>
            <a:ext cx="3553905" cy="1200329"/>
          </a:xfrm>
          <a:prstGeom prst="rect">
            <a:avLst/>
          </a:prstGeom>
          <a:noFill/>
        </p:spPr>
        <p:txBody>
          <a:bodyPr wrap="square">
            <a:spAutoFit/>
          </a:bodyPr>
          <a:lstStyle/>
          <a:p>
            <a:pPr algn="ctr"/>
            <a:r>
              <a:rPr lang="en-US" sz="1800" b="1" dirty="0"/>
              <a:t>Part I</a:t>
            </a:r>
          </a:p>
          <a:p>
            <a:pPr algn="ctr"/>
            <a:r>
              <a:rPr lang="en-US" sz="1800" dirty="0">
                <a:solidFill>
                  <a:schemeClr val="tx1">
                    <a:lumMod val="65000"/>
                    <a:lumOff val="35000"/>
                  </a:schemeClr>
                </a:solidFill>
              </a:rPr>
              <a:t>A Joint Network Optimization Framework for Connectomics and Clinical Severity</a:t>
            </a:r>
          </a:p>
        </p:txBody>
      </p:sp>
      <p:sp>
        <p:nvSpPr>
          <p:cNvPr id="2" name="TextBox 1">
            <a:extLst>
              <a:ext uri="{FF2B5EF4-FFF2-40B4-BE49-F238E27FC236}">
                <a16:creationId xmlns:a16="http://schemas.microsoft.com/office/drawing/2014/main" id="{EE959B39-B4BF-4D80-8B03-EF6031AB9D1E}"/>
              </a:ext>
            </a:extLst>
          </p:cNvPr>
          <p:cNvSpPr txBox="1"/>
          <p:nvPr/>
        </p:nvSpPr>
        <p:spPr>
          <a:xfrm>
            <a:off x="2696901" y="3824861"/>
            <a:ext cx="3750197" cy="461665"/>
          </a:xfrm>
          <a:prstGeom prst="rect">
            <a:avLst/>
          </a:prstGeom>
          <a:noFill/>
        </p:spPr>
        <p:txBody>
          <a:bodyPr wrap="square" rtlCol="0">
            <a:spAutoFit/>
          </a:bodyPr>
          <a:lstStyle/>
          <a:p>
            <a:r>
              <a:rPr lang="en-US" sz="2400" b="1" dirty="0"/>
              <a:t>Summary of Contributions:</a:t>
            </a:r>
          </a:p>
        </p:txBody>
      </p:sp>
      <p:sp>
        <p:nvSpPr>
          <p:cNvPr id="3" name="TextBox 2">
            <a:extLst>
              <a:ext uri="{FF2B5EF4-FFF2-40B4-BE49-F238E27FC236}">
                <a16:creationId xmlns:a16="http://schemas.microsoft.com/office/drawing/2014/main" id="{5C254B8D-ACCB-4640-AA5B-B3D20B80A88E}"/>
              </a:ext>
            </a:extLst>
          </p:cNvPr>
          <p:cNvSpPr txBox="1"/>
          <p:nvPr/>
        </p:nvSpPr>
        <p:spPr>
          <a:xfrm>
            <a:off x="833378" y="4572795"/>
            <a:ext cx="796338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Group level information                           common </a:t>
            </a:r>
            <a:r>
              <a:rPr lang="en-US" i="1" dirty="0"/>
              <a:t>generative</a:t>
            </a:r>
            <a:r>
              <a:rPr lang="en-US" dirty="0"/>
              <a:t> basis </a:t>
            </a:r>
            <a:r>
              <a:rPr lang="en-US" b="1" dirty="0">
                <a:cs typeface="Times New Roman" panose="02020603050405020304" pitchFamily="18" charset="0"/>
              </a:rPr>
              <a:t>B</a:t>
            </a:r>
            <a:r>
              <a:rPr lang="en-US" b="1" dirty="0"/>
              <a:t> </a:t>
            </a:r>
          </a:p>
          <a:p>
            <a:pPr marL="285750" indent="-285750">
              <a:buFont typeface="Arial" panose="020B0604020202020204" pitchFamily="34" charset="0"/>
              <a:buChar char="•"/>
            </a:pPr>
            <a:r>
              <a:rPr lang="en-US" dirty="0"/>
              <a:t>Reduces the dimensionality of rs-fMRI data</a:t>
            </a:r>
          </a:p>
          <a:p>
            <a:pPr marL="285750" indent="-285750">
              <a:buFont typeface="Arial" panose="020B0604020202020204" pitchFamily="34" charset="0"/>
              <a:buChar char="•"/>
            </a:pPr>
            <a:r>
              <a:rPr lang="en-US" dirty="0"/>
              <a:t>Interpatient variability                       Patient-Specific </a:t>
            </a:r>
            <a:r>
              <a:rPr lang="en-US" i="1" dirty="0"/>
              <a:t>discriminative</a:t>
            </a:r>
            <a:r>
              <a:rPr lang="en-US" dirty="0"/>
              <a:t> coefficients </a:t>
            </a:r>
            <a:r>
              <a:rPr lang="en-US" b="1" dirty="0" err="1">
                <a:cs typeface="Times New Roman" panose="02020603050405020304" pitchFamily="18" charset="0"/>
              </a:rPr>
              <a:t>c</a:t>
            </a:r>
            <a:r>
              <a:rPr lang="en-US" baseline="-25000" dirty="0" err="1">
                <a:cs typeface="Times New Roman" panose="02020603050405020304" pitchFamily="18" charset="0"/>
              </a:rPr>
              <a:t>n</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cxnSp>
        <p:nvCxnSpPr>
          <p:cNvPr id="11" name="Straight Arrow Connector 10">
            <a:extLst>
              <a:ext uri="{FF2B5EF4-FFF2-40B4-BE49-F238E27FC236}">
                <a16:creationId xmlns:a16="http://schemas.microsoft.com/office/drawing/2014/main" id="{4A1E72D0-A727-4E86-AA15-31BB2745542F}"/>
              </a:ext>
            </a:extLst>
          </p:cNvPr>
          <p:cNvCxnSpPr>
            <a:cxnSpLocks/>
          </p:cNvCxnSpPr>
          <p:nvPr/>
        </p:nvCxnSpPr>
        <p:spPr>
          <a:xfrm>
            <a:off x="3531328" y="4761461"/>
            <a:ext cx="1144844"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5C2CF375-9C78-4079-82F1-63C1C6841D84}"/>
              </a:ext>
            </a:extLst>
          </p:cNvPr>
          <p:cNvCxnSpPr>
            <a:cxnSpLocks/>
          </p:cNvCxnSpPr>
          <p:nvPr/>
        </p:nvCxnSpPr>
        <p:spPr>
          <a:xfrm>
            <a:off x="3531328" y="5311459"/>
            <a:ext cx="75578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89EBC732-F3D7-40CB-9F1D-FF715C91C776}"/>
              </a:ext>
            </a:extLst>
          </p:cNvPr>
          <p:cNvSpPr txBox="1"/>
          <p:nvPr/>
        </p:nvSpPr>
        <p:spPr>
          <a:xfrm>
            <a:off x="2696901" y="3815478"/>
            <a:ext cx="3750197" cy="461665"/>
          </a:xfrm>
          <a:prstGeom prst="rect">
            <a:avLst/>
          </a:prstGeom>
          <a:noFill/>
        </p:spPr>
        <p:txBody>
          <a:bodyPr wrap="square" rtlCol="0">
            <a:spAutoFit/>
          </a:bodyPr>
          <a:lstStyle/>
          <a:p>
            <a:pPr algn="ctr"/>
            <a:r>
              <a:rPr lang="en-US" sz="2400" b="1" dirty="0" err="1"/>
              <a:t>Desiridata</a:t>
            </a:r>
            <a:endParaRPr lang="en-US" sz="2400" b="1" dirty="0"/>
          </a:p>
        </p:txBody>
      </p:sp>
      <p:sp>
        <p:nvSpPr>
          <p:cNvPr id="17" name="TextBox 16">
            <a:extLst>
              <a:ext uri="{FF2B5EF4-FFF2-40B4-BE49-F238E27FC236}">
                <a16:creationId xmlns:a16="http://schemas.microsoft.com/office/drawing/2014/main" id="{70451FFD-C40B-4B24-998E-5DCECEC88322}"/>
              </a:ext>
            </a:extLst>
          </p:cNvPr>
          <p:cNvSpPr txBox="1"/>
          <p:nvPr/>
        </p:nvSpPr>
        <p:spPr>
          <a:xfrm>
            <a:off x="833378" y="4581098"/>
            <a:ext cx="796338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Predicting multiple deficits - heterogeneity (multi-score prediction)</a:t>
            </a:r>
          </a:p>
          <a:p>
            <a:pPr marL="285750" indent="-285750">
              <a:buFont typeface="Arial" panose="020B0604020202020204" pitchFamily="34" charset="0"/>
              <a:buChar char="•"/>
            </a:pPr>
            <a:r>
              <a:rPr lang="en-US" dirty="0"/>
              <a:t>Incorporating anatomical pathways</a:t>
            </a:r>
          </a:p>
          <a:p>
            <a:pPr marL="285750" indent="-285750">
              <a:buFont typeface="Arial" panose="020B0604020202020204" pitchFamily="34" charset="0"/>
              <a:buChar char="•"/>
            </a:pPr>
            <a:r>
              <a:rPr lang="en-US" dirty="0"/>
              <a:t>Incorporating temporal dynamics of rs-fMRI scans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898032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3"/>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16" grpId="0"/>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85C47C-20E9-4768-BDDE-29649F163788}"/>
              </a:ext>
            </a:extLst>
          </p:cNvPr>
          <p:cNvPicPr>
            <a:picLocks noChangeAspect="1"/>
          </p:cNvPicPr>
          <p:nvPr/>
        </p:nvPicPr>
        <p:blipFill>
          <a:blip r:embed="rId3"/>
          <a:stretch>
            <a:fillRect/>
          </a:stretch>
        </p:blipFill>
        <p:spPr>
          <a:xfrm>
            <a:off x="169420" y="126718"/>
            <a:ext cx="4113328" cy="2405033"/>
          </a:xfrm>
          <a:prstGeom prst="rect">
            <a:avLst/>
          </a:prstGeom>
        </p:spPr>
      </p:pic>
      <p:pic>
        <p:nvPicPr>
          <p:cNvPr id="9" name="Picture 8">
            <a:extLst>
              <a:ext uri="{FF2B5EF4-FFF2-40B4-BE49-F238E27FC236}">
                <a16:creationId xmlns:a16="http://schemas.microsoft.com/office/drawing/2014/main" id="{247C89AB-8D7A-4869-B405-EAD4BF2A14FB}"/>
              </a:ext>
            </a:extLst>
          </p:cNvPr>
          <p:cNvPicPr>
            <a:picLocks noChangeAspect="1"/>
          </p:cNvPicPr>
          <p:nvPr/>
        </p:nvPicPr>
        <p:blipFill>
          <a:blip r:embed="rId4"/>
          <a:stretch>
            <a:fillRect/>
          </a:stretch>
        </p:blipFill>
        <p:spPr>
          <a:xfrm>
            <a:off x="4861250" y="91900"/>
            <a:ext cx="4147832" cy="2439594"/>
          </a:xfrm>
          <a:prstGeom prst="rect">
            <a:avLst/>
          </a:prstGeom>
        </p:spPr>
      </p:pic>
      <p:cxnSp>
        <p:nvCxnSpPr>
          <p:cNvPr id="3" name="Straight Connector 2">
            <a:extLst>
              <a:ext uri="{FF2B5EF4-FFF2-40B4-BE49-F238E27FC236}">
                <a16:creationId xmlns:a16="http://schemas.microsoft.com/office/drawing/2014/main" id="{59363571-649C-4D8F-B897-EAE1FDD8F485}"/>
              </a:ext>
            </a:extLst>
          </p:cNvPr>
          <p:cNvCxnSpPr/>
          <p:nvPr/>
        </p:nvCxnSpPr>
        <p:spPr>
          <a:xfrm>
            <a:off x="4572000" y="0"/>
            <a:ext cx="0" cy="633700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580724-3E7B-430D-B68F-A632B2D19767}"/>
              </a:ext>
            </a:extLst>
          </p:cNvPr>
          <p:cNvCxnSpPr>
            <a:cxnSpLocks/>
          </p:cNvCxnSpPr>
          <p:nvPr/>
        </p:nvCxnSpPr>
        <p:spPr>
          <a:xfrm flipH="1">
            <a:off x="0" y="3179556"/>
            <a:ext cx="9144001"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848623-1DC9-437E-A5C7-6C42CDF1BD5F}"/>
              </a:ext>
            </a:extLst>
          </p:cNvPr>
          <p:cNvSpPr txBox="1"/>
          <p:nvPr/>
        </p:nvSpPr>
        <p:spPr>
          <a:xfrm>
            <a:off x="-1" y="2762199"/>
            <a:ext cx="4571995" cy="369332"/>
          </a:xfrm>
          <a:prstGeom prst="rect">
            <a:avLst/>
          </a:prstGeom>
          <a:noFill/>
        </p:spPr>
        <p:txBody>
          <a:bodyPr wrap="square" rtlCol="0">
            <a:spAutoFit/>
          </a:bodyPr>
          <a:lstStyle/>
          <a:p>
            <a:pPr algn="ctr"/>
            <a:r>
              <a:rPr lang="en-US" b="1" dirty="0"/>
              <a:t>Part I</a:t>
            </a:r>
          </a:p>
        </p:txBody>
      </p:sp>
      <p:sp>
        <p:nvSpPr>
          <p:cNvPr id="19" name="TextBox 18">
            <a:extLst>
              <a:ext uri="{FF2B5EF4-FFF2-40B4-BE49-F238E27FC236}">
                <a16:creationId xmlns:a16="http://schemas.microsoft.com/office/drawing/2014/main" id="{637FD681-85B0-49CA-BC3E-41DD883B92E6}"/>
              </a:ext>
            </a:extLst>
          </p:cNvPr>
          <p:cNvSpPr txBox="1"/>
          <p:nvPr/>
        </p:nvSpPr>
        <p:spPr>
          <a:xfrm>
            <a:off x="4572005" y="2756657"/>
            <a:ext cx="4571995" cy="369332"/>
          </a:xfrm>
          <a:prstGeom prst="rect">
            <a:avLst/>
          </a:prstGeom>
          <a:noFill/>
        </p:spPr>
        <p:txBody>
          <a:bodyPr wrap="square" rtlCol="0">
            <a:spAutoFit/>
          </a:bodyPr>
          <a:lstStyle/>
          <a:p>
            <a:pPr algn="ctr"/>
            <a:r>
              <a:rPr lang="en-US" b="1" dirty="0"/>
              <a:t>Part II</a:t>
            </a:r>
          </a:p>
        </p:txBody>
      </p:sp>
      <p:sp>
        <p:nvSpPr>
          <p:cNvPr id="20" name="TextBox 19">
            <a:extLst>
              <a:ext uri="{FF2B5EF4-FFF2-40B4-BE49-F238E27FC236}">
                <a16:creationId xmlns:a16="http://schemas.microsoft.com/office/drawing/2014/main" id="{075F4887-F697-4EE1-8D04-1A40F8A96CEA}"/>
              </a:ext>
            </a:extLst>
          </p:cNvPr>
          <p:cNvSpPr txBox="1"/>
          <p:nvPr/>
        </p:nvSpPr>
        <p:spPr>
          <a:xfrm>
            <a:off x="-2" y="6003574"/>
            <a:ext cx="4571995" cy="369332"/>
          </a:xfrm>
          <a:prstGeom prst="rect">
            <a:avLst/>
          </a:prstGeom>
          <a:noFill/>
        </p:spPr>
        <p:txBody>
          <a:bodyPr wrap="square" rtlCol="0">
            <a:spAutoFit/>
          </a:bodyPr>
          <a:lstStyle/>
          <a:p>
            <a:pPr algn="ctr"/>
            <a:r>
              <a:rPr lang="en-US" b="1" dirty="0"/>
              <a:t>Part III</a:t>
            </a:r>
          </a:p>
        </p:txBody>
      </p:sp>
      <p:sp>
        <p:nvSpPr>
          <p:cNvPr id="27" name="TextBox 26">
            <a:extLst>
              <a:ext uri="{FF2B5EF4-FFF2-40B4-BE49-F238E27FC236}">
                <a16:creationId xmlns:a16="http://schemas.microsoft.com/office/drawing/2014/main" id="{F861A7B7-8D8A-4027-ABD3-C6BC9EE02E7D}"/>
              </a:ext>
            </a:extLst>
          </p:cNvPr>
          <p:cNvSpPr txBox="1"/>
          <p:nvPr/>
        </p:nvSpPr>
        <p:spPr>
          <a:xfrm>
            <a:off x="4572005" y="5976889"/>
            <a:ext cx="4571995" cy="369332"/>
          </a:xfrm>
          <a:prstGeom prst="rect">
            <a:avLst/>
          </a:prstGeom>
          <a:noFill/>
        </p:spPr>
        <p:txBody>
          <a:bodyPr wrap="square" rtlCol="0">
            <a:spAutoFit/>
          </a:bodyPr>
          <a:lstStyle/>
          <a:p>
            <a:pPr algn="ctr"/>
            <a:r>
              <a:rPr lang="en-US" b="1" dirty="0"/>
              <a:t>Part IV</a:t>
            </a:r>
          </a:p>
        </p:txBody>
      </p:sp>
      <p:pic>
        <p:nvPicPr>
          <p:cNvPr id="7" name="Picture 6">
            <a:extLst>
              <a:ext uri="{FF2B5EF4-FFF2-40B4-BE49-F238E27FC236}">
                <a16:creationId xmlns:a16="http://schemas.microsoft.com/office/drawing/2014/main" id="{F9C66A81-C7A7-42BE-8EDC-72B5C5EA8212}"/>
              </a:ext>
            </a:extLst>
          </p:cNvPr>
          <p:cNvPicPr>
            <a:picLocks noChangeAspect="1"/>
          </p:cNvPicPr>
          <p:nvPr/>
        </p:nvPicPr>
        <p:blipFill>
          <a:blip r:embed="rId5"/>
          <a:stretch>
            <a:fillRect/>
          </a:stretch>
        </p:blipFill>
        <p:spPr>
          <a:xfrm>
            <a:off x="262731" y="3338774"/>
            <a:ext cx="4020017" cy="2452814"/>
          </a:xfrm>
          <a:prstGeom prst="rect">
            <a:avLst/>
          </a:prstGeom>
        </p:spPr>
      </p:pic>
      <p:pic>
        <p:nvPicPr>
          <p:cNvPr id="17" name="Picture 16">
            <a:extLst>
              <a:ext uri="{FF2B5EF4-FFF2-40B4-BE49-F238E27FC236}">
                <a16:creationId xmlns:a16="http://schemas.microsoft.com/office/drawing/2014/main" id="{E46EBF6C-7319-42A0-BD45-90885D357FBC}"/>
              </a:ext>
            </a:extLst>
          </p:cNvPr>
          <p:cNvPicPr>
            <a:picLocks noChangeAspect="1"/>
          </p:cNvPicPr>
          <p:nvPr/>
        </p:nvPicPr>
        <p:blipFill rotWithShape="1">
          <a:blip r:embed="rId6"/>
          <a:srcRect l="-1" r="6021" b="26"/>
          <a:stretch/>
        </p:blipFill>
        <p:spPr>
          <a:xfrm>
            <a:off x="4861250" y="3606281"/>
            <a:ext cx="4199961" cy="2010741"/>
          </a:xfrm>
          <a:prstGeom prst="rect">
            <a:avLst/>
          </a:prstGeom>
        </p:spPr>
      </p:pic>
    </p:spTree>
    <p:extLst>
      <p:ext uri="{BB962C8B-B14F-4D97-AF65-F5344CB8AC3E}">
        <p14:creationId xmlns:p14="http://schemas.microsoft.com/office/powerpoint/2010/main" val="3513248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20"/>
                                        </p:tgtEl>
                                        <p:attrNameLst>
                                          <p:attrName>style.opacity</p:attrName>
                                        </p:attrNameLst>
                                      </p:cBhvr>
                                      <p:to>
                                        <p:strVal val="0.5"/>
                                      </p:to>
                                    </p:set>
                                    <p:animEffect filter="image" prLst="opacity: 0.5">
                                      <p:cBhvr rctx="IE">
                                        <p:cTn id="7" dur="indefinite"/>
                                        <p:tgtEl>
                                          <p:spTgt spid="20"/>
                                        </p:tgtEl>
                                      </p:cBhvr>
                                    </p:animEffect>
                                  </p:childTnLst>
                                </p:cTn>
                              </p:par>
                              <p:par>
                                <p:cTn id="8" presetID="9" presetClass="emph" presetSubtype="0" grpId="0" nodeType="withEffect">
                                  <p:stCondLst>
                                    <p:cond delay="0"/>
                                  </p:stCondLst>
                                  <p:childTnLst>
                                    <p:set>
                                      <p:cBhvr>
                                        <p:cTn id="9" dur="indefinite"/>
                                        <p:tgtEl>
                                          <p:spTgt spid="27"/>
                                        </p:tgtEl>
                                        <p:attrNameLst>
                                          <p:attrName>style.opacity</p:attrName>
                                        </p:attrNameLst>
                                      </p:cBhvr>
                                      <p:to>
                                        <p:strVal val="0.5"/>
                                      </p:to>
                                    </p:set>
                                    <p:animEffect filter="image" prLst="opacity: 0.5">
                                      <p:cBhvr rctx="IE">
                                        <p:cTn id="10" dur="indefinite"/>
                                        <p:tgtEl>
                                          <p:spTgt spid="27"/>
                                        </p:tgtEl>
                                      </p:cBhvr>
                                    </p:animEffect>
                                  </p:childTnLst>
                                </p:cTn>
                              </p:par>
                              <p:par>
                                <p:cTn id="11" presetID="9" presetClass="emph" presetSubtype="0" nodeType="withEffect">
                                  <p:stCondLst>
                                    <p:cond delay="0"/>
                                  </p:stCondLst>
                                  <p:childTnLst>
                                    <p:set>
                                      <p:cBhvr>
                                        <p:cTn id="12" dur="indefinite"/>
                                        <p:tgtEl>
                                          <p:spTgt spid="7"/>
                                        </p:tgtEl>
                                        <p:attrNameLst>
                                          <p:attrName>style.opacity</p:attrName>
                                        </p:attrNameLst>
                                      </p:cBhvr>
                                      <p:to>
                                        <p:strVal val="0.5"/>
                                      </p:to>
                                    </p:set>
                                    <p:animEffect filter="image" prLst="opacity: 0.5">
                                      <p:cBhvr rctx="IE">
                                        <p:cTn id="13" dur="indefinite"/>
                                        <p:tgtEl>
                                          <p:spTgt spid="7"/>
                                        </p:tgtEl>
                                      </p:cBhvr>
                                    </p:animEffect>
                                  </p:childTnLst>
                                </p:cTn>
                              </p:par>
                              <p:par>
                                <p:cTn id="14" presetID="9" presetClass="emph" presetSubtype="0" nodeType="withEffect">
                                  <p:stCondLst>
                                    <p:cond delay="0"/>
                                  </p:stCondLst>
                                  <p:childTnLst>
                                    <p:set>
                                      <p:cBhvr>
                                        <p:cTn id="15" dur="indefinite"/>
                                        <p:tgtEl>
                                          <p:spTgt spid="17"/>
                                        </p:tgtEl>
                                        <p:attrNameLst>
                                          <p:attrName>style.opacity</p:attrName>
                                        </p:attrNameLst>
                                      </p:cBhvr>
                                      <p:to>
                                        <p:strVal val="0.5"/>
                                      </p:to>
                                    </p:set>
                                    <p:animEffect filter="image" prLst="opacity: 0.5">
                                      <p:cBhvr rctx="IE">
                                        <p:cTn id="16" dur="indefinite"/>
                                        <p:tgtEl>
                                          <p:spTgt spid="17"/>
                                        </p:tgtEl>
                                      </p:cBhvr>
                                    </p:animEffect>
                                  </p:childTnLst>
                                </p:cTn>
                              </p:par>
                              <p:par>
                                <p:cTn id="17" presetID="9" presetClass="emph" presetSubtype="0" nodeType="withEffect">
                                  <p:stCondLst>
                                    <p:cond delay="0"/>
                                  </p:stCondLst>
                                  <p:childTnLst>
                                    <p:set>
                                      <p:cBhvr>
                                        <p:cTn id="18" dur="indefinite"/>
                                        <p:tgtEl>
                                          <p:spTgt spid="6"/>
                                        </p:tgtEl>
                                        <p:attrNameLst>
                                          <p:attrName>style.opacity</p:attrName>
                                        </p:attrNameLst>
                                      </p:cBhvr>
                                      <p:to>
                                        <p:strVal val="0.5"/>
                                      </p:to>
                                    </p:set>
                                    <p:animEffect filter="image" prLst="opacity: 0.5">
                                      <p:cBhvr rctx="IE">
                                        <p:cTn id="19" dur="indefinite"/>
                                        <p:tgtEl>
                                          <p:spTgt spid="6"/>
                                        </p:tgtEl>
                                      </p:cBhvr>
                                    </p:animEffect>
                                  </p:childTnLst>
                                </p:cTn>
                              </p:par>
                              <p:par>
                                <p:cTn id="20" presetID="9" presetClass="emph" presetSubtype="0" grpId="0" nodeType="withEffect">
                                  <p:stCondLst>
                                    <p:cond delay="0"/>
                                  </p:stCondLst>
                                  <p:childTnLst>
                                    <p:set>
                                      <p:cBhvr>
                                        <p:cTn id="21" dur="indefinite"/>
                                        <p:tgtEl>
                                          <p:spTgt spid="8"/>
                                        </p:tgtEl>
                                        <p:attrNameLst>
                                          <p:attrName>style.opacity</p:attrName>
                                        </p:attrNameLst>
                                      </p:cBhvr>
                                      <p:to>
                                        <p:strVal val="0.5"/>
                                      </p:to>
                                    </p:set>
                                    <p:animEffect filter="image" prLst="opacity: 0.5">
                                      <p:cBhvr rctx="IE">
                                        <p:cTn id="22" dur="indefinite"/>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0" grpId="0"/>
      <p:bldP spid="2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room&#10;&#10;Description automatically generated">
            <a:extLst>
              <a:ext uri="{FF2B5EF4-FFF2-40B4-BE49-F238E27FC236}">
                <a16:creationId xmlns:a16="http://schemas.microsoft.com/office/drawing/2014/main" id="{A65EE8CB-93AA-4444-810B-7D171DD8A50A}"/>
              </a:ext>
            </a:extLst>
          </p:cNvPr>
          <p:cNvPicPr>
            <a:picLocks noChangeAspect="1"/>
          </p:cNvPicPr>
          <p:nvPr/>
        </p:nvPicPr>
        <p:blipFill rotWithShape="1">
          <a:blip r:embed="rId3">
            <a:extLst>
              <a:ext uri="{28A0092B-C50C-407E-A947-70E740481C1C}">
                <a14:useLocalDpi xmlns:a14="http://schemas.microsoft.com/office/drawing/2010/main" val="0"/>
              </a:ext>
            </a:extLst>
          </a:blip>
          <a:srcRect l="15667" t="21015" r="16087" b="6785"/>
          <a:stretch/>
        </p:blipFill>
        <p:spPr>
          <a:xfrm>
            <a:off x="121920" y="1212626"/>
            <a:ext cx="4819166" cy="3823831"/>
          </a:xfrm>
          <a:prstGeom prst="rect">
            <a:avLst/>
          </a:prstGeom>
        </p:spPr>
      </p:pic>
      <p:sp>
        <p:nvSpPr>
          <p:cNvPr id="7" name="Title 1">
            <a:extLst>
              <a:ext uri="{FF2B5EF4-FFF2-40B4-BE49-F238E27FC236}">
                <a16:creationId xmlns:a16="http://schemas.microsoft.com/office/drawing/2014/main" id="{B07742F6-E8C6-4E14-8730-157F55C8BCC0}"/>
              </a:ext>
            </a:extLst>
          </p:cNvPr>
          <p:cNvSpPr txBox="1">
            <a:spLocks/>
          </p:cNvSpPr>
          <p:nvPr/>
        </p:nvSpPr>
        <p:spPr>
          <a:xfrm>
            <a:off x="-85313" y="-570874"/>
            <a:ext cx="7543800" cy="14509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4300" dirty="0"/>
              <a:t>Dynamic Functional Connectivity</a:t>
            </a:r>
          </a:p>
        </p:txBody>
      </p:sp>
      <p:cxnSp>
        <p:nvCxnSpPr>
          <p:cNvPr id="8" name="Straight Connector 7">
            <a:extLst>
              <a:ext uri="{FF2B5EF4-FFF2-40B4-BE49-F238E27FC236}">
                <a16:creationId xmlns:a16="http://schemas.microsoft.com/office/drawing/2014/main" id="{324FE1B6-5270-49F7-A6A9-DDB8C5F602AD}"/>
              </a:ext>
            </a:extLst>
          </p:cNvPr>
          <p:cNvCxnSpPr/>
          <p:nvPr/>
        </p:nvCxnSpPr>
        <p:spPr>
          <a:xfrm>
            <a:off x="121920"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ED450F2-779F-4FC7-A5BD-369F80F7F3EA}"/>
              </a:ext>
            </a:extLst>
          </p:cNvPr>
          <p:cNvSpPr txBox="1"/>
          <p:nvPr/>
        </p:nvSpPr>
        <p:spPr>
          <a:xfrm>
            <a:off x="4909353" y="2004398"/>
            <a:ext cx="4234647"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a:t>Hidden Markov Models </a:t>
            </a:r>
          </a:p>
          <a:p>
            <a:r>
              <a:rPr lang="en-US" sz="2000" dirty="0">
                <a:solidFill>
                  <a:schemeClr val="tx1">
                    <a:lumMod val="65000"/>
                    <a:lumOff val="35000"/>
                  </a:schemeClr>
                </a:solidFill>
              </a:rPr>
              <a:t>     (</a:t>
            </a:r>
            <a:r>
              <a:rPr lang="en-US" sz="2000" dirty="0" err="1">
                <a:solidFill>
                  <a:schemeClr val="tx1">
                    <a:lumMod val="65000"/>
                    <a:lumOff val="35000"/>
                  </a:schemeClr>
                </a:solidFill>
              </a:rPr>
              <a:t>Eavani</a:t>
            </a:r>
            <a:r>
              <a:rPr lang="en-US" sz="2000" dirty="0">
                <a:solidFill>
                  <a:schemeClr val="tx1">
                    <a:lumMod val="65000"/>
                    <a:lumOff val="35000"/>
                  </a:schemeClr>
                </a:solidFill>
              </a:rPr>
              <a:t> et. al, IPMI 2013)</a:t>
            </a:r>
          </a:p>
          <a:p>
            <a:endParaRPr lang="en-US" sz="2000" dirty="0"/>
          </a:p>
          <a:p>
            <a:pPr marL="285750" indent="-285750">
              <a:buFont typeface="Arial" panose="020B0604020202020204" pitchFamily="34" charset="0"/>
              <a:buChar char="•"/>
            </a:pPr>
            <a:r>
              <a:rPr lang="en-US" sz="2000" dirty="0"/>
              <a:t>Dynamic Conditional Correlation </a:t>
            </a:r>
            <a:r>
              <a:rPr lang="en-US" sz="2000" dirty="0">
                <a:solidFill>
                  <a:schemeClr val="tx1">
                    <a:lumMod val="65000"/>
                    <a:lumOff val="35000"/>
                  </a:schemeClr>
                </a:solidFill>
              </a:rPr>
              <a:t>(Lindquist et. al, Neuroimage, 2014)</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Time Varying Graphical Lasso</a:t>
            </a:r>
          </a:p>
          <a:p>
            <a:r>
              <a:rPr lang="en-US" sz="2000" dirty="0"/>
              <a:t>    </a:t>
            </a:r>
            <a:r>
              <a:rPr lang="en-US" sz="2000" dirty="0">
                <a:solidFill>
                  <a:schemeClr val="tx1">
                    <a:lumMod val="65000"/>
                    <a:lumOff val="35000"/>
                  </a:schemeClr>
                </a:solidFill>
              </a:rPr>
              <a:t>(Cai et. al., IEEE TBMI,  2018)</a:t>
            </a:r>
          </a:p>
        </p:txBody>
      </p:sp>
    </p:spTree>
    <p:extLst>
      <p:ext uri="{BB962C8B-B14F-4D97-AF65-F5344CB8AC3E}">
        <p14:creationId xmlns:p14="http://schemas.microsoft.com/office/powerpoint/2010/main" val="40712580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screenshot of a cell phone&#10;&#10;Description automatically generated">
            <a:extLst>
              <a:ext uri="{FF2B5EF4-FFF2-40B4-BE49-F238E27FC236}">
                <a16:creationId xmlns:a16="http://schemas.microsoft.com/office/drawing/2014/main" id="{3035C9AC-BC47-479F-B9A6-CF5CD9163C2E}"/>
              </a:ext>
            </a:extLst>
          </p:cNvPr>
          <p:cNvPicPr>
            <a:picLocks noChangeAspect="1"/>
          </p:cNvPicPr>
          <p:nvPr/>
        </p:nvPicPr>
        <p:blipFill rotWithShape="1">
          <a:blip r:embed="rId3">
            <a:extLst>
              <a:ext uri="{28A0092B-C50C-407E-A947-70E740481C1C}">
                <a14:useLocalDpi xmlns:a14="http://schemas.microsoft.com/office/drawing/2010/main" val="0"/>
              </a:ext>
            </a:extLst>
          </a:blip>
          <a:srcRect l="82279" t="68297" r="-25319"/>
          <a:stretch/>
        </p:blipFill>
        <p:spPr>
          <a:xfrm>
            <a:off x="217759" y="2857110"/>
            <a:ext cx="1594887" cy="885155"/>
          </a:xfrm>
          <a:prstGeom prst="rect">
            <a:avLst/>
          </a:prstGeom>
        </p:spPr>
      </p:pic>
      <p:pic>
        <p:nvPicPr>
          <p:cNvPr id="21" name="Picture 20" descr="A screenshot of a cell phone&#10;&#10;Description automatically generated">
            <a:extLst>
              <a:ext uri="{FF2B5EF4-FFF2-40B4-BE49-F238E27FC236}">
                <a16:creationId xmlns:a16="http://schemas.microsoft.com/office/drawing/2014/main" id="{8A3650A0-78DD-42B1-847E-A78523B9A98E}"/>
              </a:ext>
            </a:extLst>
          </p:cNvPr>
          <p:cNvPicPr>
            <a:picLocks noChangeAspect="1"/>
          </p:cNvPicPr>
          <p:nvPr/>
        </p:nvPicPr>
        <p:blipFill rotWithShape="1">
          <a:blip r:embed="rId3">
            <a:extLst>
              <a:ext uri="{28A0092B-C50C-407E-A947-70E740481C1C}">
                <a14:useLocalDpi xmlns:a14="http://schemas.microsoft.com/office/drawing/2010/main" val="0"/>
              </a:ext>
            </a:extLst>
          </a:blip>
          <a:srcRect l="83456" t="42297" r="-25319" b="31908"/>
          <a:stretch/>
        </p:blipFill>
        <p:spPr>
          <a:xfrm>
            <a:off x="338107" y="2979833"/>
            <a:ext cx="1642306" cy="762432"/>
          </a:xfrm>
          <a:prstGeom prst="rect">
            <a:avLst/>
          </a:prstGeom>
        </p:spPr>
      </p:pic>
      <p:pic>
        <p:nvPicPr>
          <p:cNvPr id="5" name="Shape 63" descr="corr.jpg">
            <a:extLst>
              <a:ext uri="{FF2B5EF4-FFF2-40B4-BE49-F238E27FC236}">
                <a16:creationId xmlns:a16="http://schemas.microsoft.com/office/drawing/2014/main" id="{353A964E-E0D5-4C3A-8951-F9D37FD9D346}"/>
              </a:ext>
            </a:extLst>
          </p:cNvPr>
          <p:cNvPicPr preferRelativeResize="0"/>
          <p:nvPr/>
        </p:nvPicPr>
        <p:blipFill rotWithShape="1">
          <a:blip r:embed="rId4">
            <a:alphaModFix/>
          </a:blip>
          <a:srcRect l="11336" t="7856" r="20329" b="11066"/>
          <a:stretch/>
        </p:blipFill>
        <p:spPr>
          <a:xfrm>
            <a:off x="3093774" y="1153964"/>
            <a:ext cx="964405" cy="979243"/>
          </a:xfrm>
          <a:prstGeom prst="rect">
            <a:avLst/>
          </a:prstGeom>
          <a:ln w="31750">
            <a:solidFill>
              <a:schemeClr val="tx1">
                <a:lumMod val="95000"/>
                <a:lumOff val="5000"/>
              </a:schemeClr>
            </a:solidFill>
          </a:ln>
          <a:effectLst>
            <a:outerShdw blurRad="292100" dist="139700" dir="2700000" algn="tl" rotWithShape="0">
              <a:srgbClr val="333333">
                <a:alpha val="0"/>
              </a:srgbClr>
            </a:outerShdw>
          </a:effectLst>
        </p:spPr>
      </p:pic>
      <p:cxnSp>
        <p:nvCxnSpPr>
          <p:cNvPr id="9" name="Straight Arrow Connector 8">
            <a:extLst>
              <a:ext uri="{FF2B5EF4-FFF2-40B4-BE49-F238E27FC236}">
                <a16:creationId xmlns:a16="http://schemas.microsoft.com/office/drawing/2014/main" id="{CA621762-3055-4AF0-977D-9854D4C44DE3}"/>
              </a:ext>
            </a:extLst>
          </p:cNvPr>
          <p:cNvCxnSpPr/>
          <p:nvPr/>
        </p:nvCxnSpPr>
        <p:spPr>
          <a:xfrm>
            <a:off x="4359766" y="1582892"/>
            <a:ext cx="77617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33FD31B-1C23-4BEB-B594-2DBC71172EF8}"/>
              </a:ext>
            </a:extLst>
          </p:cNvPr>
          <p:cNvCxnSpPr/>
          <p:nvPr/>
        </p:nvCxnSpPr>
        <p:spPr>
          <a:xfrm>
            <a:off x="4359767" y="3020440"/>
            <a:ext cx="77617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E1AC5AC1-770D-4DA5-8976-5FC5F7992CD7}"/>
              </a:ext>
            </a:extLst>
          </p:cNvPr>
          <p:cNvSpPr/>
          <p:nvPr/>
        </p:nvSpPr>
        <p:spPr>
          <a:xfrm>
            <a:off x="5135944" y="1231725"/>
            <a:ext cx="1892595" cy="744279"/>
          </a:xfrm>
          <a:prstGeom prst="roundRect">
            <a:avLst/>
          </a:prstGeom>
          <a:solidFill>
            <a:schemeClr val="bg1">
              <a:lumMod val="85000"/>
            </a:schemeClr>
          </a:solidFill>
          <a:ln w="19050"/>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t>Rs-fMRI Feature Extractor</a:t>
            </a:r>
          </a:p>
        </p:txBody>
      </p:sp>
      <p:sp>
        <p:nvSpPr>
          <p:cNvPr id="12" name="Rectangle: Rounded Corners 11">
            <a:extLst>
              <a:ext uri="{FF2B5EF4-FFF2-40B4-BE49-F238E27FC236}">
                <a16:creationId xmlns:a16="http://schemas.microsoft.com/office/drawing/2014/main" id="{FE003619-61F3-47B5-B94B-043C7BAE022F}"/>
              </a:ext>
            </a:extLst>
          </p:cNvPr>
          <p:cNvSpPr/>
          <p:nvPr/>
        </p:nvSpPr>
        <p:spPr>
          <a:xfrm>
            <a:off x="5135944" y="2648301"/>
            <a:ext cx="1892595" cy="744279"/>
          </a:xfrm>
          <a:prstGeom prst="roundRect">
            <a:avLst/>
          </a:prstGeom>
          <a:solidFill>
            <a:schemeClr val="bg1">
              <a:lumMod val="85000"/>
            </a:schemeClr>
          </a:solidFill>
          <a:ln w="19050"/>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t>DTI Feature Extractor</a:t>
            </a:r>
          </a:p>
        </p:txBody>
      </p:sp>
      <p:sp>
        <p:nvSpPr>
          <p:cNvPr id="18" name="TextBox 17">
            <a:extLst>
              <a:ext uri="{FF2B5EF4-FFF2-40B4-BE49-F238E27FC236}">
                <a16:creationId xmlns:a16="http://schemas.microsoft.com/office/drawing/2014/main" id="{6F009781-17AE-43A1-8A99-65168A96FCDE}"/>
              </a:ext>
            </a:extLst>
          </p:cNvPr>
          <p:cNvSpPr txBox="1"/>
          <p:nvPr/>
        </p:nvSpPr>
        <p:spPr>
          <a:xfrm>
            <a:off x="7350846" y="1982609"/>
            <a:ext cx="1945759" cy="584775"/>
          </a:xfrm>
          <a:prstGeom prst="rect">
            <a:avLst/>
          </a:prstGeom>
          <a:noFill/>
        </p:spPr>
        <p:txBody>
          <a:bodyPr wrap="square" rtlCol="0">
            <a:spAutoFit/>
          </a:bodyPr>
          <a:lstStyle/>
          <a:p>
            <a:pPr algn="ctr"/>
            <a:r>
              <a:rPr lang="en-US" sz="1600" b="1" dirty="0"/>
              <a:t>Diagnosis/Clinical Severity</a:t>
            </a:r>
          </a:p>
        </p:txBody>
      </p:sp>
      <p:sp>
        <p:nvSpPr>
          <p:cNvPr id="20" name="TextBox 19">
            <a:extLst>
              <a:ext uri="{FF2B5EF4-FFF2-40B4-BE49-F238E27FC236}">
                <a16:creationId xmlns:a16="http://schemas.microsoft.com/office/drawing/2014/main" id="{BC971385-CC09-4548-A20D-5886F202DB26}"/>
              </a:ext>
            </a:extLst>
          </p:cNvPr>
          <p:cNvSpPr txBox="1"/>
          <p:nvPr/>
        </p:nvSpPr>
        <p:spPr>
          <a:xfrm>
            <a:off x="370494" y="1181012"/>
            <a:ext cx="3461542" cy="523220"/>
          </a:xfrm>
          <a:prstGeom prst="rect">
            <a:avLst/>
          </a:prstGeom>
          <a:noFill/>
        </p:spPr>
        <p:txBody>
          <a:bodyPr wrap="square" rtlCol="0">
            <a:spAutoFit/>
          </a:bodyPr>
          <a:lstStyle/>
          <a:p>
            <a:pPr algn="ctr"/>
            <a:r>
              <a:rPr lang="en-US" sz="1400" b="1" dirty="0"/>
              <a:t>Patient Functional </a:t>
            </a:r>
          </a:p>
          <a:p>
            <a:pPr algn="ctr"/>
            <a:r>
              <a:rPr lang="en-US" sz="1400" b="1" dirty="0"/>
              <a:t>Connectome</a:t>
            </a:r>
          </a:p>
        </p:txBody>
      </p:sp>
      <p:sp>
        <p:nvSpPr>
          <p:cNvPr id="23" name="TextBox 22">
            <a:extLst>
              <a:ext uri="{FF2B5EF4-FFF2-40B4-BE49-F238E27FC236}">
                <a16:creationId xmlns:a16="http://schemas.microsoft.com/office/drawing/2014/main" id="{E81D186F-4C1C-472C-8047-9A224EE261FD}"/>
              </a:ext>
            </a:extLst>
          </p:cNvPr>
          <p:cNvSpPr txBox="1"/>
          <p:nvPr/>
        </p:nvSpPr>
        <p:spPr>
          <a:xfrm>
            <a:off x="385178" y="2716347"/>
            <a:ext cx="3461542" cy="523220"/>
          </a:xfrm>
          <a:prstGeom prst="rect">
            <a:avLst/>
          </a:prstGeom>
          <a:noFill/>
        </p:spPr>
        <p:txBody>
          <a:bodyPr wrap="square" rtlCol="0">
            <a:spAutoFit/>
          </a:bodyPr>
          <a:lstStyle/>
          <a:p>
            <a:pPr algn="ctr"/>
            <a:r>
              <a:rPr lang="en-US" sz="1400" b="1" dirty="0"/>
              <a:t>Patient Structural</a:t>
            </a:r>
          </a:p>
          <a:p>
            <a:pPr algn="ctr"/>
            <a:r>
              <a:rPr lang="en-US" sz="1400" b="1" dirty="0"/>
              <a:t>Connectome</a:t>
            </a:r>
          </a:p>
        </p:txBody>
      </p:sp>
      <p:cxnSp>
        <p:nvCxnSpPr>
          <p:cNvPr id="27" name="Connector: Elbow 26">
            <a:extLst>
              <a:ext uri="{FF2B5EF4-FFF2-40B4-BE49-F238E27FC236}">
                <a16:creationId xmlns:a16="http://schemas.microsoft.com/office/drawing/2014/main" id="{3A15081C-7F84-46E7-A36B-39E74415A903}"/>
              </a:ext>
            </a:extLst>
          </p:cNvPr>
          <p:cNvCxnSpPr>
            <a:cxnSpLocks/>
            <a:stCxn id="12" idx="3"/>
          </p:cNvCxnSpPr>
          <p:nvPr/>
        </p:nvCxnSpPr>
        <p:spPr>
          <a:xfrm flipV="1">
            <a:off x="7028539" y="2784227"/>
            <a:ext cx="1263377" cy="236214"/>
          </a:xfrm>
          <a:prstGeom prst="bentConnector3">
            <a:avLst>
              <a:gd name="adj1" fmla="val 99714"/>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B294723B-AAAD-45C0-80C4-E879645EF877}"/>
              </a:ext>
            </a:extLst>
          </p:cNvPr>
          <p:cNvCxnSpPr>
            <a:cxnSpLocks/>
            <a:stCxn id="11" idx="3"/>
          </p:cNvCxnSpPr>
          <p:nvPr/>
        </p:nvCxnSpPr>
        <p:spPr>
          <a:xfrm>
            <a:off x="7028539" y="1603865"/>
            <a:ext cx="1295187" cy="215831"/>
          </a:xfrm>
          <a:prstGeom prst="bentConnector3">
            <a:avLst>
              <a:gd name="adj1" fmla="val 99919"/>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5F5DB256-E7BE-4EEE-9311-29FD543A5AE8}"/>
              </a:ext>
            </a:extLst>
          </p:cNvPr>
          <p:cNvSpPr txBox="1">
            <a:spLocks/>
          </p:cNvSpPr>
          <p:nvPr/>
        </p:nvSpPr>
        <p:spPr>
          <a:xfrm>
            <a:off x="-2631440" y="-619760"/>
            <a:ext cx="13178112" cy="14509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4300" dirty="0"/>
              <a:t>Data-Driven Multimodal Integration</a:t>
            </a:r>
          </a:p>
        </p:txBody>
      </p:sp>
      <p:cxnSp>
        <p:nvCxnSpPr>
          <p:cNvPr id="30" name="Straight Connector 29">
            <a:extLst>
              <a:ext uri="{FF2B5EF4-FFF2-40B4-BE49-F238E27FC236}">
                <a16:creationId xmlns:a16="http://schemas.microsoft.com/office/drawing/2014/main" id="{E86712FA-96C9-4B51-9F7E-D16855D95972}"/>
              </a:ext>
            </a:extLst>
          </p:cNvPr>
          <p:cNvCxnSpPr/>
          <p:nvPr/>
        </p:nvCxnSpPr>
        <p:spPr>
          <a:xfrm>
            <a:off x="121920"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D17B315-2128-4DCD-B585-AB02CF83DB4F}"/>
              </a:ext>
            </a:extLst>
          </p:cNvPr>
          <p:cNvSpPr txBox="1"/>
          <p:nvPr/>
        </p:nvSpPr>
        <p:spPr>
          <a:xfrm>
            <a:off x="191471" y="4140268"/>
            <a:ext cx="8925560"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Separation Between Modalities</a:t>
            </a:r>
            <a:r>
              <a:rPr lang="en-US" dirty="0"/>
              <a:t>: (Wang et. al 2011, Honey et. al 2009, Sun et. al. 2014)</a:t>
            </a:r>
          </a:p>
          <a:p>
            <a:r>
              <a:rPr lang="en-US" dirty="0"/>
              <a:t>       - Compute statistics/centrality measures from rs-fMRI/DTI</a:t>
            </a:r>
          </a:p>
          <a:p>
            <a:r>
              <a:rPr lang="en-US" dirty="0"/>
              <a:t>       - Draw correspondences post-hoc</a:t>
            </a:r>
          </a:p>
          <a:p>
            <a:endParaRPr lang="en-US" dirty="0"/>
          </a:p>
          <a:p>
            <a:pPr marL="285750" indent="-285750">
              <a:buFont typeface="Arial" panose="020B0604020202020204" pitchFamily="34" charset="0"/>
              <a:buChar char="•"/>
            </a:pPr>
            <a:r>
              <a:rPr lang="en-US" b="1" dirty="0"/>
              <a:t>Pipelined Approaches:</a:t>
            </a:r>
            <a:r>
              <a:rPr lang="en-US" dirty="0"/>
              <a:t> (Wee et. al. 2012,  Sui et al. 2013)</a:t>
            </a:r>
          </a:p>
          <a:p>
            <a:r>
              <a:rPr lang="en-US" dirty="0"/>
              <a:t>        - First run feature extraction on the two modalities</a:t>
            </a:r>
          </a:p>
          <a:p>
            <a:r>
              <a:rPr lang="en-US" dirty="0"/>
              <a:t>        - Train a discriminative/predictive model on extracted features</a:t>
            </a:r>
          </a:p>
        </p:txBody>
      </p:sp>
      <p:pic>
        <p:nvPicPr>
          <p:cNvPr id="16" name="Picture 15" descr="A screenshot of a cell phone&#10;&#10;Description automatically generated">
            <a:extLst>
              <a:ext uri="{FF2B5EF4-FFF2-40B4-BE49-F238E27FC236}">
                <a16:creationId xmlns:a16="http://schemas.microsoft.com/office/drawing/2014/main" id="{C1E169CF-9DB7-4EFE-A500-15C48CD1A4CA}"/>
              </a:ext>
            </a:extLst>
          </p:cNvPr>
          <p:cNvPicPr>
            <a:picLocks noChangeAspect="1"/>
          </p:cNvPicPr>
          <p:nvPr/>
        </p:nvPicPr>
        <p:blipFill rotWithShape="1">
          <a:blip r:embed="rId3">
            <a:extLst>
              <a:ext uri="{28A0092B-C50C-407E-A947-70E740481C1C}">
                <a14:useLocalDpi xmlns:a14="http://schemas.microsoft.com/office/drawing/2010/main" val="0"/>
              </a:ext>
            </a:extLst>
          </a:blip>
          <a:srcRect l="83888" t="17006" r="-25751" b="57199"/>
          <a:stretch/>
        </p:blipFill>
        <p:spPr>
          <a:xfrm>
            <a:off x="441005" y="3090993"/>
            <a:ext cx="1642306" cy="762432"/>
          </a:xfrm>
          <a:prstGeom prst="rect">
            <a:avLst/>
          </a:prstGeom>
        </p:spPr>
      </p:pic>
      <p:pic>
        <p:nvPicPr>
          <p:cNvPr id="22" name="Picture 21" descr="fmri.png">
            <a:extLst>
              <a:ext uri="{FF2B5EF4-FFF2-40B4-BE49-F238E27FC236}">
                <a16:creationId xmlns:a16="http://schemas.microsoft.com/office/drawing/2014/main" id="{764E0EE1-7BDD-4B40-AD08-9EC1E5F13BF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52" t="5889" r="67476"/>
          <a:stretch/>
        </p:blipFill>
        <p:spPr bwMode="auto">
          <a:xfrm>
            <a:off x="243449" y="1300430"/>
            <a:ext cx="628131" cy="76243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fmri.png">
            <a:extLst>
              <a:ext uri="{FF2B5EF4-FFF2-40B4-BE49-F238E27FC236}">
                <a16:creationId xmlns:a16="http://schemas.microsoft.com/office/drawing/2014/main" id="{98E95314-4B65-4649-B0FF-B744E3A1A6E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52" t="5889" r="67476"/>
          <a:stretch/>
        </p:blipFill>
        <p:spPr bwMode="auto">
          <a:xfrm>
            <a:off x="383282" y="1404960"/>
            <a:ext cx="628131" cy="76243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fmri.png">
            <a:extLst>
              <a:ext uri="{FF2B5EF4-FFF2-40B4-BE49-F238E27FC236}">
                <a16:creationId xmlns:a16="http://schemas.microsoft.com/office/drawing/2014/main" id="{1859C532-4FD1-4BC8-8524-CEF10E92A66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52" t="5889" r="67476"/>
          <a:stretch/>
        </p:blipFill>
        <p:spPr bwMode="auto">
          <a:xfrm>
            <a:off x="582364" y="1519664"/>
            <a:ext cx="628131" cy="76243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4E55708B-B40E-4105-BFB6-D09FA2B032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1018471" flipH="1">
            <a:off x="1635376" y="3256333"/>
            <a:ext cx="1032553" cy="662915"/>
          </a:xfrm>
          <a:prstGeom prst="rect">
            <a:avLst/>
          </a:prstGeom>
          <a:scene3d>
            <a:camera prst="orthographicFront">
              <a:rot lat="1080000" lon="0" rev="0"/>
            </a:camera>
            <a:lightRig rig="threePt" dir="t"/>
          </a:scene3d>
        </p:spPr>
      </p:pic>
      <p:pic>
        <p:nvPicPr>
          <p:cNvPr id="35" name="Picture 34" descr="A picture containing screenshot&#10;&#10;Description automatically generated">
            <a:extLst>
              <a:ext uri="{FF2B5EF4-FFF2-40B4-BE49-F238E27FC236}">
                <a16:creationId xmlns:a16="http://schemas.microsoft.com/office/drawing/2014/main" id="{560F6F84-9DAC-4D5C-86F1-42FD0043791C}"/>
              </a:ext>
            </a:extLst>
          </p:cNvPr>
          <p:cNvPicPr>
            <a:picLocks noChangeAspect="1"/>
          </p:cNvPicPr>
          <p:nvPr/>
        </p:nvPicPr>
        <p:blipFill rotWithShape="1">
          <a:blip r:embed="rId7">
            <a:extLst>
              <a:ext uri="{28A0092B-C50C-407E-A947-70E740481C1C}">
                <a14:useLocalDpi xmlns:a14="http://schemas.microsoft.com/office/drawing/2010/main" val="0"/>
              </a:ext>
            </a:extLst>
          </a:blip>
          <a:srcRect l="75297" t="4620" r="799" b="56463"/>
          <a:stretch/>
        </p:blipFill>
        <p:spPr>
          <a:xfrm>
            <a:off x="1678469" y="1651658"/>
            <a:ext cx="845591" cy="850286"/>
          </a:xfrm>
          <a:prstGeom prst="rect">
            <a:avLst/>
          </a:prstGeom>
        </p:spPr>
      </p:pic>
      <p:sp>
        <p:nvSpPr>
          <p:cNvPr id="2" name="TextBox 1">
            <a:extLst>
              <a:ext uri="{FF2B5EF4-FFF2-40B4-BE49-F238E27FC236}">
                <a16:creationId xmlns:a16="http://schemas.microsoft.com/office/drawing/2014/main" id="{EA3CF2B1-B182-4395-AA31-F54D3461576F}"/>
              </a:ext>
            </a:extLst>
          </p:cNvPr>
          <p:cNvSpPr txBox="1"/>
          <p:nvPr/>
        </p:nvSpPr>
        <p:spPr>
          <a:xfrm>
            <a:off x="213684" y="2473443"/>
            <a:ext cx="827213" cy="369332"/>
          </a:xfrm>
          <a:prstGeom prst="rect">
            <a:avLst/>
          </a:prstGeom>
          <a:noFill/>
        </p:spPr>
        <p:txBody>
          <a:bodyPr wrap="square" rtlCol="0">
            <a:spAutoFit/>
          </a:bodyPr>
          <a:lstStyle/>
          <a:p>
            <a:r>
              <a:rPr lang="en-US" b="1" dirty="0"/>
              <a:t>DTI</a:t>
            </a:r>
          </a:p>
        </p:txBody>
      </p:sp>
      <p:sp>
        <p:nvSpPr>
          <p:cNvPr id="26" name="TextBox 25">
            <a:extLst>
              <a:ext uri="{FF2B5EF4-FFF2-40B4-BE49-F238E27FC236}">
                <a16:creationId xmlns:a16="http://schemas.microsoft.com/office/drawing/2014/main" id="{12E72DB8-9889-4109-A519-CE7BA7E1AFB9}"/>
              </a:ext>
            </a:extLst>
          </p:cNvPr>
          <p:cNvSpPr txBox="1"/>
          <p:nvPr/>
        </p:nvSpPr>
        <p:spPr>
          <a:xfrm>
            <a:off x="144351" y="929481"/>
            <a:ext cx="1189842" cy="369332"/>
          </a:xfrm>
          <a:prstGeom prst="rect">
            <a:avLst/>
          </a:prstGeom>
          <a:noFill/>
        </p:spPr>
        <p:txBody>
          <a:bodyPr wrap="square" rtlCol="0">
            <a:spAutoFit/>
          </a:bodyPr>
          <a:lstStyle/>
          <a:p>
            <a:r>
              <a:rPr lang="en-US" b="1" dirty="0"/>
              <a:t>rs-fMRI</a:t>
            </a:r>
          </a:p>
        </p:txBody>
      </p:sp>
      <p:pic>
        <p:nvPicPr>
          <p:cNvPr id="31" name="Picture 30" descr="A picture containing screenshot, text&#10;&#10;Description generated with high confidence">
            <a:extLst>
              <a:ext uri="{FF2B5EF4-FFF2-40B4-BE49-F238E27FC236}">
                <a16:creationId xmlns:a16="http://schemas.microsoft.com/office/drawing/2014/main" id="{4487DA54-A859-458F-BFD3-9E2BBE4DCAF0}"/>
              </a:ext>
            </a:extLst>
          </p:cNvPr>
          <p:cNvPicPr>
            <a:picLocks noChangeAspect="1"/>
          </p:cNvPicPr>
          <p:nvPr/>
        </p:nvPicPr>
        <p:blipFill rotWithShape="1">
          <a:blip r:embed="rId8">
            <a:extLst>
              <a:ext uri="{28A0092B-C50C-407E-A947-70E740481C1C}">
                <a14:useLocalDpi xmlns:a14="http://schemas.microsoft.com/office/drawing/2010/main" val="0"/>
              </a:ext>
            </a:extLst>
          </a:blip>
          <a:srcRect l="69123" t="58901" r="4140" b="5777"/>
          <a:stretch/>
        </p:blipFill>
        <p:spPr>
          <a:xfrm rot="10800000" flipH="1">
            <a:off x="3087790" y="2582844"/>
            <a:ext cx="982176" cy="1023855"/>
          </a:xfrm>
          <a:prstGeom prst="rect">
            <a:avLst/>
          </a:prstGeom>
          <a:ln w="28575">
            <a:solidFill>
              <a:schemeClr val="tx1"/>
            </a:solidFill>
          </a:ln>
        </p:spPr>
      </p:pic>
    </p:spTree>
    <p:extLst>
      <p:ext uri="{BB962C8B-B14F-4D97-AF65-F5344CB8AC3E}">
        <p14:creationId xmlns:p14="http://schemas.microsoft.com/office/powerpoint/2010/main" val="414727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5ED91CC-36DF-489F-9F53-57314C96E339}"/>
              </a:ext>
            </a:extLst>
          </p:cNvPr>
          <p:cNvSpPr/>
          <p:nvPr/>
        </p:nvSpPr>
        <p:spPr>
          <a:xfrm>
            <a:off x="878701" y="1506720"/>
            <a:ext cx="7386597" cy="2054580"/>
          </a:xfrm>
          <a:prstGeom prst="rect">
            <a:avLst/>
          </a:prstGeom>
          <a:solidFill>
            <a:schemeClr val="accent2">
              <a:lumMod val="20000"/>
              <a:lumOff val="80000"/>
              <a:alpha val="45000"/>
            </a:schemeClr>
          </a:solidFill>
          <a:ln w="28575">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6" name="Rectangle 5">
            <a:extLst>
              <a:ext uri="{FF2B5EF4-FFF2-40B4-BE49-F238E27FC236}">
                <a16:creationId xmlns:a16="http://schemas.microsoft.com/office/drawing/2014/main" id="{9CA66DF0-11B1-4186-AC9E-FC47B90A441F}"/>
              </a:ext>
            </a:extLst>
          </p:cNvPr>
          <p:cNvSpPr/>
          <p:nvPr/>
        </p:nvSpPr>
        <p:spPr>
          <a:xfrm>
            <a:off x="3208509" y="3732023"/>
            <a:ext cx="5056789" cy="2054580"/>
          </a:xfrm>
          <a:prstGeom prst="rect">
            <a:avLst/>
          </a:prstGeom>
          <a:solidFill>
            <a:schemeClr val="bg1">
              <a:lumMod val="85000"/>
              <a:alpha val="45000"/>
            </a:schemeClr>
          </a:solidFill>
          <a:ln w="28575">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sz="1800" b="1" dirty="0"/>
          </a:p>
        </p:txBody>
      </p:sp>
      <p:cxnSp>
        <p:nvCxnSpPr>
          <p:cNvPr id="20" name="Straight Arrow Connector 19">
            <a:extLst>
              <a:ext uri="{FF2B5EF4-FFF2-40B4-BE49-F238E27FC236}">
                <a16:creationId xmlns:a16="http://schemas.microsoft.com/office/drawing/2014/main" id="{F65C3DDA-9AFF-4EBD-B137-6EBC01102F29}"/>
              </a:ext>
            </a:extLst>
          </p:cNvPr>
          <p:cNvCxnSpPr>
            <a:cxnSpLocks/>
          </p:cNvCxnSpPr>
          <p:nvPr/>
        </p:nvCxnSpPr>
        <p:spPr>
          <a:xfrm flipH="1">
            <a:off x="4418683" y="3074934"/>
            <a:ext cx="1988357" cy="133844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265B8BF9-604C-4CE1-A527-E927ED1F7073}"/>
              </a:ext>
            </a:extLst>
          </p:cNvPr>
          <p:cNvSpPr/>
          <p:nvPr/>
        </p:nvSpPr>
        <p:spPr>
          <a:xfrm>
            <a:off x="878701" y="3732023"/>
            <a:ext cx="2116974" cy="205458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A51F4028-7783-4D7C-AF1F-C3A7DC97B752}"/>
              </a:ext>
            </a:extLst>
          </p:cNvPr>
          <p:cNvCxnSpPr>
            <a:cxnSpLocks/>
          </p:cNvCxnSpPr>
          <p:nvPr/>
        </p:nvCxnSpPr>
        <p:spPr>
          <a:xfrm flipH="1">
            <a:off x="1962116" y="3207074"/>
            <a:ext cx="1815735" cy="876853"/>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 descr="https://lh5.googleusercontent.com/NRZsFtnSfMnOMWwjkKYVgfPC-f-03YiYl-Q3PoS8Awmm_SuM5nsXZUvzHTaquT22R1R2v1ghWgaiw7posgfyU6J-N_euSzLVJZr35Jusl2RsK1N37nMnIbj1_3fv84K_RsG4AFSUl4k">
            <a:extLst>
              <a:ext uri="{FF2B5EF4-FFF2-40B4-BE49-F238E27FC236}">
                <a16:creationId xmlns:a16="http://schemas.microsoft.com/office/drawing/2014/main" id="{E01E0414-7C1F-403A-B7E9-18F0835FDD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6549" y="4210051"/>
            <a:ext cx="1494701" cy="997735"/>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B9DC908E-2B54-4396-AA6F-185577F1EBC6}"/>
              </a:ext>
            </a:extLst>
          </p:cNvPr>
          <p:cNvSpPr txBox="1"/>
          <p:nvPr/>
        </p:nvSpPr>
        <p:spPr>
          <a:xfrm>
            <a:off x="903628" y="5231327"/>
            <a:ext cx="2116973" cy="292388"/>
          </a:xfrm>
          <a:prstGeom prst="rect">
            <a:avLst/>
          </a:prstGeom>
          <a:noFill/>
        </p:spPr>
        <p:txBody>
          <a:bodyPr wrap="square" rtlCol="0">
            <a:spAutoFit/>
          </a:bodyPr>
          <a:lstStyle/>
          <a:p>
            <a:r>
              <a:rPr lang="en-US" sz="1300" b="1" dirty="0"/>
              <a:t>Representative Subnetwork</a:t>
            </a:r>
          </a:p>
        </p:txBody>
      </p:sp>
      <p:pic>
        <p:nvPicPr>
          <p:cNvPr id="79" name="Picture 78" descr="A picture containing screenshot, text&#10;&#10;Description generated with high confidence">
            <a:extLst>
              <a:ext uri="{FF2B5EF4-FFF2-40B4-BE49-F238E27FC236}">
                <a16:creationId xmlns:a16="http://schemas.microsoft.com/office/drawing/2014/main" id="{0E11E733-EF02-495A-A6A4-0D7F84887B1D}"/>
              </a:ext>
            </a:extLst>
          </p:cNvPr>
          <p:cNvPicPr>
            <a:picLocks noChangeAspect="1"/>
          </p:cNvPicPr>
          <p:nvPr/>
        </p:nvPicPr>
        <p:blipFill rotWithShape="1">
          <a:blip r:embed="rId4">
            <a:extLst>
              <a:ext uri="{28A0092B-C50C-407E-A947-70E740481C1C}">
                <a14:useLocalDpi xmlns:a14="http://schemas.microsoft.com/office/drawing/2010/main" val="0"/>
              </a:ext>
            </a:extLst>
          </a:blip>
          <a:srcRect l="69123" t="58901" r="4140" b="5777"/>
          <a:stretch/>
        </p:blipFill>
        <p:spPr>
          <a:xfrm rot="10800000" flipH="1">
            <a:off x="2409345" y="1715032"/>
            <a:ext cx="865402" cy="902126"/>
          </a:xfrm>
          <a:prstGeom prst="rect">
            <a:avLst/>
          </a:prstGeom>
          <a:ln w="28575">
            <a:solidFill>
              <a:schemeClr val="tx1"/>
            </a:solidFill>
          </a:ln>
        </p:spPr>
      </p:pic>
      <p:pic>
        <p:nvPicPr>
          <p:cNvPr id="81" name="Shape 63" descr="corr.jpg">
            <a:extLst>
              <a:ext uri="{FF2B5EF4-FFF2-40B4-BE49-F238E27FC236}">
                <a16:creationId xmlns:a16="http://schemas.microsoft.com/office/drawing/2014/main" id="{769BE91F-B40D-4F08-B0A3-9C1B2B79C994}"/>
              </a:ext>
            </a:extLst>
          </p:cNvPr>
          <p:cNvPicPr preferRelativeResize="0"/>
          <p:nvPr/>
        </p:nvPicPr>
        <p:blipFill rotWithShape="1">
          <a:blip r:embed="rId5">
            <a:alphaModFix/>
          </a:blip>
          <a:srcRect l="11336" t="7856" r="20329" b="11066"/>
          <a:stretch/>
        </p:blipFill>
        <p:spPr>
          <a:xfrm>
            <a:off x="907316" y="2066380"/>
            <a:ext cx="972875" cy="1140694"/>
          </a:xfrm>
          <a:prstGeom prst="rect">
            <a:avLst/>
          </a:prstGeom>
          <a:ln w="31750">
            <a:solidFill>
              <a:schemeClr val="tx1">
                <a:lumMod val="95000"/>
                <a:lumOff val="5000"/>
              </a:schemeClr>
            </a:solidFill>
          </a:ln>
          <a:effectLst>
            <a:outerShdw blurRad="292100" dist="139700" dir="2700000" algn="tl" rotWithShape="0">
              <a:srgbClr val="333333">
                <a:alpha val="0"/>
              </a:srgbClr>
            </a:outerShdw>
          </a:effectLst>
          <a:scene3d>
            <a:camera prst="isometricRightUp"/>
            <a:lightRig rig="threePt" dir="t"/>
          </a:scene3d>
        </p:spPr>
      </p:pic>
      <p:pic>
        <p:nvPicPr>
          <p:cNvPr id="82" name="Shape 63" descr="corr.jpg">
            <a:extLst>
              <a:ext uri="{FF2B5EF4-FFF2-40B4-BE49-F238E27FC236}">
                <a16:creationId xmlns:a16="http://schemas.microsoft.com/office/drawing/2014/main" id="{6B0915AC-98D0-4B93-BDBF-BD7BB9235C1F}"/>
              </a:ext>
            </a:extLst>
          </p:cNvPr>
          <p:cNvPicPr preferRelativeResize="0"/>
          <p:nvPr/>
        </p:nvPicPr>
        <p:blipFill rotWithShape="1">
          <a:blip r:embed="rId5">
            <a:alphaModFix/>
          </a:blip>
          <a:srcRect l="11336" t="7856" r="20329" b="11066"/>
          <a:stretch/>
        </p:blipFill>
        <p:spPr>
          <a:xfrm>
            <a:off x="1059729" y="2089921"/>
            <a:ext cx="972875" cy="1140694"/>
          </a:xfrm>
          <a:prstGeom prst="rect">
            <a:avLst/>
          </a:prstGeom>
          <a:ln w="31750">
            <a:solidFill>
              <a:schemeClr val="tx1">
                <a:lumMod val="95000"/>
                <a:lumOff val="5000"/>
              </a:schemeClr>
            </a:solidFill>
          </a:ln>
          <a:effectLst>
            <a:outerShdw blurRad="292100" dist="139700" dir="2700000" algn="tl" rotWithShape="0">
              <a:srgbClr val="333333">
                <a:alpha val="0"/>
              </a:srgbClr>
            </a:outerShdw>
          </a:effectLst>
          <a:scene3d>
            <a:camera prst="isometricRightUp"/>
            <a:lightRig rig="threePt" dir="t"/>
          </a:scene3d>
        </p:spPr>
      </p:pic>
      <p:pic>
        <p:nvPicPr>
          <p:cNvPr id="83" name="Shape 63" descr="corr.jpg">
            <a:extLst>
              <a:ext uri="{FF2B5EF4-FFF2-40B4-BE49-F238E27FC236}">
                <a16:creationId xmlns:a16="http://schemas.microsoft.com/office/drawing/2014/main" id="{0D873AAF-5605-4732-BC04-C03AAC26DDAE}"/>
              </a:ext>
            </a:extLst>
          </p:cNvPr>
          <p:cNvPicPr preferRelativeResize="0"/>
          <p:nvPr/>
        </p:nvPicPr>
        <p:blipFill rotWithShape="1">
          <a:blip r:embed="rId5">
            <a:alphaModFix/>
          </a:blip>
          <a:srcRect l="11336" t="7856" r="20329" b="11066"/>
          <a:stretch/>
        </p:blipFill>
        <p:spPr>
          <a:xfrm>
            <a:off x="1189947" y="2133231"/>
            <a:ext cx="972875" cy="1140692"/>
          </a:xfrm>
          <a:prstGeom prst="rect">
            <a:avLst/>
          </a:prstGeom>
          <a:ln w="31750">
            <a:solidFill>
              <a:schemeClr val="tx1">
                <a:lumMod val="95000"/>
                <a:lumOff val="5000"/>
              </a:schemeClr>
            </a:solidFill>
          </a:ln>
          <a:effectLst>
            <a:outerShdw blurRad="292100" dist="139700" dir="2700000" algn="tl" rotWithShape="0">
              <a:srgbClr val="333333">
                <a:alpha val="0"/>
              </a:srgbClr>
            </a:outerShdw>
          </a:effectLst>
          <a:scene3d>
            <a:camera prst="isometricRightUp"/>
            <a:lightRig rig="threePt" dir="t"/>
          </a:scene3d>
        </p:spPr>
      </p:pic>
      <p:cxnSp>
        <p:nvCxnSpPr>
          <p:cNvPr id="85" name="Straight Arrow Connector 84">
            <a:extLst>
              <a:ext uri="{FF2B5EF4-FFF2-40B4-BE49-F238E27FC236}">
                <a16:creationId xmlns:a16="http://schemas.microsoft.com/office/drawing/2014/main" id="{30514491-21D1-467B-A96E-5B03EE204689}"/>
              </a:ext>
            </a:extLst>
          </p:cNvPr>
          <p:cNvCxnSpPr>
            <a:cxnSpLocks/>
          </p:cNvCxnSpPr>
          <p:nvPr/>
        </p:nvCxnSpPr>
        <p:spPr>
          <a:xfrm>
            <a:off x="2222606" y="2711895"/>
            <a:ext cx="4060391" cy="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2" name="Shape 63" descr="corr.jpg">
            <a:extLst>
              <a:ext uri="{FF2B5EF4-FFF2-40B4-BE49-F238E27FC236}">
                <a16:creationId xmlns:a16="http://schemas.microsoft.com/office/drawing/2014/main" id="{3F98E94D-AFAA-43A5-A589-6CDB5145A118}"/>
              </a:ext>
            </a:extLst>
          </p:cNvPr>
          <p:cNvPicPr preferRelativeResize="0"/>
          <p:nvPr/>
        </p:nvPicPr>
        <p:blipFill rotWithShape="1">
          <a:blip r:embed="rId5">
            <a:alphaModFix/>
          </a:blip>
          <a:srcRect l="11336" t="7856" r="20329" b="11066"/>
          <a:stretch/>
        </p:blipFill>
        <p:spPr>
          <a:xfrm>
            <a:off x="1321284" y="2156772"/>
            <a:ext cx="981151" cy="1140692"/>
          </a:xfrm>
          <a:prstGeom prst="rect">
            <a:avLst/>
          </a:prstGeom>
          <a:ln w="31750">
            <a:solidFill>
              <a:schemeClr val="tx1">
                <a:lumMod val="95000"/>
                <a:lumOff val="5000"/>
              </a:schemeClr>
            </a:solidFill>
          </a:ln>
          <a:effectLst>
            <a:outerShdw blurRad="292100" dist="139700" dir="2700000" algn="tl" rotWithShape="0">
              <a:srgbClr val="333333">
                <a:alpha val="0"/>
              </a:srgbClr>
            </a:outerShdw>
          </a:effectLst>
          <a:scene3d>
            <a:camera prst="isometricRightUp"/>
            <a:lightRig rig="threePt" dir="t"/>
          </a:scene3d>
        </p:spPr>
      </p:pic>
      <p:sp>
        <p:nvSpPr>
          <p:cNvPr id="116" name="Shape 78">
            <a:extLst>
              <a:ext uri="{FF2B5EF4-FFF2-40B4-BE49-F238E27FC236}">
                <a16:creationId xmlns:a16="http://schemas.microsoft.com/office/drawing/2014/main" id="{3A79CD95-0ED2-4C89-944D-9BA7D572A7DA}"/>
              </a:ext>
            </a:extLst>
          </p:cNvPr>
          <p:cNvSpPr txBox="1"/>
          <p:nvPr/>
        </p:nvSpPr>
        <p:spPr>
          <a:xfrm>
            <a:off x="3021029" y="1992006"/>
            <a:ext cx="1727945" cy="251448"/>
          </a:xfrm>
          <a:prstGeom prst="rect">
            <a:avLst/>
          </a:prstGeom>
          <a:noFill/>
          <a:ln>
            <a:noFill/>
          </a:ln>
        </p:spPr>
        <p:txBody>
          <a:bodyPr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200" b="1" dirty="0"/>
              <a:t>DTI Laplacian</a:t>
            </a:r>
          </a:p>
          <a:p>
            <a:pPr algn="ctr"/>
            <a:r>
              <a:rPr lang="en-GB" sz="1200" b="1" dirty="0"/>
              <a:t>regularizer</a:t>
            </a:r>
          </a:p>
        </p:txBody>
      </p:sp>
      <p:cxnSp>
        <p:nvCxnSpPr>
          <p:cNvPr id="60" name="Straight Arrow Connector 59">
            <a:extLst>
              <a:ext uri="{FF2B5EF4-FFF2-40B4-BE49-F238E27FC236}">
                <a16:creationId xmlns:a16="http://schemas.microsoft.com/office/drawing/2014/main" id="{A1EDCE71-D0A1-4036-8126-4BFCF7A151EA}"/>
              </a:ext>
            </a:extLst>
          </p:cNvPr>
          <p:cNvCxnSpPr>
            <a:cxnSpLocks/>
          </p:cNvCxnSpPr>
          <p:nvPr/>
        </p:nvCxnSpPr>
        <p:spPr>
          <a:xfrm>
            <a:off x="2222606" y="2985091"/>
            <a:ext cx="1799453" cy="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1148FEE-20D0-4C01-B31B-BEB96DC8918A}"/>
              </a:ext>
            </a:extLst>
          </p:cNvPr>
          <p:cNvSpPr txBox="1"/>
          <p:nvPr/>
        </p:nvSpPr>
        <p:spPr>
          <a:xfrm>
            <a:off x="6049971" y="2290400"/>
            <a:ext cx="2182301" cy="646331"/>
          </a:xfrm>
          <a:prstGeom prst="rect">
            <a:avLst/>
          </a:prstGeom>
          <a:noFill/>
        </p:spPr>
        <p:txBody>
          <a:bodyPr wrap="square" rtlCol="0">
            <a:spAutoFit/>
          </a:bodyPr>
          <a:lstStyle/>
          <a:p>
            <a:pPr algn="ctr"/>
            <a:r>
              <a:rPr lang="en-US" dirty="0"/>
              <a:t>Patient Temporal Coefficients</a:t>
            </a:r>
          </a:p>
        </p:txBody>
      </p:sp>
      <p:sp>
        <p:nvSpPr>
          <p:cNvPr id="65" name="TextBox 64">
            <a:extLst>
              <a:ext uri="{FF2B5EF4-FFF2-40B4-BE49-F238E27FC236}">
                <a16:creationId xmlns:a16="http://schemas.microsoft.com/office/drawing/2014/main" id="{6A53985F-31DB-4C0D-B4A3-B885C7D6DE2E}"/>
              </a:ext>
            </a:extLst>
          </p:cNvPr>
          <p:cNvSpPr txBox="1"/>
          <p:nvPr/>
        </p:nvSpPr>
        <p:spPr>
          <a:xfrm>
            <a:off x="4100696" y="2817305"/>
            <a:ext cx="2182301" cy="369332"/>
          </a:xfrm>
          <a:prstGeom prst="rect">
            <a:avLst/>
          </a:prstGeom>
          <a:noFill/>
        </p:spPr>
        <p:txBody>
          <a:bodyPr wrap="square" rtlCol="0">
            <a:spAutoFit/>
          </a:bodyPr>
          <a:lstStyle/>
          <a:p>
            <a:r>
              <a:rPr lang="en-US" dirty="0"/>
              <a:t>Group Basis</a:t>
            </a:r>
          </a:p>
        </p:txBody>
      </p:sp>
      <p:sp>
        <p:nvSpPr>
          <p:cNvPr id="32" name="Rectangle: Rounded Corners 31">
            <a:extLst>
              <a:ext uri="{FF2B5EF4-FFF2-40B4-BE49-F238E27FC236}">
                <a16:creationId xmlns:a16="http://schemas.microsoft.com/office/drawing/2014/main" id="{8103B76D-09C3-4700-B453-E44D8170CD5C}"/>
              </a:ext>
            </a:extLst>
          </p:cNvPr>
          <p:cNvSpPr/>
          <p:nvPr/>
        </p:nvSpPr>
        <p:spPr>
          <a:xfrm>
            <a:off x="3551980" y="4497222"/>
            <a:ext cx="1582442" cy="804794"/>
          </a:xfrm>
          <a:prstGeom prst="roundRect">
            <a:avLst/>
          </a:prstGeom>
          <a:solidFill>
            <a:schemeClr val="accent5">
              <a:lumMod val="20000"/>
              <a:lumOff val="8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95000"/>
                    <a:lumOff val="5000"/>
                  </a:schemeClr>
                </a:solidFill>
              </a:rPr>
              <a:t>LSTM-ANN</a:t>
            </a:r>
          </a:p>
        </p:txBody>
      </p:sp>
      <p:cxnSp>
        <p:nvCxnSpPr>
          <p:cNvPr id="69" name="Straight Arrow Connector 68">
            <a:extLst>
              <a:ext uri="{FF2B5EF4-FFF2-40B4-BE49-F238E27FC236}">
                <a16:creationId xmlns:a16="http://schemas.microsoft.com/office/drawing/2014/main" id="{B7085A9D-B2AE-4622-AE9E-A50F09D6B41A}"/>
              </a:ext>
            </a:extLst>
          </p:cNvPr>
          <p:cNvCxnSpPr>
            <a:cxnSpLocks/>
          </p:cNvCxnSpPr>
          <p:nvPr/>
        </p:nvCxnSpPr>
        <p:spPr>
          <a:xfrm flipV="1">
            <a:off x="5122151" y="4871885"/>
            <a:ext cx="927820" cy="1470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D6673B7A-04E0-456C-89C5-3E2022A6D575}"/>
              </a:ext>
            </a:extLst>
          </p:cNvPr>
          <p:cNvSpPr txBox="1"/>
          <p:nvPr/>
        </p:nvSpPr>
        <p:spPr>
          <a:xfrm>
            <a:off x="5920976" y="4371845"/>
            <a:ext cx="2182301" cy="923330"/>
          </a:xfrm>
          <a:prstGeom prst="rect">
            <a:avLst/>
          </a:prstGeom>
          <a:noFill/>
        </p:spPr>
        <p:txBody>
          <a:bodyPr wrap="square" rtlCol="0">
            <a:spAutoFit/>
          </a:bodyPr>
          <a:lstStyle/>
          <a:p>
            <a:pPr algn="ctr"/>
            <a:r>
              <a:rPr lang="en-US" dirty="0"/>
              <a:t>Multiple</a:t>
            </a:r>
          </a:p>
          <a:p>
            <a:pPr algn="ctr"/>
            <a:r>
              <a:rPr lang="en-US" dirty="0"/>
              <a:t>Behavioral</a:t>
            </a:r>
          </a:p>
          <a:p>
            <a:pPr algn="ctr"/>
            <a:r>
              <a:rPr lang="en-US" dirty="0"/>
              <a:t>Deficits</a:t>
            </a:r>
          </a:p>
        </p:txBody>
      </p:sp>
      <p:sp>
        <p:nvSpPr>
          <p:cNvPr id="4" name="Rectangle 3">
            <a:extLst>
              <a:ext uri="{FF2B5EF4-FFF2-40B4-BE49-F238E27FC236}">
                <a16:creationId xmlns:a16="http://schemas.microsoft.com/office/drawing/2014/main" id="{256AE499-A025-4F01-96D1-7ED539B448FC}"/>
              </a:ext>
            </a:extLst>
          </p:cNvPr>
          <p:cNvSpPr/>
          <p:nvPr/>
        </p:nvSpPr>
        <p:spPr>
          <a:xfrm>
            <a:off x="878701" y="1504398"/>
            <a:ext cx="7386597" cy="20569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1">
            <a:extLst>
              <a:ext uri="{FF2B5EF4-FFF2-40B4-BE49-F238E27FC236}">
                <a16:creationId xmlns:a16="http://schemas.microsoft.com/office/drawing/2014/main" id="{E6F1A50E-D65E-4AEF-BF92-81BABC5F6E64}"/>
              </a:ext>
            </a:extLst>
          </p:cNvPr>
          <p:cNvSpPr txBox="1">
            <a:spLocks/>
          </p:cNvSpPr>
          <p:nvPr/>
        </p:nvSpPr>
        <p:spPr>
          <a:xfrm>
            <a:off x="-85313" y="-570874"/>
            <a:ext cx="7543800" cy="14509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300" dirty="0"/>
              <a:t> Deep-Generative Hybrid</a:t>
            </a:r>
          </a:p>
        </p:txBody>
      </p:sp>
      <p:cxnSp>
        <p:nvCxnSpPr>
          <p:cNvPr id="26" name="Straight Connector 25">
            <a:extLst>
              <a:ext uri="{FF2B5EF4-FFF2-40B4-BE49-F238E27FC236}">
                <a16:creationId xmlns:a16="http://schemas.microsoft.com/office/drawing/2014/main" id="{E6D1798B-E97E-47DB-AF43-A16C74738FF6}"/>
              </a:ext>
            </a:extLst>
          </p:cNvPr>
          <p:cNvCxnSpPr/>
          <p:nvPr/>
        </p:nvCxnSpPr>
        <p:spPr>
          <a:xfrm>
            <a:off x="121920"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1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orr.jpg">
            <a:extLst>
              <a:ext uri="{FF2B5EF4-FFF2-40B4-BE49-F238E27FC236}">
                <a16:creationId xmlns:a16="http://schemas.microsoft.com/office/drawing/2014/main" id="{C288FFD6-11C9-4E49-8640-3B21CD0BBE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481" t="9306" r="21044" b="11725"/>
          <a:stretch/>
        </p:blipFill>
        <p:spPr bwMode="auto">
          <a:xfrm>
            <a:off x="0" y="2367362"/>
            <a:ext cx="1771425" cy="1554915"/>
          </a:xfrm>
          <a:prstGeom prst="rect">
            <a:avLst/>
          </a:prstGeom>
          <a:ln w="25400" cap="sq">
            <a:solidFill>
              <a:srgbClr val="000000"/>
            </a:solidFill>
            <a:prstDash val="solid"/>
            <a:miter lim="800000"/>
          </a:ln>
          <a:effectLst>
            <a:outerShdw blurRad="50800" dist="38100" dir="2700000" algn="tl" rotWithShape="0">
              <a:srgbClr val="000000">
                <a:alpha val="43000"/>
              </a:srgbClr>
            </a:outerShdw>
          </a:effectLst>
          <a:scene3d>
            <a:camera prst="isometricRightUp"/>
            <a:lightRig rig="threePt" dir="t"/>
          </a:scene3d>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CBBF4CAB-46FB-4DF4-BF65-2A3AE6974890}"/>
              </a:ext>
            </a:extLst>
          </p:cNvPr>
          <p:cNvGrpSpPr/>
          <p:nvPr/>
        </p:nvGrpSpPr>
        <p:grpSpPr>
          <a:xfrm>
            <a:off x="2543089" y="1752030"/>
            <a:ext cx="1459714" cy="2938508"/>
            <a:chOff x="3852909" y="2077375"/>
            <a:chExt cx="1459714" cy="2938508"/>
          </a:xfrm>
        </p:grpSpPr>
        <p:pic>
          <p:nvPicPr>
            <p:cNvPr id="7" name="Picture 12" descr="non_sub_net.jpg">
              <a:extLst>
                <a:ext uri="{FF2B5EF4-FFF2-40B4-BE49-F238E27FC236}">
                  <a16:creationId xmlns:a16="http://schemas.microsoft.com/office/drawing/2014/main" id="{32CA511C-06E9-4FEE-A599-F0B7BBAC7CD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049" t="7478" r="73590" b="11373"/>
            <a:stretch/>
          </p:blipFill>
          <p:spPr bwMode="auto">
            <a:xfrm>
              <a:off x="4070133" y="2240833"/>
              <a:ext cx="315436" cy="265429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non_sub_net.jpg">
              <a:extLst>
                <a:ext uri="{FF2B5EF4-FFF2-40B4-BE49-F238E27FC236}">
                  <a16:creationId xmlns:a16="http://schemas.microsoft.com/office/drawing/2014/main" id="{E3921386-F5FF-4ED1-A1A5-BC489C49532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636" t="7992" r="65421" b="11231"/>
            <a:stretch/>
          </p:blipFill>
          <p:spPr bwMode="auto">
            <a:xfrm>
              <a:off x="4503907" y="2240831"/>
              <a:ext cx="315436" cy="2654291"/>
            </a:xfrm>
            <a:prstGeom prst="rect">
              <a:avLst/>
            </a:prstGeom>
            <a:noFill/>
            <a:extLst>
              <a:ext uri="{909E8E84-426E-40DD-AFC4-6F175D3DCCD1}">
                <a14:hiddenFill xmlns:a14="http://schemas.microsoft.com/office/drawing/2010/main">
                  <a:solidFill>
                    <a:srgbClr val="FFFFFF"/>
                  </a:solidFill>
                </a14:hiddenFill>
              </a:ext>
            </a:extLst>
          </p:spPr>
        </p:pic>
        <p:sp>
          <p:nvSpPr>
            <p:cNvPr id="9" name="Left Bracket 8">
              <a:extLst>
                <a:ext uri="{FF2B5EF4-FFF2-40B4-BE49-F238E27FC236}">
                  <a16:creationId xmlns:a16="http://schemas.microsoft.com/office/drawing/2014/main" id="{36B85D59-FAA7-4B0D-AE14-2523E1F81A6C}"/>
                </a:ext>
              </a:extLst>
            </p:cNvPr>
            <p:cNvSpPr/>
            <p:nvPr/>
          </p:nvSpPr>
          <p:spPr>
            <a:xfrm>
              <a:off x="3852909" y="2077375"/>
              <a:ext cx="315436" cy="2938508"/>
            </a:xfrm>
            <a:prstGeom prst="leftBracket">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ket 9">
              <a:extLst>
                <a:ext uri="{FF2B5EF4-FFF2-40B4-BE49-F238E27FC236}">
                  <a16:creationId xmlns:a16="http://schemas.microsoft.com/office/drawing/2014/main" id="{35462012-65F7-462C-BE01-C56C2BA3F975}"/>
                </a:ext>
              </a:extLst>
            </p:cNvPr>
            <p:cNvSpPr/>
            <p:nvPr/>
          </p:nvSpPr>
          <p:spPr>
            <a:xfrm rot="10800000">
              <a:off x="4997187" y="2077375"/>
              <a:ext cx="315436" cy="2938508"/>
            </a:xfrm>
            <a:prstGeom prst="leftBracket">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pic>
        <p:nvPicPr>
          <p:cNvPr id="11" name="Picture 14" descr="untitled.jpg">
            <a:extLst>
              <a:ext uri="{FF2B5EF4-FFF2-40B4-BE49-F238E27FC236}">
                <a16:creationId xmlns:a16="http://schemas.microsoft.com/office/drawing/2014/main" id="{B0FC34B8-9D1C-455E-98B9-9252E3140FF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553" t="7714" r="20310" b="13352"/>
          <a:stretch/>
        </p:blipFill>
        <p:spPr bwMode="auto">
          <a:xfrm>
            <a:off x="4184077" y="2412531"/>
            <a:ext cx="1246331" cy="1082866"/>
          </a:xfrm>
          <a:prstGeom prst="rect">
            <a:avLst/>
          </a:prstGeom>
          <a:ln w="25400" cap="sq">
            <a:solidFill>
              <a:srgbClr val="000000"/>
            </a:solidFill>
            <a:prstDash val="solid"/>
            <a:miter lim="800000"/>
          </a:ln>
          <a:effectLst>
            <a:outerShdw blurRad="50800" dist="38100" dir="2700000" algn="tl" rotWithShape="0">
              <a:srgbClr val="000000">
                <a:alpha val="43000"/>
              </a:srgbClr>
            </a:outerShdw>
          </a:effectLst>
          <a:scene3d>
            <a:camera prst="isometricRightUp"/>
            <a:lightRig rig="threePt" dir="t"/>
          </a:scene3d>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82FA9199-7379-4576-A613-B0FAD1E8EA45}"/>
              </a:ext>
            </a:extLst>
          </p:cNvPr>
          <p:cNvGrpSpPr/>
          <p:nvPr/>
        </p:nvGrpSpPr>
        <p:grpSpPr>
          <a:xfrm>
            <a:off x="6002311" y="2053321"/>
            <a:ext cx="2938508" cy="1565281"/>
            <a:chOff x="6172952" y="2976583"/>
            <a:chExt cx="2938508" cy="1565281"/>
          </a:xfrm>
        </p:grpSpPr>
        <p:pic>
          <p:nvPicPr>
            <p:cNvPr id="13" name="Picture 12" descr="non_sub_net.jpg">
              <a:extLst>
                <a:ext uri="{FF2B5EF4-FFF2-40B4-BE49-F238E27FC236}">
                  <a16:creationId xmlns:a16="http://schemas.microsoft.com/office/drawing/2014/main" id="{D4384B38-C142-4D0E-95D3-CB3A939CBE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049" t="7478" r="73590" b="11373"/>
            <a:stretch/>
          </p:blipFill>
          <p:spPr bwMode="auto">
            <a:xfrm rot="16200000">
              <a:off x="7484488" y="2016961"/>
              <a:ext cx="315436" cy="265429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non_sub_net.jpg">
              <a:extLst>
                <a:ext uri="{FF2B5EF4-FFF2-40B4-BE49-F238E27FC236}">
                  <a16:creationId xmlns:a16="http://schemas.microsoft.com/office/drawing/2014/main" id="{CE4F6F5F-1571-4AE9-992B-192F985CAB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636" t="7992" r="65421" b="11231"/>
            <a:stretch/>
          </p:blipFill>
          <p:spPr bwMode="auto">
            <a:xfrm rot="16200000">
              <a:off x="7484488" y="2536981"/>
              <a:ext cx="315436" cy="2654291"/>
            </a:xfrm>
            <a:prstGeom prst="rect">
              <a:avLst/>
            </a:prstGeom>
            <a:noFill/>
            <a:extLst>
              <a:ext uri="{909E8E84-426E-40DD-AFC4-6F175D3DCCD1}">
                <a14:hiddenFill xmlns:a14="http://schemas.microsoft.com/office/drawing/2010/main">
                  <a:solidFill>
                    <a:srgbClr val="FFFFFF"/>
                  </a:solidFill>
                </a14:hiddenFill>
              </a:ext>
            </a:extLst>
          </p:spPr>
        </p:pic>
        <p:sp>
          <p:nvSpPr>
            <p:cNvPr id="15" name="Left Bracket 14">
              <a:extLst>
                <a:ext uri="{FF2B5EF4-FFF2-40B4-BE49-F238E27FC236}">
                  <a16:creationId xmlns:a16="http://schemas.microsoft.com/office/drawing/2014/main" id="{54A12780-AD70-4AA0-A9F1-D55F5729531E}"/>
                </a:ext>
              </a:extLst>
            </p:cNvPr>
            <p:cNvSpPr/>
            <p:nvPr/>
          </p:nvSpPr>
          <p:spPr>
            <a:xfrm rot="5400000">
              <a:off x="7484488" y="1665047"/>
              <a:ext cx="315436" cy="2938508"/>
            </a:xfrm>
            <a:prstGeom prst="leftBracket">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Left Bracket 15">
              <a:extLst>
                <a:ext uri="{FF2B5EF4-FFF2-40B4-BE49-F238E27FC236}">
                  <a16:creationId xmlns:a16="http://schemas.microsoft.com/office/drawing/2014/main" id="{56B9AB3F-B0D7-42EC-9043-A31F7B4EBB3D}"/>
                </a:ext>
              </a:extLst>
            </p:cNvPr>
            <p:cNvSpPr/>
            <p:nvPr/>
          </p:nvSpPr>
          <p:spPr>
            <a:xfrm rot="16200000">
              <a:off x="7484488" y="2914892"/>
              <a:ext cx="315436" cy="2938508"/>
            </a:xfrm>
            <a:prstGeom prst="leftBracket">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7" name="TextBox 16">
            <a:extLst>
              <a:ext uri="{FF2B5EF4-FFF2-40B4-BE49-F238E27FC236}">
                <a16:creationId xmlns:a16="http://schemas.microsoft.com/office/drawing/2014/main" id="{7E6BC988-ECF8-4B87-8D49-D92AD1FDD4DD}"/>
              </a:ext>
            </a:extLst>
          </p:cNvPr>
          <p:cNvSpPr txBox="1"/>
          <p:nvPr/>
        </p:nvSpPr>
        <p:spPr>
          <a:xfrm>
            <a:off x="3639776" y="3036618"/>
            <a:ext cx="315436" cy="369332"/>
          </a:xfrm>
          <a:prstGeom prst="rect">
            <a:avLst/>
          </a:prstGeom>
          <a:noFill/>
        </p:spPr>
        <p:txBody>
          <a:bodyPr wrap="square" rtlCol="0">
            <a:spAutoFit/>
          </a:bodyPr>
          <a:lstStyle/>
          <a:p>
            <a:r>
              <a:rPr lang="en-US" b="1" dirty="0"/>
              <a:t>…</a:t>
            </a:r>
          </a:p>
        </p:txBody>
      </p:sp>
      <p:sp>
        <p:nvSpPr>
          <p:cNvPr id="18" name="TextBox 17">
            <a:extLst>
              <a:ext uri="{FF2B5EF4-FFF2-40B4-BE49-F238E27FC236}">
                <a16:creationId xmlns:a16="http://schemas.microsoft.com/office/drawing/2014/main" id="{CBBCFC0C-A021-4ECC-9786-1025A7F688C3}"/>
              </a:ext>
            </a:extLst>
          </p:cNvPr>
          <p:cNvSpPr txBox="1"/>
          <p:nvPr/>
        </p:nvSpPr>
        <p:spPr>
          <a:xfrm rot="5400000">
            <a:off x="7409718" y="3143639"/>
            <a:ext cx="315436" cy="369332"/>
          </a:xfrm>
          <a:prstGeom prst="rect">
            <a:avLst/>
          </a:prstGeom>
          <a:noFill/>
        </p:spPr>
        <p:txBody>
          <a:bodyPr wrap="square" rtlCol="0">
            <a:spAutoFit/>
          </a:bodyPr>
          <a:lstStyle/>
          <a:p>
            <a:r>
              <a:rPr lang="en-US" b="1" dirty="0"/>
              <a:t>…</a:t>
            </a:r>
          </a:p>
        </p:txBody>
      </p:sp>
      <p:sp>
        <p:nvSpPr>
          <p:cNvPr id="19" name="TextBox 18">
            <a:extLst>
              <a:ext uri="{FF2B5EF4-FFF2-40B4-BE49-F238E27FC236}">
                <a16:creationId xmlns:a16="http://schemas.microsoft.com/office/drawing/2014/main" id="{C6D8E5C8-7198-4382-A76E-3E8C715D1925}"/>
              </a:ext>
            </a:extLst>
          </p:cNvPr>
          <p:cNvSpPr txBox="1"/>
          <p:nvPr/>
        </p:nvSpPr>
        <p:spPr>
          <a:xfrm>
            <a:off x="2159577" y="2985921"/>
            <a:ext cx="315436" cy="369332"/>
          </a:xfrm>
          <a:prstGeom prst="rect">
            <a:avLst/>
          </a:prstGeom>
          <a:noFill/>
        </p:spPr>
        <p:txBody>
          <a:bodyPr wrap="square" rtlCol="0">
            <a:spAutoFit/>
          </a:bodyPr>
          <a:lstStyle/>
          <a:p>
            <a:r>
              <a:rPr lang="en-US" b="1" dirty="0"/>
              <a:t>=</a:t>
            </a:r>
          </a:p>
        </p:txBody>
      </p:sp>
      <p:sp>
        <p:nvSpPr>
          <p:cNvPr id="22" name="TextBox 21">
            <a:extLst>
              <a:ext uri="{FF2B5EF4-FFF2-40B4-BE49-F238E27FC236}">
                <a16:creationId xmlns:a16="http://schemas.microsoft.com/office/drawing/2014/main" id="{BE00EFF5-6CB6-4F0A-A8A2-70C49E1D33BA}"/>
              </a:ext>
            </a:extLst>
          </p:cNvPr>
          <p:cNvSpPr txBox="1"/>
          <p:nvPr/>
        </p:nvSpPr>
        <p:spPr>
          <a:xfrm>
            <a:off x="2453518" y="5148904"/>
            <a:ext cx="2171400" cy="338554"/>
          </a:xfrm>
          <a:prstGeom prst="rect">
            <a:avLst/>
          </a:prstGeom>
          <a:noFill/>
        </p:spPr>
        <p:txBody>
          <a:bodyPr wrap="square" rtlCol="0">
            <a:spAutoFit/>
          </a:bodyPr>
          <a:lstStyle/>
          <a:p>
            <a:r>
              <a:rPr lang="en-US" sz="1600" b="1" dirty="0"/>
              <a:t> Subnetwork Basis</a:t>
            </a:r>
          </a:p>
        </p:txBody>
      </p:sp>
      <p:sp>
        <p:nvSpPr>
          <p:cNvPr id="23" name="TextBox 22">
            <a:extLst>
              <a:ext uri="{FF2B5EF4-FFF2-40B4-BE49-F238E27FC236}">
                <a16:creationId xmlns:a16="http://schemas.microsoft.com/office/drawing/2014/main" id="{4972E965-029B-4D41-89C3-CBCFB468EB4F}"/>
              </a:ext>
            </a:extLst>
          </p:cNvPr>
          <p:cNvSpPr txBox="1"/>
          <p:nvPr/>
        </p:nvSpPr>
        <p:spPr>
          <a:xfrm>
            <a:off x="3893738" y="5122752"/>
            <a:ext cx="2339325" cy="584775"/>
          </a:xfrm>
          <a:prstGeom prst="rect">
            <a:avLst/>
          </a:prstGeom>
          <a:noFill/>
        </p:spPr>
        <p:txBody>
          <a:bodyPr wrap="square" rtlCol="0">
            <a:spAutoFit/>
          </a:bodyPr>
          <a:lstStyle/>
          <a:p>
            <a:pPr algn="ctr"/>
            <a:r>
              <a:rPr lang="en-US" sz="1600" b="1" dirty="0"/>
              <a:t>Temporal Patient Network Strength</a:t>
            </a:r>
          </a:p>
        </p:txBody>
      </p:sp>
      <p:sp>
        <p:nvSpPr>
          <p:cNvPr id="24" name="TextBox 23">
            <a:extLst>
              <a:ext uri="{FF2B5EF4-FFF2-40B4-BE49-F238E27FC236}">
                <a16:creationId xmlns:a16="http://schemas.microsoft.com/office/drawing/2014/main" id="{99B8F592-2447-4BCB-858C-FB321EEFD838}"/>
              </a:ext>
            </a:extLst>
          </p:cNvPr>
          <p:cNvSpPr txBox="1"/>
          <p:nvPr/>
        </p:nvSpPr>
        <p:spPr>
          <a:xfrm>
            <a:off x="3993424" y="2982173"/>
            <a:ext cx="475510" cy="369332"/>
          </a:xfrm>
          <a:prstGeom prst="rect">
            <a:avLst/>
          </a:prstGeom>
          <a:noFill/>
        </p:spPr>
        <p:txBody>
          <a:bodyPr wrap="square" rtlCol="0">
            <a:spAutoFit/>
          </a:bodyPr>
          <a:lstStyle/>
          <a:p>
            <a:r>
              <a:rPr lang="en-US" b="1" dirty="0"/>
              <a:t>*</a:t>
            </a:r>
          </a:p>
        </p:txBody>
      </p:sp>
      <p:sp>
        <p:nvSpPr>
          <p:cNvPr id="25" name="TextBox 24">
            <a:extLst>
              <a:ext uri="{FF2B5EF4-FFF2-40B4-BE49-F238E27FC236}">
                <a16:creationId xmlns:a16="http://schemas.microsoft.com/office/drawing/2014/main" id="{5ED706A9-517D-4666-A612-BAEDF652DCFA}"/>
              </a:ext>
            </a:extLst>
          </p:cNvPr>
          <p:cNvSpPr txBox="1"/>
          <p:nvPr/>
        </p:nvSpPr>
        <p:spPr>
          <a:xfrm>
            <a:off x="5704623" y="2950864"/>
            <a:ext cx="475510" cy="369332"/>
          </a:xfrm>
          <a:prstGeom prst="rect">
            <a:avLst/>
          </a:prstGeom>
          <a:noFill/>
        </p:spPr>
        <p:txBody>
          <a:bodyPr wrap="square" rtlCol="0">
            <a:spAutoFit/>
          </a:bodyPr>
          <a:lstStyle/>
          <a:p>
            <a:r>
              <a:rPr lang="en-US" b="1" dirty="0"/>
              <a:t>*</a:t>
            </a:r>
          </a:p>
        </p:txBody>
      </p:sp>
      <p:cxnSp>
        <p:nvCxnSpPr>
          <p:cNvPr id="26" name="Straight Arrow Connector 25">
            <a:extLst>
              <a:ext uri="{FF2B5EF4-FFF2-40B4-BE49-F238E27FC236}">
                <a16:creationId xmlns:a16="http://schemas.microsoft.com/office/drawing/2014/main" id="{7E1F7530-2B15-4E4F-B76C-028760C6FEB8}"/>
              </a:ext>
            </a:extLst>
          </p:cNvPr>
          <p:cNvCxnSpPr>
            <a:cxnSpLocks/>
          </p:cNvCxnSpPr>
          <p:nvPr/>
        </p:nvCxnSpPr>
        <p:spPr>
          <a:xfrm>
            <a:off x="3631884" y="4116250"/>
            <a:ext cx="2854886" cy="0"/>
          </a:xfrm>
          <a:prstGeom prst="straightConnector1">
            <a:avLst/>
          </a:prstGeom>
          <a:ln w="15875">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descr="A screenshot of a computer screen&#10;&#10;Description generated with very high confidence">
            <a:extLst>
              <a:ext uri="{FF2B5EF4-FFF2-40B4-BE49-F238E27FC236}">
                <a16:creationId xmlns:a16="http://schemas.microsoft.com/office/drawing/2014/main" id="{47F57CE5-B5B0-42C2-971D-C4FB20FFCB4C}"/>
              </a:ext>
            </a:extLst>
          </p:cNvPr>
          <p:cNvPicPr>
            <a:picLocks noChangeAspect="1"/>
          </p:cNvPicPr>
          <p:nvPr/>
        </p:nvPicPr>
        <p:blipFill rotWithShape="1">
          <a:blip r:embed="rId6">
            <a:extLst>
              <a:ext uri="{28A0092B-C50C-407E-A947-70E740481C1C}">
                <a14:useLocalDpi xmlns:a14="http://schemas.microsoft.com/office/drawing/2010/main" val="0"/>
              </a:ext>
            </a:extLst>
          </a:blip>
          <a:srcRect l="50196" t="23062" r="20111" b="41614"/>
          <a:stretch/>
        </p:blipFill>
        <p:spPr>
          <a:xfrm>
            <a:off x="6696338" y="3751180"/>
            <a:ext cx="1969597" cy="1318029"/>
          </a:xfrm>
          <a:prstGeom prst="rect">
            <a:avLst/>
          </a:prstGeom>
        </p:spPr>
      </p:pic>
      <p:sp>
        <p:nvSpPr>
          <p:cNvPr id="28" name="TextBox 27">
            <a:extLst>
              <a:ext uri="{FF2B5EF4-FFF2-40B4-BE49-F238E27FC236}">
                <a16:creationId xmlns:a16="http://schemas.microsoft.com/office/drawing/2014/main" id="{CA27A66D-877C-4EFF-930E-760FF9004AD6}"/>
              </a:ext>
            </a:extLst>
          </p:cNvPr>
          <p:cNvSpPr txBox="1"/>
          <p:nvPr/>
        </p:nvSpPr>
        <p:spPr>
          <a:xfrm>
            <a:off x="6421456" y="5148904"/>
            <a:ext cx="2519363" cy="338554"/>
          </a:xfrm>
          <a:prstGeom prst="rect">
            <a:avLst/>
          </a:prstGeom>
          <a:noFill/>
        </p:spPr>
        <p:txBody>
          <a:bodyPr wrap="square" rtlCol="0">
            <a:spAutoFit/>
          </a:bodyPr>
          <a:lstStyle/>
          <a:p>
            <a:pPr algn="ctr"/>
            <a:r>
              <a:rPr lang="en-US" sz="1600" b="1" dirty="0"/>
              <a:t>Exemplar Subnetwork</a:t>
            </a:r>
          </a:p>
        </p:txBody>
      </p:sp>
      <p:pic>
        <p:nvPicPr>
          <p:cNvPr id="34" name="Picture 33" descr="A picture containing drawing&#10;&#10;Description automatically generated">
            <a:extLst>
              <a:ext uri="{FF2B5EF4-FFF2-40B4-BE49-F238E27FC236}">
                <a16:creationId xmlns:a16="http://schemas.microsoft.com/office/drawing/2014/main" id="{17BFE8CA-3F5F-46FF-8009-6785E2A62B58}"/>
              </a:ext>
            </a:extLst>
          </p:cNvPr>
          <p:cNvPicPr>
            <a:picLocks noChangeAspect="1"/>
          </p:cNvPicPr>
          <p:nvPr/>
        </p:nvPicPr>
        <p:blipFill rotWithShape="1">
          <a:blip r:embed="rId7">
            <a:extLst>
              <a:ext uri="{28A0092B-C50C-407E-A947-70E740481C1C}">
                <a14:useLocalDpi xmlns:a14="http://schemas.microsoft.com/office/drawing/2010/main" val="0"/>
              </a:ext>
            </a:extLst>
          </a:blip>
          <a:srcRect l="73124" t="-6664" r="-10728" b="-5022"/>
          <a:stretch/>
        </p:blipFill>
        <p:spPr>
          <a:xfrm>
            <a:off x="3090623" y="1366194"/>
            <a:ext cx="379335" cy="385836"/>
          </a:xfrm>
          <a:prstGeom prst="rect">
            <a:avLst/>
          </a:prstGeom>
        </p:spPr>
      </p:pic>
      <p:sp>
        <p:nvSpPr>
          <p:cNvPr id="35" name="TextBox 34">
            <a:extLst>
              <a:ext uri="{FF2B5EF4-FFF2-40B4-BE49-F238E27FC236}">
                <a16:creationId xmlns:a16="http://schemas.microsoft.com/office/drawing/2014/main" id="{B9532292-18D0-4EB9-A3FA-F99659200E89}"/>
              </a:ext>
            </a:extLst>
          </p:cNvPr>
          <p:cNvSpPr txBox="1"/>
          <p:nvPr/>
        </p:nvSpPr>
        <p:spPr>
          <a:xfrm>
            <a:off x="3173911" y="1923476"/>
            <a:ext cx="323757" cy="2654280"/>
          </a:xfrm>
          <a:prstGeom prst="rect">
            <a:avLst/>
          </a:prstGeom>
          <a:noFill/>
          <a:ln w="28575">
            <a:solidFill>
              <a:schemeClr val="bg2">
                <a:lumMod val="10000"/>
              </a:schemeClr>
            </a:solidFill>
          </a:ln>
        </p:spPr>
        <p:txBody>
          <a:bodyPr wrap="square" rtlCol="0">
            <a:spAutoFit/>
          </a:bodyPr>
          <a:lstStyle/>
          <a:p>
            <a:endParaRPr lang="en-US" dirty="0"/>
          </a:p>
        </p:txBody>
      </p:sp>
      <p:pic>
        <p:nvPicPr>
          <p:cNvPr id="29" name="Picture 2" descr="corr.jpg">
            <a:extLst>
              <a:ext uri="{FF2B5EF4-FFF2-40B4-BE49-F238E27FC236}">
                <a16:creationId xmlns:a16="http://schemas.microsoft.com/office/drawing/2014/main" id="{93C7E757-A29F-4087-AEE4-45E0349BD2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481" t="9306" r="21044" b="11725"/>
          <a:stretch/>
        </p:blipFill>
        <p:spPr bwMode="auto">
          <a:xfrm>
            <a:off x="142792" y="2412531"/>
            <a:ext cx="1771425" cy="1554915"/>
          </a:xfrm>
          <a:prstGeom prst="rect">
            <a:avLst/>
          </a:prstGeom>
          <a:ln w="25400" cap="sq">
            <a:solidFill>
              <a:srgbClr val="000000"/>
            </a:solidFill>
            <a:prstDash val="solid"/>
            <a:miter lim="800000"/>
          </a:ln>
          <a:effectLst>
            <a:outerShdw blurRad="50800" dist="38100" dir="2700000" algn="tl" rotWithShape="0">
              <a:srgbClr val="000000">
                <a:alpha val="43000"/>
              </a:srgbClr>
            </a:outerShdw>
          </a:effectLst>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31" name="Picture 2" descr="corr.jpg">
            <a:extLst>
              <a:ext uri="{FF2B5EF4-FFF2-40B4-BE49-F238E27FC236}">
                <a16:creationId xmlns:a16="http://schemas.microsoft.com/office/drawing/2014/main" id="{CB7EA9AB-601C-45BB-853F-8CD88582D0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481" t="9306" r="21044" b="11725"/>
          <a:stretch/>
        </p:blipFill>
        <p:spPr bwMode="auto">
          <a:xfrm>
            <a:off x="261321" y="2445401"/>
            <a:ext cx="1771425" cy="1554915"/>
          </a:xfrm>
          <a:prstGeom prst="rect">
            <a:avLst/>
          </a:prstGeom>
          <a:ln w="25400" cap="sq">
            <a:solidFill>
              <a:srgbClr val="000000"/>
            </a:solidFill>
            <a:prstDash val="solid"/>
            <a:miter lim="800000"/>
          </a:ln>
          <a:effectLst>
            <a:outerShdw blurRad="50800" dist="38100" dir="2700000" algn="tl" rotWithShape="0">
              <a:srgbClr val="000000">
                <a:alpha val="43000"/>
              </a:srgbClr>
            </a:outerShdw>
          </a:effectLst>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33" name="Picture 2" descr="corr.jpg">
            <a:extLst>
              <a:ext uri="{FF2B5EF4-FFF2-40B4-BE49-F238E27FC236}">
                <a16:creationId xmlns:a16="http://schemas.microsoft.com/office/drawing/2014/main" id="{B26DBCEF-7FFE-4506-A150-AF308D0F9A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481" t="9306" r="21044" b="11725"/>
          <a:stretch/>
        </p:blipFill>
        <p:spPr bwMode="auto">
          <a:xfrm>
            <a:off x="419014" y="2446789"/>
            <a:ext cx="1771425" cy="1554915"/>
          </a:xfrm>
          <a:prstGeom prst="rect">
            <a:avLst/>
          </a:prstGeom>
          <a:ln w="25400" cap="sq">
            <a:solidFill>
              <a:srgbClr val="000000"/>
            </a:solidFill>
            <a:prstDash val="solid"/>
            <a:miter lim="800000"/>
          </a:ln>
          <a:effectLst>
            <a:outerShdw blurRad="50800" dist="38100" dir="2700000" algn="tl" rotWithShape="0">
              <a:srgbClr val="000000">
                <a:alpha val="43000"/>
              </a:srgbClr>
            </a:outerShdw>
          </a:effectLst>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38" name="Picture 14" descr="untitled.jpg">
            <a:extLst>
              <a:ext uri="{FF2B5EF4-FFF2-40B4-BE49-F238E27FC236}">
                <a16:creationId xmlns:a16="http://schemas.microsoft.com/office/drawing/2014/main" id="{7098213F-60ED-4704-A026-558275C94A8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553" t="7714" r="20310" b="13352"/>
          <a:stretch/>
        </p:blipFill>
        <p:spPr bwMode="auto">
          <a:xfrm>
            <a:off x="4304895" y="2412531"/>
            <a:ext cx="1246331" cy="1082866"/>
          </a:xfrm>
          <a:prstGeom prst="rect">
            <a:avLst/>
          </a:prstGeom>
          <a:ln w="25400" cap="sq">
            <a:solidFill>
              <a:srgbClr val="000000"/>
            </a:solidFill>
            <a:prstDash val="solid"/>
            <a:miter lim="800000"/>
          </a:ln>
          <a:effectLst>
            <a:outerShdw blurRad="50800" dist="38100" dir="2700000" algn="tl" rotWithShape="0">
              <a:srgbClr val="000000">
                <a:alpha val="43000"/>
              </a:srgbClr>
            </a:outerShdw>
          </a:effectLst>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39" name="Picture 14" descr="untitled.jpg">
            <a:extLst>
              <a:ext uri="{FF2B5EF4-FFF2-40B4-BE49-F238E27FC236}">
                <a16:creationId xmlns:a16="http://schemas.microsoft.com/office/drawing/2014/main" id="{8AF76F66-C0CC-49FB-8973-6C425E17CE8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553" t="7714" r="20310" b="13352"/>
          <a:stretch/>
        </p:blipFill>
        <p:spPr bwMode="auto">
          <a:xfrm>
            <a:off x="4438109" y="2412531"/>
            <a:ext cx="1246331" cy="1082866"/>
          </a:xfrm>
          <a:prstGeom prst="rect">
            <a:avLst/>
          </a:prstGeom>
          <a:ln w="25400" cap="sq">
            <a:solidFill>
              <a:srgbClr val="000000"/>
            </a:solidFill>
            <a:prstDash val="solid"/>
            <a:miter lim="800000"/>
          </a:ln>
          <a:effectLst>
            <a:outerShdw blurRad="50800" dist="38100" dir="2700000" algn="tl" rotWithShape="0">
              <a:srgbClr val="000000">
                <a:alpha val="43000"/>
              </a:srgbClr>
            </a:outerShdw>
          </a:effectLst>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40" name="Picture 14" descr="untitled.jpg">
            <a:extLst>
              <a:ext uri="{FF2B5EF4-FFF2-40B4-BE49-F238E27FC236}">
                <a16:creationId xmlns:a16="http://schemas.microsoft.com/office/drawing/2014/main" id="{FB0FE7F1-8287-4470-8A5C-DE2E11FF775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553" t="7714" r="20310" b="13352"/>
          <a:stretch/>
        </p:blipFill>
        <p:spPr bwMode="auto">
          <a:xfrm>
            <a:off x="4636113" y="2412531"/>
            <a:ext cx="1246331" cy="1082866"/>
          </a:xfrm>
          <a:prstGeom prst="rect">
            <a:avLst/>
          </a:prstGeom>
          <a:ln w="25400" cap="sq">
            <a:solidFill>
              <a:srgbClr val="000000"/>
            </a:solidFill>
            <a:prstDash val="solid"/>
            <a:miter lim="800000"/>
          </a:ln>
          <a:effectLst>
            <a:outerShdw blurRad="50800" dist="38100" dir="2700000" algn="tl" rotWithShape="0">
              <a:srgbClr val="000000">
                <a:alpha val="43000"/>
              </a:srgbClr>
            </a:outerShdw>
          </a:effectLst>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3" name="Picture 2" descr="A picture containing drawing&#10;&#10;Description automatically generated">
            <a:extLst>
              <a:ext uri="{FF2B5EF4-FFF2-40B4-BE49-F238E27FC236}">
                <a16:creationId xmlns:a16="http://schemas.microsoft.com/office/drawing/2014/main" id="{6ABB1493-C65F-4A72-8DFF-1D9B4AA7DC9C}"/>
              </a:ext>
            </a:extLst>
          </p:cNvPr>
          <p:cNvPicPr>
            <a:picLocks noChangeAspect="1"/>
          </p:cNvPicPr>
          <p:nvPr/>
        </p:nvPicPr>
        <p:blipFill rotWithShape="1">
          <a:blip r:embed="rId7">
            <a:extLst>
              <a:ext uri="{28A0092B-C50C-407E-A947-70E740481C1C}">
                <a14:useLocalDpi xmlns:a14="http://schemas.microsoft.com/office/drawing/2010/main" val="0"/>
              </a:ext>
            </a:extLst>
          </a:blip>
          <a:srcRect t="-1" r="62396" b="-11685"/>
          <a:stretch/>
        </p:blipFill>
        <p:spPr>
          <a:xfrm>
            <a:off x="1028504" y="1621523"/>
            <a:ext cx="379335" cy="385836"/>
          </a:xfrm>
          <a:prstGeom prst="rect">
            <a:avLst/>
          </a:prstGeom>
        </p:spPr>
      </p:pic>
      <p:pic>
        <p:nvPicPr>
          <p:cNvPr id="5" name="Picture 4">
            <a:extLst>
              <a:ext uri="{FF2B5EF4-FFF2-40B4-BE49-F238E27FC236}">
                <a16:creationId xmlns:a16="http://schemas.microsoft.com/office/drawing/2014/main" id="{8E956966-517F-4036-A0B0-4A18EC8580D3}"/>
              </a:ext>
            </a:extLst>
          </p:cNvPr>
          <p:cNvPicPr>
            <a:picLocks noChangeAspect="1"/>
          </p:cNvPicPr>
          <p:nvPr/>
        </p:nvPicPr>
        <p:blipFill rotWithShape="1">
          <a:blip r:embed="rId8">
            <a:extLst>
              <a:ext uri="{28A0092B-C50C-407E-A947-70E740481C1C}">
                <a14:useLocalDpi xmlns:a14="http://schemas.microsoft.com/office/drawing/2010/main" val="0"/>
              </a:ext>
            </a:extLst>
          </a:blip>
          <a:srcRect l="343" t="4866" r="63226" b="-4866"/>
          <a:stretch/>
        </p:blipFill>
        <p:spPr>
          <a:xfrm>
            <a:off x="4398335" y="1551322"/>
            <a:ext cx="1581727" cy="323034"/>
          </a:xfrm>
          <a:prstGeom prst="rect">
            <a:avLst/>
          </a:prstGeom>
        </p:spPr>
      </p:pic>
      <p:pic>
        <p:nvPicPr>
          <p:cNvPr id="43" name="Picture 42" descr="A close up of a logo&#10;&#10;Description automatically generated">
            <a:extLst>
              <a:ext uri="{FF2B5EF4-FFF2-40B4-BE49-F238E27FC236}">
                <a16:creationId xmlns:a16="http://schemas.microsoft.com/office/drawing/2014/main" id="{758911B6-5508-411F-AE25-5E3429286532}"/>
              </a:ext>
            </a:extLst>
          </p:cNvPr>
          <p:cNvPicPr>
            <a:picLocks noChangeAspect="1"/>
          </p:cNvPicPr>
          <p:nvPr/>
        </p:nvPicPr>
        <p:blipFill rotWithShape="1">
          <a:blip r:embed="rId9">
            <a:extLst>
              <a:ext uri="{28A0092B-C50C-407E-A947-70E740481C1C}">
                <a14:useLocalDpi xmlns:a14="http://schemas.microsoft.com/office/drawing/2010/main" val="0"/>
              </a:ext>
            </a:extLst>
          </a:blip>
          <a:srcRect r="95204" b="8183"/>
          <a:stretch/>
        </p:blipFill>
        <p:spPr>
          <a:xfrm>
            <a:off x="503266" y="4445452"/>
            <a:ext cx="79562" cy="209059"/>
          </a:xfrm>
          <a:prstGeom prst="rect">
            <a:avLst/>
          </a:prstGeom>
        </p:spPr>
      </p:pic>
      <p:cxnSp>
        <p:nvCxnSpPr>
          <p:cNvPr id="44" name="Straight Arrow Connector 43">
            <a:extLst>
              <a:ext uri="{FF2B5EF4-FFF2-40B4-BE49-F238E27FC236}">
                <a16:creationId xmlns:a16="http://schemas.microsoft.com/office/drawing/2014/main" id="{BCF05214-A93A-4330-AC75-BDB99B6035B5}"/>
              </a:ext>
            </a:extLst>
          </p:cNvPr>
          <p:cNvCxnSpPr>
            <a:cxnSpLocks/>
          </p:cNvCxnSpPr>
          <p:nvPr/>
        </p:nvCxnSpPr>
        <p:spPr>
          <a:xfrm>
            <a:off x="693010" y="4577756"/>
            <a:ext cx="615310"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18D966D-4B90-4BFD-A3F6-20B83BBC5C83}"/>
              </a:ext>
            </a:extLst>
          </p:cNvPr>
          <p:cNvCxnSpPr>
            <a:cxnSpLocks/>
          </p:cNvCxnSpPr>
          <p:nvPr/>
        </p:nvCxnSpPr>
        <p:spPr>
          <a:xfrm>
            <a:off x="4518011" y="3840910"/>
            <a:ext cx="615310"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6" name="Picture 45" descr="A close up of a logo&#10;&#10;Description automatically generated">
            <a:extLst>
              <a:ext uri="{FF2B5EF4-FFF2-40B4-BE49-F238E27FC236}">
                <a16:creationId xmlns:a16="http://schemas.microsoft.com/office/drawing/2014/main" id="{374C08CA-3E05-428C-864A-207F992FCC23}"/>
              </a:ext>
            </a:extLst>
          </p:cNvPr>
          <p:cNvPicPr>
            <a:picLocks noChangeAspect="1"/>
          </p:cNvPicPr>
          <p:nvPr/>
        </p:nvPicPr>
        <p:blipFill rotWithShape="1">
          <a:blip r:embed="rId9">
            <a:extLst>
              <a:ext uri="{28A0092B-C50C-407E-A947-70E740481C1C}">
                <a14:useLocalDpi xmlns:a14="http://schemas.microsoft.com/office/drawing/2010/main" val="0"/>
              </a:ext>
            </a:extLst>
          </a:blip>
          <a:srcRect r="95204" b="8183"/>
          <a:stretch/>
        </p:blipFill>
        <p:spPr>
          <a:xfrm>
            <a:off x="4358547" y="3722544"/>
            <a:ext cx="79562" cy="209059"/>
          </a:xfrm>
          <a:prstGeom prst="rect">
            <a:avLst/>
          </a:prstGeom>
        </p:spPr>
      </p:pic>
      <p:pic>
        <p:nvPicPr>
          <p:cNvPr id="20" name="Picture 19" descr="A picture containing drawing&#10;&#10;Description automatically generated">
            <a:extLst>
              <a:ext uri="{FF2B5EF4-FFF2-40B4-BE49-F238E27FC236}">
                <a16:creationId xmlns:a16="http://schemas.microsoft.com/office/drawing/2014/main" id="{16A9CDFC-8795-4139-8E8B-A0BE5323659C}"/>
              </a:ext>
            </a:extLst>
          </p:cNvPr>
          <p:cNvPicPr>
            <a:picLocks noChangeAspect="1"/>
          </p:cNvPicPr>
          <p:nvPr/>
        </p:nvPicPr>
        <p:blipFill rotWithShape="1">
          <a:blip r:embed="rId10">
            <a:extLst>
              <a:ext uri="{28A0092B-C50C-407E-A947-70E740481C1C}">
                <a14:useLocalDpi xmlns:a14="http://schemas.microsoft.com/office/drawing/2010/main" val="0"/>
              </a:ext>
            </a:extLst>
          </a:blip>
          <a:srcRect l="81518" t="-5786" r="-36734" b="-5786"/>
          <a:stretch/>
        </p:blipFill>
        <p:spPr>
          <a:xfrm>
            <a:off x="7338964" y="1470929"/>
            <a:ext cx="1135059" cy="385836"/>
          </a:xfrm>
          <a:prstGeom prst="rect">
            <a:avLst/>
          </a:prstGeom>
        </p:spPr>
      </p:pic>
      <p:sp>
        <p:nvSpPr>
          <p:cNvPr id="41" name="Title 1">
            <a:extLst>
              <a:ext uri="{FF2B5EF4-FFF2-40B4-BE49-F238E27FC236}">
                <a16:creationId xmlns:a16="http://schemas.microsoft.com/office/drawing/2014/main" id="{E5BED5D3-BC5F-4847-8936-D308039EEC92}"/>
              </a:ext>
            </a:extLst>
          </p:cNvPr>
          <p:cNvSpPr txBox="1">
            <a:spLocks/>
          </p:cNvSpPr>
          <p:nvPr/>
        </p:nvSpPr>
        <p:spPr>
          <a:xfrm>
            <a:off x="-85313" y="-570874"/>
            <a:ext cx="7543800" cy="14509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300" dirty="0"/>
              <a:t> Dynamic Dictionary Learning</a:t>
            </a:r>
          </a:p>
        </p:txBody>
      </p:sp>
      <p:cxnSp>
        <p:nvCxnSpPr>
          <p:cNvPr id="42" name="Straight Connector 41">
            <a:extLst>
              <a:ext uri="{FF2B5EF4-FFF2-40B4-BE49-F238E27FC236}">
                <a16:creationId xmlns:a16="http://schemas.microsoft.com/office/drawing/2014/main" id="{2D7F8B9A-A4C4-4832-A260-65679711A041}"/>
              </a:ext>
            </a:extLst>
          </p:cNvPr>
          <p:cNvCxnSpPr/>
          <p:nvPr/>
        </p:nvCxnSpPr>
        <p:spPr>
          <a:xfrm>
            <a:off x="121920"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574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2" grpId="0"/>
      <p:bldP spid="23" grpId="0"/>
      <p:bldP spid="24" grpId="0"/>
      <p:bldP spid="25" grpId="0"/>
      <p:bldP spid="28" grpId="0"/>
      <p:bldP spid="3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orr.jpg">
            <a:extLst>
              <a:ext uri="{FF2B5EF4-FFF2-40B4-BE49-F238E27FC236}">
                <a16:creationId xmlns:a16="http://schemas.microsoft.com/office/drawing/2014/main" id="{C288FFD6-11C9-4E49-8640-3B21CD0BBE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481" t="9306" r="21044" b="11725"/>
          <a:stretch/>
        </p:blipFill>
        <p:spPr bwMode="auto">
          <a:xfrm>
            <a:off x="-85313" y="2170480"/>
            <a:ext cx="1496953" cy="1313990"/>
          </a:xfrm>
          <a:prstGeom prst="rect">
            <a:avLst/>
          </a:prstGeom>
          <a:ln w="25400" cap="sq">
            <a:solidFill>
              <a:srgbClr val="000000"/>
            </a:solidFill>
            <a:prstDash val="solid"/>
            <a:miter lim="800000"/>
          </a:ln>
          <a:effectLst>
            <a:outerShdw blurRad="50800" dist="38100" dir="2700000" algn="tl" rotWithShape="0">
              <a:srgbClr val="000000">
                <a:alpha val="43000"/>
              </a:srgbClr>
            </a:outerShdw>
          </a:effectLst>
          <a:scene3d>
            <a:camera prst="isometricRightUp"/>
            <a:lightRig rig="threePt" dir="t"/>
          </a:scene3d>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CBBF4CAB-46FB-4DF4-BF65-2A3AE6974890}"/>
              </a:ext>
            </a:extLst>
          </p:cNvPr>
          <p:cNvGrpSpPr/>
          <p:nvPr/>
        </p:nvGrpSpPr>
        <p:grpSpPr>
          <a:xfrm>
            <a:off x="4317259" y="1543994"/>
            <a:ext cx="1031321" cy="1825672"/>
            <a:chOff x="3852909" y="2077375"/>
            <a:chExt cx="1459714" cy="2938508"/>
          </a:xfrm>
        </p:grpSpPr>
        <p:pic>
          <p:nvPicPr>
            <p:cNvPr id="7" name="Picture 12" descr="non_sub_net.jpg">
              <a:extLst>
                <a:ext uri="{FF2B5EF4-FFF2-40B4-BE49-F238E27FC236}">
                  <a16:creationId xmlns:a16="http://schemas.microsoft.com/office/drawing/2014/main" id="{32CA511C-06E9-4FEE-A599-F0B7BBAC7CD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049" t="7478" r="73590" b="11373"/>
            <a:stretch/>
          </p:blipFill>
          <p:spPr bwMode="auto">
            <a:xfrm>
              <a:off x="4070133" y="2240833"/>
              <a:ext cx="315436" cy="265429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non_sub_net.jpg">
              <a:extLst>
                <a:ext uri="{FF2B5EF4-FFF2-40B4-BE49-F238E27FC236}">
                  <a16:creationId xmlns:a16="http://schemas.microsoft.com/office/drawing/2014/main" id="{E3921386-F5FF-4ED1-A1A5-BC489C49532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636" t="7992" r="65421" b="11231"/>
            <a:stretch/>
          </p:blipFill>
          <p:spPr bwMode="auto">
            <a:xfrm>
              <a:off x="4503907" y="2240831"/>
              <a:ext cx="315436" cy="2654291"/>
            </a:xfrm>
            <a:prstGeom prst="rect">
              <a:avLst/>
            </a:prstGeom>
            <a:noFill/>
            <a:extLst>
              <a:ext uri="{909E8E84-426E-40DD-AFC4-6F175D3DCCD1}">
                <a14:hiddenFill xmlns:a14="http://schemas.microsoft.com/office/drawing/2010/main">
                  <a:solidFill>
                    <a:srgbClr val="FFFFFF"/>
                  </a:solidFill>
                </a14:hiddenFill>
              </a:ext>
            </a:extLst>
          </p:spPr>
        </p:pic>
        <p:sp>
          <p:nvSpPr>
            <p:cNvPr id="9" name="Left Bracket 8">
              <a:extLst>
                <a:ext uri="{FF2B5EF4-FFF2-40B4-BE49-F238E27FC236}">
                  <a16:creationId xmlns:a16="http://schemas.microsoft.com/office/drawing/2014/main" id="{36B85D59-FAA7-4B0D-AE14-2523E1F81A6C}"/>
                </a:ext>
              </a:extLst>
            </p:cNvPr>
            <p:cNvSpPr/>
            <p:nvPr/>
          </p:nvSpPr>
          <p:spPr>
            <a:xfrm>
              <a:off x="3852909" y="2077375"/>
              <a:ext cx="315436" cy="2938508"/>
            </a:xfrm>
            <a:prstGeom prst="leftBracket">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ket 9">
              <a:extLst>
                <a:ext uri="{FF2B5EF4-FFF2-40B4-BE49-F238E27FC236}">
                  <a16:creationId xmlns:a16="http://schemas.microsoft.com/office/drawing/2014/main" id="{35462012-65F7-462C-BE01-C56C2BA3F975}"/>
                </a:ext>
              </a:extLst>
            </p:cNvPr>
            <p:cNvSpPr/>
            <p:nvPr/>
          </p:nvSpPr>
          <p:spPr>
            <a:xfrm rot="10800000">
              <a:off x="4997187" y="2077375"/>
              <a:ext cx="315436" cy="2938508"/>
            </a:xfrm>
            <a:prstGeom prst="leftBracket">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pic>
        <p:nvPicPr>
          <p:cNvPr id="11" name="Picture 14" descr="untitled.jpg">
            <a:extLst>
              <a:ext uri="{FF2B5EF4-FFF2-40B4-BE49-F238E27FC236}">
                <a16:creationId xmlns:a16="http://schemas.microsoft.com/office/drawing/2014/main" id="{B0FC34B8-9D1C-455E-98B9-9252E3140FF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553" t="7714" r="20310" b="13352"/>
          <a:stretch/>
        </p:blipFill>
        <p:spPr bwMode="auto">
          <a:xfrm>
            <a:off x="5633154" y="2152651"/>
            <a:ext cx="831809" cy="722711"/>
          </a:xfrm>
          <a:prstGeom prst="rect">
            <a:avLst/>
          </a:prstGeom>
          <a:ln w="25400" cap="sq">
            <a:solidFill>
              <a:srgbClr val="000000"/>
            </a:solidFill>
            <a:prstDash val="solid"/>
            <a:miter lim="800000"/>
          </a:ln>
          <a:effectLst>
            <a:outerShdw blurRad="50800" dist="38100" dir="2700000" algn="tl" rotWithShape="0">
              <a:srgbClr val="000000">
                <a:alpha val="43000"/>
              </a:srgbClr>
            </a:outerShdw>
          </a:effectLst>
          <a:scene3d>
            <a:camera prst="isometricRightUp"/>
            <a:lightRig rig="threePt" dir="t"/>
          </a:scene3d>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7E6BC988-ECF8-4B87-8D49-D92AD1FDD4DD}"/>
              </a:ext>
            </a:extLst>
          </p:cNvPr>
          <p:cNvSpPr txBox="1"/>
          <p:nvPr/>
        </p:nvSpPr>
        <p:spPr>
          <a:xfrm>
            <a:off x="4961313" y="2299271"/>
            <a:ext cx="315436" cy="369332"/>
          </a:xfrm>
          <a:prstGeom prst="rect">
            <a:avLst/>
          </a:prstGeom>
          <a:noFill/>
        </p:spPr>
        <p:txBody>
          <a:bodyPr wrap="square" rtlCol="0">
            <a:spAutoFit/>
          </a:bodyPr>
          <a:lstStyle/>
          <a:p>
            <a:r>
              <a:rPr lang="en-US" b="1" dirty="0"/>
              <a:t>…</a:t>
            </a:r>
          </a:p>
        </p:txBody>
      </p:sp>
      <p:sp>
        <p:nvSpPr>
          <p:cNvPr id="24" name="TextBox 23">
            <a:extLst>
              <a:ext uri="{FF2B5EF4-FFF2-40B4-BE49-F238E27FC236}">
                <a16:creationId xmlns:a16="http://schemas.microsoft.com/office/drawing/2014/main" id="{99B8F592-2447-4BCB-858C-FB321EEFD838}"/>
              </a:ext>
            </a:extLst>
          </p:cNvPr>
          <p:cNvSpPr txBox="1"/>
          <p:nvPr/>
        </p:nvSpPr>
        <p:spPr>
          <a:xfrm>
            <a:off x="5311516" y="2381287"/>
            <a:ext cx="475510" cy="369332"/>
          </a:xfrm>
          <a:prstGeom prst="rect">
            <a:avLst/>
          </a:prstGeom>
          <a:noFill/>
        </p:spPr>
        <p:txBody>
          <a:bodyPr wrap="square" rtlCol="0">
            <a:spAutoFit/>
          </a:bodyPr>
          <a:lstStyle/>
          <a:p>
            <a:r>
              <a:rPr lang="en-US" b="1" dirty="0"/>
              <a:t>*</a:t>
            </a:r>
          </a:p>
        </p:txBody>
      </p:sp>
      <p:sp>
        <p:nvSpPr>
          <p:cNvPr id="25" name="TextBox 24">
            <a:extLst>
              <a:ext uri="{FF2B5EF4-FFF2-40B4-BE49-F238E27FC236}">
                <a16:creationId xmlns:a16="http://schemas.microsoft.com/office/drawing/2014/main" id="{5ED706A9-517D-4666-A612-BAEDF652DCFA}"/>
              </a:ext>
            </a:extLst>
          </p:cNvPr>
          <p:cNvSpPr txBox="1"/>
          <p:nvPr/>
        </p:nvSpPr>
        <p:spPr>
          <a:xfrm>
            <a:off x="6802035" y="2202142"/>
            <a:ext cx="475510" cy="369332"/>
          </a:xfrm>
          <a:prstGeom prst="rect">
            <a:avLst/>
          </a:prstGeom>
          <a:noFill/>
        </p:spPr>
        <p:txBody>
          <a:bodyPr wrap="square" rtlCol="0">
            <a:spAutoFit/>
          </a:bodyPr>
          <a:lstStyle/>
          <a:p>
            <a:r>
              <a:rPr lang="en-US" b="1" dirty="0"/>
              <a:t>*</a:t>
            </a:r>
          </a:p>
        </p:txBody>
      </p:sp>
      <p:pic>
        <p:nvPicPr>
          <p:cNvPr id="34" name="Picture 33" descr="A picture containing drawing&#10;&#10;Description automatically generated">
            <a:extLst>
              <a:ext uri="{FF2B5EF4-FFF2-40B4-BE49-F238E27FC236}">
                <a16:creationId xmlns:a16="http://schemas.microsoft.com/office/drawing/2014/main" id="{17BFE8CA-3F5F-46FF-8009-6785E2A62B58}"/>
              </a:ext>
            </a:extLst>
          </p:cNvPr>
          <p:cNvPicPr>
            <a:picLocks noChangeAspect="1"/>
          </p:cNvPicPr>
          <p:nvPr/>
        </p:nvPicPr>
        <p:blipFill rotWithShape="1">
          <a:blip r:embed="rId6">
            <a:extLst>
              <a:ext uri="{28A0092B-C50C-407E-A947-70E740481C1C}">
                <a14:useLocalDpi xmlns:a14="http://schemas.microsoft.com/office/drawing/2010/main" val="0"/>
              </a:ext>
            </a:extLst>
          </a:blip>
          <a:srcRect l="73124" t="-6664" r="-10728" b="-5022"/>
          <a:stretch/>
        </p:blipFill>
        <p:spPr>
          <a:xfrm>
            <a:off x="4680259" y="1238302"/>
            <a:ext cx="379335" cy="385836"/>
          </a:xfrm>
          <a:prstGeom prst="rect">
            <a:avLst/>
          </a:prstGeom>
        </p:spPr>
      </p:pic>
      <p:pic>
        <p:nvPicPr>
          <p:cNvPr id="29" name="Picture 2" descr="corr.jpg">
            <a:extLst>
              <a:ext uri="{FF2B5EF4-FFF2-40B4-BE49-F238E27FC236}">
                <a16:creationId xmlns:a16="http://schemas.microsoft.com/office/drawing/2014/main" id="{93C7E757-A29F-4087-AEE4-45E0349BD2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481" t="9306" r="21044" b="11725"/>
          <a:stretch/>
        </p:blipFill>
        <p:spPr bwMode="auto">
          <a:xfrm>
            <a:off x="97854" y="2165493"/>
            <a:ext cx="1496953" cy="1313990"/>
          </a:xfrm>
          <a:prstGeom prst="rect">
            <a:avLst/>
          </a:prstGeom>
          <a:ln w="25400" cap="sq">
            <a:solidFill>
              <a:srgbClr val="000000"/>
            </a:solidFill>
            <a:prstDash val="solid"/>
            <a:miter lim="800000"/>
          </a:ln>
          <a:effectLst>
            <a:outerShdw blurRad="50800" dist="38100" dir="2700000" algn="tl" rotWithShape="0">
              <a:srgbClr val="000000">
                <a:alpha val="43000"/>
              </a:srgbClr>
            </a:outerShdw>
          </a:effectLst>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31" name="Picture 2" descr="corr.jpg">
            <a:extLst>
              <a:ext uri="{FF2B5EF4-FFF2-40B4-BE49-F238E27FC236}">
                <a16:creationId xmlns:a16="http://schemas.microsoft.com/office/drawing/2014/main" id="{CB7EA9AB-601C-45BB-853F-8CD88582D0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481" t="9306" r="21044" b="11725"/>
          <a:stretch/>
        </p:blipFill>
        <p:spPr bwMode="auto">
          <a:xfrm>
            <a:off x="288730" y="2140252"/>
            <a:ext cx="1496953" cy="1313990"/>
          </a:xfrm>
          <a:prstGeom prst="rect">
            <a:avLst/>
          </a:prstGeom>
          <a:ln w="25400" cap="sq">
            <a:solidFill>
              <a:srgbClr val="000000"/>
            </a:solidFill>
            <a:prstDash val="solid"/>
            <a:miter lim="800000"/>
          </a:ln>
          <a:effectLst>
            <a:outerShdw blurRad="50800" dist="38100" dir="2700000" algn="tl" rotWithShape="0">
              <a:srgbClr val="000000">
                <a:alpha val="43000"/>
              </a:srgbClr>
            </a:outerShdw>
          </a:effectLst>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33" name="Picture 2" descr="corr.jpg">
            <a:extLst>
              <a:ext uri="{FF2B5EF4-FFF2-40B4-BE49-F238E27FC236}">
                <a16:creationId xmlns:a16="http://schemas.microsoft.com/office/drawing/2014/main" id="{B26DBCEF-7FFE-4506-A150-AF308D0F9A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481" t="9306" r="21044" b="11725"/>
          <a:stretch/>
        </p:blipFill>
        <p:spPr bwMode="auto">
          <a:xfrm>
            <a:off x="451786" y="2115010"/>
            <a:ext cx="1496953" cy="1313990"/>
          </a:xfrm>
          <a:prstGeom prst="rect">
            <a:avLst/>
          </a:prstGeom>
          <a:ln w="25400" cap="sq">
            <a:solidFill>
              <a:srgbClr val="000000"/>
            </a:solidFill>
            <a:prstDash val="solid"/>
            <a:miter lim="800000"/>
          </a:ln>
          <a:effectLst>
            <a:outerShdw blurRad="50800" dist="38100" dir="2700000" algn="tl" rotWithShape="0">
              <a:srgbClr val="000000">
                <a:alpha val="43000"/>
              </a:srgbClr>
            </a:outerShdw>
          </a:effectLst>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38" name="Picture 14" descr="untitled.jpg">
            <a:extLst>
              <a:ext uri="{FF2B5EF4-FFF2-40B4-BE49-F238E27FC236}">
                <a16:creationId xmlns:a16="http://schemas.microsoft.com/office/drawing/2014/main" id="{7098213F-60ED-4704-A026-558275C94A8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553" t="7714" r="20310" b="13352"/>
          <a:stretch/>
        </p:blipFill>
        <p:spPr bwMode="auto">
          <a:xfrm>
            <a:off x="5753972" y="2152651"/>
            <a:ext cx="831809" cy="722711"/>
          </a:xfrm>
          <a:prstGeom prst="rect">
            <a:avLst/>
          </a:prstGeom>
          <a:ln w="25400" cap="sq">
            <a:solidFill>
              <a:srgbClr val="000000"/>
            </a:solidFill>
            <a:prstDash val="solid"/>
            <a:miter lim="800000"/>
          </a:ln>
          <a:effectLst>
            <a:outerShdw blurRad="50800" dist="38100" dir="2700000" algn="tl" rotWithShape="0">
              <a:srgbClr val="000000">
                <a:alpha val="43000"/>
              </a:srgbClr>
            </a:outerShdw>
          </a:effectLst>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39" name="Picture 14" descr="untitled.jpg">
            <a:extLst>
              <a:ext uri="{FF2B5EF4-FFF2-40B4-BE49-F238E27FC236}">
                <a16:creationId xmlns:a16="http://schemas.microsoft.com/office/drawing/2014/main" id="{8AF76F66-C0CC-49FB-8973-6C425E17CE8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553" t="7714" r="20310" b="13352"/>
          <a:stretch/>
        </p:blipFill>
        <p:spPr bwMode="auto">
          <a:xfrm>
            <a:off x="5887186" y="2152651"/>
            <a:ext cx="831809" cy="722711"/>
          </a:xfrm>
          <a:prstGeom prst="rect">
            <a:avLst/>
          </a:prstGeom>
          <a:ln w="25400" cap="sq">
            <a:solidFill>
              <a:srgbClr val="000000"/>
            </a:solidFill>
            <a:prstDash val="solid"/>
            <a:miter lim="800000"/>
          </a:ln>
          <a:effectLst>
            <a:outerShdw blurRad="50800" dist="38100" dir="2700000" algn="tl" rotWithShape="0">
              <a:srgbClr val="000000">
                <a:alpha val="43000"/>
              </a:srgbClr>
            </a:outerShdw>
          </a:effectLst>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40" name="Picture 14" descr="untitled.jpg">
            <a:extLst>
              <a:ext uri="{FF2B5EF4-FFF2-40B4-BE49-F238E27FC236}">
                <a16:creationId xmlns:a16="http://schemas.microsoft.com/office/drawing/2014/main" id="{FB0FE7F1-8287-4470-8A5C-DE2E11FF775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553" t="7714" r="20310" b="13352"/>
          <a:stretch/>
        </p:blipFill>
        <p:spPr bwMode="auto">
          <a:xfrm>
            <a:off x="6020400" y="2165493"/>
            <a:ext cx="831809" cy="722711"/>
          </a:xfrm>
          <a:prstGeom prst="rect">
            <a:avLst/>
          </a:prstGeom>
          <a:ln w="25400" cap="sq">
            <a:solidFill>
              <a:srgbClr val="000000"/>
            </a:solidFill>
            <a:prstDash val="solid"/>
            <a:miter lim="800000"/>
          </a:ln>
          <a:effectLst>
            <a:outerShdw blurRad="50800" dist="38100" dir="2700000" algn="tl" rotWithShape="0">
              <a:srgbClr val="000000">
                <a:alpha val="43000"/>
              </a:srgbClr>
            </a:outerShdw>
          </a:effectLst>
          <a:scene3d>
            <a:camera prst="isometricRightUp"/>
            <a:lightRig rig="threePt" dir="t"/>
          </a:scene3d>
          <a:extLst>
            <a:ext uri="{909E8E84-426E-40DD-AFC4-6F175D3DCCD1}">
              <a14:hiddenFill xmlns:a14="http://schemas.microsoft.com/office/drawing/2010/main">
                <a:solidFill>
                  <a:srgbClr val="FFFFFF"/>
                </a:solidFill>
              </a14:hiddenFill>
            </a:ext>
          </a:extLst>
        </p:spPr>
      </p:pic>
      <p:grpSp>
        <p:nvGrpSpPr>
          <p:cNvPr id="36" name="Group 35">
            <a:extLst>
              <a:ext uri="{FF2B5EF4-FFF2-40B4-BE49-F238E27FC236}">
                <a16:creationId xmlns:a16="http://schemas.microsoft.com/office/drawing/2014/main" id="{3111A3E7-77E0-47A1-AE27-CB319E727EAA}"/>
              </a:ext>
            </a:extLst>
          </p:cNvPr>
          <p:cNvGrpSpPr/>
          <p:nvPr/>
        </p:nvGrpSpPr>
        <p:grpSpPr>
          <a:xfrm rot="5400000">
            <a:off x="7508335" y="1554855"/>
            <a:ext cx="1031321" cy="1825672"/>
            <a:chOff x="3852909" y="2077375"/>
            <a:chExt cx="1459714" cy="2938508"/>
          </a:xfrm>
        </p:grpSpPr>
        <p:pic>
          <p:nvPicPr>
            <p:cNvPr id="37" name="Picture 12" descr="non_sub_net.jpg">
              <a:extLst>
                <a:ext uri="{FF2B5EF4-FFF2-40B4-BE49-F238E27FC236}">
                  <a16:creationId xmlns:a16="http://schemas.microsoft.com/office/drawing/2014/main" id="{4E4DA53E-9C87-40E5-8F6D-D71EED139CA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049" t="7478" r="73590" b="11373"/>
            <a:stretch/>
          </p:blipFill>
          <p:spPr bwMode="auto">
            <a:xfrm>
              <a:off x="4070133" y="2240833"/>
              <a:ext cx="315436" cy="265429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2" descr="non_sub_net.jpg">
              <a:extLst>
                <a:ext uri="{FF2B5EF4-FFF2-40B4-BE49-F238E27FC236}">
                  <a16:creationId xmlns:a16="http://schemas.microsoft.com/office/drawing/2014/main" id="{C5D96169-7D14-4C8C-BB47-AFE56E60C51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636" t="7992" r="65421" b="11231"/>
            <a:stretch/>
          </p:blipFill>
          <p:spPr bwMode="auto">
            <a:xfrm>
              <a:off x="4503907" y="2240831"/>
              <a:ext cx="315436" cy="2654291"/>
            </a:xfrm>
            <a:prstGeom prst="rect">
              <a:avLst/>
            </a:prstGeom>
            <a:noFill/>
            <a:extLst>
              <a:ext uri="{909E8E84-426E-40DD-AFC4-6F175D3DCCD1}">
                <a14:hiddenFill xmlns:a14="http://schemas.microsoft.com/office/drawing/2010/main">
                  <a:solidFill>
                    <a:srgbClr val="FFFFFF"/>
                  </a:solidFill>
                </a14:hiddenFill>
              </a:ext>
            </a:extLst>
          </p:spPr>
        </p:pic>
        <p:sp>
          <p:nvSpPr>
            <p:cNvPr id="42" name="Left Bracket 41">
              <a:extLst>
                <a:ext uri="{FF2B5EF4-FFF2-40B4-BE49-F238E27FC236}">
                  <a16:creationId xmlns:a16="http://schemas.microsoft.com/office/drawing/2014/main" id="{0B21F300-265F-4CB5-9F30-74371236D466}"/>
                </a:ext>
              </a:extLst>
            </p:cNvPr>
            <p:cNvSpPr/>
            <p:nvPr/>
          </p:nvSpPr>
          <p:spPr>
            <a:xfrm>
              <a:off x="3852909" y="2077375"/>
              <a:ext cx="315436" cy="2938508"/>
            </a:xfrm>
            <a:prstGeom prst="leftBracket">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Left Bracket 42">
              <a:extLst>
                <a:ext uri="{FF2B5EF4-FFF2-40B4-BE49-F238E27FC236}">
                  <a16:creationId xmlns:a16="http://schemas.microsoft.com/office/drawing/2014/main" id="{DF621E81-BE0D-4C7D-96BB-4E81F3482166}"/>
                </a:ext>
              </a:extLst>
            </p:cNvPr>
            <p:cNvSpPr/>
            <p:nvPr/>
          </p:nvSpPr>
          <p:spPr>
            <a:xfrm rot="10800000">
              <a:off x="4997187" y="2077375"/>
              <a:ext cx="315436" cy="2938508"/>
            </a:xfrm>
            <a:prstGeom prst="leftBracket">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4" name="TextBox 43">
            <a:extLst>
              <a:ext uri="{FF2B5EF4-FFF2-40B4-BE49-F238E27FC236}">
                <a16:creationId xmlns:a16="http://schemas.microsoft.com/office/drawing/2014/main" id="{A177187A-7E99-4E92-B8AE-B399D65863F9}"/>
              </a:ext>
            </a:extLst>
          </p:cNvPr>
          <p:cNvSpPr txBox="1"/>
          <p:nvPr/>
        </p:nvSpPr>
        <p:spPr>
          <a:xfrm rot="5400000">
            <a:off x="7920814" y="2640968"/>
            <a:ext cx="315436" cy="369332"/>
          </a:xfrm>
          <a:prstGeom prst="rect">
            <a:avLst/>
          </a:prstGeom>
          <a:noFill/>
        </p:spPr>
        <p:txBody>
          <a:bodyPr wrap="square" rtlCol="0">
            <a:spAutoFit/>
          </a:bodyPr>
          <a:lstStyle/>
          <a:p>
            <a:r>
              <a:rPr lang="en-US" b="1" dirty="0"/>
              <a:t>…</a:t>
            </a:r>
          </a:p>
        </p:txBody>
      </p:sp>
      <p:cxnSp>
        <p:nvCxnSpPr>
          <p:cNvPr id="5" name="Straight Arrow Connector 4">
            <a:extLst>
              <a:ext uri="{FF2B5EF4-FFF2-40B4-BE49-F238E27FC236}">
                <a16:creationId xmlns:a16="http://schemas.microsoft.com/office/drawing/2014/main" id="{614ADF27-0145-40EE-A8C7-20F0C089B0CE}"/>
              </a:ext>
            </a:extLst>
          </p:cNvPr>
          <p:cNvCxnSpPr/>
          <p:nvPr/>
        </p:nvCxnSpPr>
        <p:spPr>
          <a:xfrm>
            <a:off x="2047280" y="2381287"/>
            <a:ext cx="206849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FB989025-4867-4DFB-AD68-41C59FECDF4C}"/>
              </a:ext>
            </a:extLst>
          </p:cNvPr>
          <p:cNvPicPr>
            <a:picLocks noChangeAspect="1"/>
          </p:cNvPicPr>
          <p:nvPr/>
        </p:nvPicPr>
        <p:blipFill rotWithShape="1">
          <a:blip r:embed="rId7">
            <a:extLst>
              <a:ext uri="{28A0092B-C50C-407E-A947-70E740481C1C}">
                <a14:useLocalDpi xmlns:a14="http://schemas.microsoft.com/office/drawing/2010/main" val="0"/>
              </a:ext>
            </a:extLst>
          </a:blip>
          <a:srcRect l="343" t="4866" r="63226" b="-4866"/>
          <a:stretch/>
        </p:blipFill>
        <p:spPr>
          <a:xfrm>
            <a:off x="5684031" y="1522246"/>
            <a:ext cx="1581727" cy="323034"/>
          </a:xfrm>
          <a:prstGeom prst="rect">
            <a:avLst/>
          </a:prstGeom>
        </p:spPr>
      </p:pic>
      <p:pic>
        <p:nvPicPr>
          <p:cNvPr id="21" name="Picture 20" descr="A picture containing drawing&#10;&#10;Description automatically generated">
            <a:extLst>
              <a:ext uri="{FF2B5EF4-FFF2-40B4-BE49-F238E27FC236}">
                <a16:creationId xmlns:a16="http://schemas.microsoft.com/office/drawing/2014/main" id="{F815D045-EF84-4830-AEA3-BAC51E4C232F}"/>
              </a:ext>
            </a:extLst>
          </p:cNvPr>
          <p:cNvPicPr>
            <a:picLocks noChangeAspect="1"/>
          </p:cNvPicPr>
          <p:nvPr/>
        </p:nvPicPr>
        <p:blipFill rotWithShape="1">
          <a:blip r:embed="rId6">
            <a:extLst>
              <a:ext uri="{28A0092B-C50C-407E-A947-70E740481C1C}">
                <a14:useLocalDpi xmlns:a14="http://schemas.microsoft.com/office/drawing/2010/main" val="0"/>
              </a:ext>
            </a:extLst>
          </a:blip>
          <a:srcRect t="-1" r="62396" b="-11685"/>
          <a:stretch/>
        </p:blipFill>
        <p:spPr>
          <a:xfrm>
            <a:off x="1010594" y="1346586"/>
            <a:ext cx="379335" cy="385836"/>
          </a:xfrm>
          <a:prstGeom prst="rect">
            <a:avLst/>
          </a:prstGeom>
        </p:spPr>
      </p:pic>
      <p:pic>
        <p:nvPicPr>
          <p:cNvPr id="48" name="Picture 47" descr="A picture containing drawing&#10;&#10;Description automatically generated">
            <a:extLst>
              <a:ext uri="{FF2B5EF4-FFF2-40B4-BE49-F238E27FC236}">
                <a16:creationId xmlns:a16="http://schemas.microsoft.com/office/drawing/2014/main" id="{29B227EE-2890-4769-992C-1757D45D279C}"/>
              </a:ext>
            </a:extLst>
          </p:cNvPr>
          <p:cNvPicPr>
            <a:picLocks noChangeAspect="1"/>
          </p:cNvPicPr>
          <p:nvPr/>
        </p:nvPicPr>
        <p:blipFill rotWithShape="1">
          <a:blip r:embed="rId8">
            <a:extLst>
              <a:ext uri="{28A0092B-C50C-407E-A947-70E740481C1C}">
                <a14:useLocalDpi xmlns:a14="http://schemas.microsoft.com/office/drawing/2010/main" val="0"/>
              </a:ext>
            </a:extLst>
          </a:blip>
          <a:srcRect l="81518" t="-5786" r="-36734" b="-5786"/>
          <a:stretch/>
        </p:blipFill>
        <p:spPr>
          <a:xfrm>
            <a:off x="7890195" y="1412721"/>
            <a:ext cx="1135059" cy="385836"/>
          </a:xfrm>
          <a:prstGeom prst="rect">
            <a:avLst/>
          </a:prstGeom>
        </p:spPr>
      </p:pic>
      <p:pic>
        <p:nvPicPr>
          <p:cNvPr id="50" name="Picture 49" descr="A picture containing screenshot, text&#10;&#10;Description generated with high confidence">
            <a:extLst>
              <a:ext uri="{FF2B5EF4-FFF2-40B4-BE49-F238E27FC236}">
                <a16:creationId xmlns:a16="http://schemas.microsoft.com/office/drawing/2014/main" id="{80AEE6CF-3738-4BAC-BDF3-B5EB5E80539D}"/>
              </a:ext>
            </a:extLst>
          </p:cNvPr>
          <p:cNvPicPr>
            <a:picLocks noChangeAspect="1"/>
          </p:cNvPicPr>
          <p:nvPr/>
        </p:nvPicPr>
        <p:blipFill rotWithShape="1">
          <a:blip r:embed="rId9">
            <a:extLst>
              <a:ext uri="{28A0092B-C50C-407E-A947-70E740481C1C}">
                <a14:useLocalDpi xmlns:a14="http://schemas.microsoft.com/office/drawing/2010/main" val="0"/>
              </a:ext>
            </a:extLst>
          </a:blip>
          <a:srcRect l="69123" t="58901" r="4140" b="5777"/>
          <a:stretch/>
        </p:blipFill>
        <p:spPr>
          <a:xfrm rot="10800000" flipH="1">
            <a:off x="2551471" y="2526849"/>
            <a:ext cx="1042986" cy="1041948"/>
          </a:xfrm>
          <a:prstGeom prst="rect">
            <a:avLst/>
          </a:prstGeom>
          <a:ln w="28575">
            <a:solidFill>
              <a:schemeClr val="tx1"/>
            </a:solidFill>
          </a:ln>
        </p:spPr>
      </p:pic>
      <p:sp>
        <p:nvSpPr>
          <p:cNvPr id="52" name="TextBox 51">
            <a:extLst>
              <a:ext uri="{FF2B5EF4-FFF2-40B4-BE49-F238E27FC236}">
                <a16:creationId xmlns:a16="http://schemas.microsoft.com/office/drawing/2014/main" id="{2EB77164-CAA5-4FB5-B50D-E558A75E48F8}"/>
              </a:ext>
            </a:extLst>
          </p:cNvPr>
          <p:cNvSpPr txBox="1"/>
          <p:nvPr/>
        </p:nvSpPr>
        <p:spPr>
          <a:xfrm>
            <a:off x="2123202" y="1988563"/>
            <a:ext cx="2669529" cy="307777"/>
          </a:xfrm>
          <a:prstGeom prst="rect">
            <a:avLst/>
          </a:prstGeom>
          <a:noFill/>
        </p:spPr>
        <p:txBody>
          <a:bodyPr wrap="square" rtlCol="0">
            <a:spAutoFit/>
          </a:bodyPr>
          <a:lstStyle/>
          <a:p>
            <a:r>
              <a:rPr lang="en-US" sz="1400" b="1" dirty="0"/>
              <a:t>structural regularization</a:t>
            </a:r>
          </a:p>
        </p:txBody>
      </p:sp>
      <p:pic>
        <p:nvPicPr>
          <p:cNvPr id="54" name="Picture 53" descr="A close up of a colorful background&#10;&#10;Description automatically generated">
            <a:extLst>
              <a:ext uri="{FF2B5EF4-FFF2-40B4-BE49-F238E27FC236}">
                <a16:creationId xmlns:a16="http://schemas.microsoft.com/office/drawing/2014/main" id="{5BE978BA-B0CB-4873-91A6-1EB5BC1673D2}"/>
              </a:ext>
            </a:extLst>
          </p:cNvPr>
          <p:cNvPicPr>
            <a:picLocks noChangeAspect="1"/>
          </p:cNvPicPr>
          <p:nvPr/>
        </p:nvPicPr>
        <p:blipFill rotWithShape="1">
          <a:blip r:embed="rId10">
            <a:extLst>
              <a:ext uri="{28A0092B-C50C-407E-A947-70E740481C1C}">
                <a14:useLocalDpi xmlns:a14="http://schemas.microsoft.com/office/drawing/2010/main" val="0"/>
              </a:ext>
            </a:extLst>
          </a:blip>
          <a:srcRect l="6522" t="1612" r="10231" b="1876"/>
          <a:stretch/>
        </p:blipFill>
        <p:spPr>
          <a:xfrm rot="16200000">
            <a:off x="115615" y="4470420"/>
            <a:ext cx="1189019" cy="883644"/>
          </a:xfrm>
          <a:prstGeom prst="rect">
            <a:avLst/>
          </a:prstGeom>
        </p:spPr>
      </p:pic>
      <p:cxnSp>
        <p:nvCxnSpPr>
          <p:cNvPr id="55" name="Connector: Elbow 54">
            <a:extLst>
              <a:ext uri="{FF2B5EF4-FFF2-40B4-BE49-F238E27FC236}">
                <a16:creationId xmlns:a16="http://schemas.microsoft.com/office/drawing/2014/main" id="{B05D6078-88FE-4CAC-AB5A-E6CFA04A9E41}"/>
              </a:ext>
            </a:extLst>
          </p:cNvPr>
          <p:cNvCxnSpPr>
            <a:cxnSpLocks/>
          </p:cNvCxnSpPr>
          <p:nvPr/>
        </p:nvCxnSpPr>
        <p:spPr>
          <a:xfrm flipV="1">
            <a:off x="1151947" y="3955385"/>
            <a:ext cx="1822626" cy="1133058"/>
          </a:xfrm>
          <a:prstGeom prst="bentConnector3">
            <a:avLst>
              <a:gd name="adj1" fmla="val 100169"/>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511DDFA9-33C8-44C9-B231-E5DA5B7258E8}"/>
              </a:ext>
            </a:extLst>
          </p:cNvPr>
          <p:cNvSpPr txBox="1"/>
          <p:nvPr/>
        </p:nvSpPr>
        <p:spPr>
          <a:xfrm>
            <a:off x="189986" y="5476969"/>
            <a:ext cx="2669529" cy="369332"/>
          </a:xfrm>
          <a:prstGeom prst="rect">
            <a:avLst/>
          </a:prstGeom>
          <a:noFill/>
        </p:spPr>
        <p:txBody>
          <a:bodyPr wrap="square" rtlCol="0">
            <a:spAutoFit/>
          </a:bodyPr>
          <a:lstStyle/>
          <a:p>
            <a:r>
              <a:rPr lang="en-US" b="1" dirty="0"/>
              <a:t>DTI data</a:t>
            </a:r>
          </a:p>
        </p:txBody>
      </p:sp>
      <p:pic>
        <p:nvPicPr>
          <p:cNvPr id="59" name="Picture 58">
            <a:extLst>
              <a:ext uri="{FF2B5EF4-FFF2-40B4-BE49-F238E27FC236}">
                <a16:creationId xmlns:a16="http://schemas.microsoft.com/office/drawing/2014/main" id="{B157D9E0-22F8-4DD6-B524-F6ED65BC6AF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14823" y="3281217"/>
            <a:ext cx="348560" cy="292790"/>
          </a:xfrm>
          <a:prstGeom prst="rect">
            <a:avLst/>
          </a:prstGeom>
        </p:spPr>
      </p:pic>
      <p:pic>
        <p:nvPicPr>
          <p:cNvPr id="60" name="Picture 59" descr="A close up of a logo&#10;&#10;Description automatically generated">
            <a:extLst>
              <a:ext uri="{FF2B5EF4-FFF2-40B4-BE49-F238E27FC236}">
                <a16:creationId xmlns:a16="http://schemas.microsoft.com/office/drawing/2014/main" id="{78C005D2-122C-40A5-B09F-12B1A8827019}"/>
              </a:ext>
            </a:extLst>
          </p:cNvPr>
          <p:cNvPicPr>
            <a:picLocks noChangeAspect="1"/>
          </p:cNvPicPr>
          <p:nvPr/>
        </p:nvPicPr>
        <p:blipFill rotWithShape="1">
          <a:blip r:embed="rId12">
            <a:extLst>
              <a:ext uri="{28A0092B-C50C-407E-A947-70E740481C1C}">
                <a14:useLocalDpi xmlns:a14="http://schemas.microsoft.com/office/drawing/2010/main" val="0"/>
              </a:ext>
            </a:extLst>
          </a:blip>
          <a:srcRect r="95204" b="8183"/>
          <a:stretch/>
        </p:blipFill>
        <p:spPr>
          <a:xfrm>
            <a:off x="412005" y="3728391"/>
            <a:ext cx="79562" cy="209059"/>
          </a:xfrm>
          <a:prstGeom prst="rect">
            <a:avLst/>
          </a:prstGeom>
        </p:spPr>
      </p:pic>
      <p:cxnSp>
        <p:nvCxnSpPr>
          <p:cNvPr id="61" name="Straight Arrow Connector 60">
            <a:extLst>
              <a:ext uri="{FF2B5EF4-FFF2-40B4-BE49-F238E27FC236}">
                <a16:creationId xmlns:a16="http://schemas.microsoft.com/office/drawing/2014/main" id="{B45B3B61-EBB5-4BD7-9074-7C6685B602B8}"/>
              </a:ext>
            </a:extLst>
          </p:cNvPr>
          <p:cNvCxnSpPr>
            <a:cxnSpLocks/>
          </p:cNvCxnSpPr>
          <p:nvPr/>
        </p:nvCxnSpPr>
        <p:spPr>
          <a:xfrm>
            <a:off x="561968" y="3818928"/>
            <a:ext cx="615310"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46523B02-D81B-4CFA-8D20-BDF94657EFC2}"/>
              </a:ext>
            </a:extLst>
          </p:cNvPr>
          <p:cNvPicPr>
            <a:picLocks noChangeAspect="1"/>
          </p:cNvPicPr>
          <p:nvPr/>
        </p:nvPicPr>
        <p:blipFill>
          <a:blip r:embed="rId13"/>
          <a:stretch>
            <a:fillRect/>
          </a:stretch>
        </p:blipFill>
        <p:spPr>
          <a:xfrm>
            <a:off x="5668504" y="4464194"/>
            <a:ext cx="3233019" cy="9758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5" name="TextBox 44">
            <a:extLst>
              <a:ext uri="{FF2B5EF4-FFF2-40B4-BE49-F238E27FC236}">
                <a16:creationId xmlns:a16="http://schemas.microsoft.com/office/drawing/2014/main" id="{FA9A52F2-E2CA-4036-AA66-C9DB177D4490}"/>
              </a:ext>
            </a:extLst>
          </p:cNvPr>
          <p:cNvSpPr txBox="1"/>
          <p:nvPr/>
        </p:nvSpPr>
        <p:spPr>
          <a:xfrm>
            <a:off x="5998879" y="3955260"/>
            <a:ext cx="2669529" cy="369332"/>
          </a:xfrm>
          <a:prstGeom prst="rect">
            <a:avLst/>
          </a:prstGeom>
          <a:noFill/>
        </p:spPr>
        <p:txBody>
          <a:bodyPr wrap="square" rtlCol="0">
            <a:spAutoFit/>
          </a:bodyPr>
          <a:lstStyle/>
          <a:p>
            <a:pPr algn="ctr"/>
            <a:r>
              <a:rPr lang="en-US" b="1" dirty="0"/>
              <a:t>Graph Laplacian</a:t>
            </a:r>
          </a:p>
        </p:txBody>
      </p:sp>
      <p:pic>
        <p:nvPicPr>
          <p:cNvPr id="14" name="Picture 13" descr="A close up of a map&#10;&#10;Description automatically generated">
            <a:extLst>
              <a:ext uri="{FF2B5EF4-FFF2-40B4-BE49-F238E27FC236}">
                <a16:creationId xmlns:a16="http://schemas.microsoft.com/office/drawing/2014/main" id="{D010A339-2997-4DF5-8F67-C25EB1464ED4}"/>
              </a:ext>
            </a:extLst>
          </p:cNvPr>
          <p:cNvPicPr>
            <a:picLocks noChangeAspect="1"/>
          </p:cNvPicPr>
          <p:nvPr/>
        </p:nvPicPr>
        <p:blipFill rotWithShape="1">
          <a:blip r:embed="rId14">
            <a:extLst>
              <a:ext uri="{28A0092B-C50C-407E-A947-70E740481C1C}">
                <a14:useLocalDpi xmlns:a14="http://schemas.microsoft.com/office/drawing/2010/main" val="0"/>
              </a:ext>
            </a:extLst>
          </a:blip>
          <a:srcRect l="27486" t="11441" r="55286" b="18893"/>
          <a:stretch/>
        </p:blipFill>
        <p:spPr>
          <a:xfrm>
            <a:off x="4076248" y="3955260"/>
            <a:ext cx="1401912" cy="1892002"/>
          </a:xfrm>
          <a:prstGeom prst="rect">
            <a:avLst/>
          </a:prstGeom>
        </p:spPr>
      </p:pic>
      <p:sp>
        <p:nvSpPr>
          <p:cNvPr id="46" name="Title 1">
            <a:extLst>
              <a:ext uri="{FF2B5EF4-FFF2-40B4-BE49-F238E27FC236}">
                <a16:creationId xmlns:a16="http://schemas.microsoft.com/office/drawing/2014/main" id="{4E6E5AFA-F275-48EC-92C0-1D3EEFFCC78C}"/>
              </a:ext>
            </a:extLst>
          </p:cNvPr>
          <p:cNvSpPr txBox="1">
            <a:spLocks/>
          </p:cNvSpPr>
          <p:nvPr/>
        </p:nvSpPr>
        <p:spPr>
          <a:xfrm>
            <a:off x="-85313" y="-570874"/>
            <a:ext cx="7543800" cy="14509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4300" dirty="0"/>
              <a:t>Structural Regularization: sr-DDL</a:t>
            </a:r>
          </a:p>
        </p:txBody>
      </p:sp>
      <p:cxnSp>
        <p:nvCxnSpPr>
          <p:cNvPr id="47" name="Straight Connector 46">
            <a:extLst>
              <a:ext uri="{FF2B5EF4-FFF2-40B4-BE49-F238E27FC236}">
                <a16:creationId xmlns:a16="http://schemas.microsoft.com/office/drawing/2014/main" id="{C231BA69-02E5-4B12-8C45-DE8B992C4BC7}"/>
              </a:ext>
            </a:extLst>
          </p:cNvPr>
          <p:cNvCxnSpPr/>
          <p:nvPr/>
        </p:nvCxnSpPr>
        <p:spPr>
          <a:xfrm>
            <a:off x="121920"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640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7" grpId="0"/>
      <p:bldP spid="4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A66DF0-11B1-4186-AC9E-FC47B90A441F}"/>
              </a:ext>
            </a:extLst>
          </p:cNvPr>
          <p:cNvSpPr/>
          <p:nvPr/>
        </p:nvSpPr>
        <p:spPr>
          <a:xfrm>
            <a:off x="3208509" y="3599723"/>
            <a:ext cx="5056789" cy="2054580"/>
          </a:xfrm>
          <a:prstGeom prst="rect">
            <a:avLst/>
          </a:prstGeom>
          <a:solidFill>
            <a:schemeClr val="bg1">
              <a:lumMod val="85000"/>
              <a:alpha val="45000"/>
            </a:schemeClr>
          </a:solidFill>
          <a:ln w="28575">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sz="1800" b="1" dirty="0"/>
          </a:p>
        </p:txBody>
      </p:sp>
      <p:cxnSp>
        <p:nvCxnSpPr>
          <p:cNvPr id="20" name="Straight Arrow Connector 19">
            <a:extLst>
              <a:ext uri="{FF2B5EF4-FFF2-40B4-BE49-F238E27FC236}">
                <a16:creationId xmlns:a16="http://schemas.microsoft.com/office/drawing/2014/main" id="{F65C3DDA-9AFF-4EBD-B137-6EBC01102F29}"/>
              </a:ext>
            </a:extLst>
          </p:cNvPr>
          <p:cNvCxnSpPr>
            <a:cxnSpLocks/>
          </p:cNvCxnSpPr>
          <p:nvPr/>
        </p:nvCxnSpPr>
        <p:spPr>
          <a:xfrm flipH="1">
            <a:off x="4418684" y="3266674"/>
            <a:ext cx="947467" cy="101440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51F4028-7783-4D7C-AF1F-C3A7DC97B752}"/>
              </a:ext>
            </a:extLst>
          </p:cNvPr>
          <p:cNvCxnSpPr>
            <a:cxnSpLocks/>
          </p:cNvCxnSpPr>
          <p:nvPr/>
        </p:nvCxnSpPr>
        <p:spPr>
          <a:xfrm flipH="1">
            <a:off x="1962116" y="3074774"/>
            <a:ext cx="1815735" cy="876853"/>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8103B76D-09C3-4700-B453-E44D8170CD5C}"/>
              </a:ext>
            </a:extLst>
          </p:cNvPr>
          <p:cNvSpPr/>
          <p:nvPr/>
        </p:nvSpPr>
        <p:spPr>
          <a:xfrm>
            <a:off x="3551980" y="4364922"/>
            <a:ext cx="1582442" cy="804794"/>
          </a:xfrm>
          <a:prstGeom prst="roundRect">
            <a:avLst/>
          </a:prstGeom>
          <a:solidFill>
            <a:schemeClr val="accent5">
              <a:lumMod val="20000"/>
              <a:lumOff val="80000"/>
            </a:schemeClr>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95000"/>
                    <a:lumOff val="5000"/>
                  </a:schemeClr>
                </a:solidFill>
              </a:rPr>
              <a:t>LSTM-ANN</a:t>
            </a:r>
          </a:p>
        </p:txBody>
      </p:sp>
      <p:cxnSp>
        <p:nvCxnSpPr>
          <p:cNvPr id="69" name="Straight Arrow Connector 68">
            <a:extLst>
              <a:ext uri="{FF2B5EF4-FFF2-40B4-BE49-F238E27FC236}">
                <a16:creationId xmlns:a16="http://schemas.microsoft.com/office/drawing/2014/main" id="{B7085A9D-B2AE-4622-AE9E-A50F09D6B41A}"/>
              </a:ext>
            </a:extLst>
          </p:cNvPr>
          <p:cNvCxnSpPr>
            <a:cxnSpLocks/>
          </p:cNvCxnSpPr>
          <p:nvPr/>
        </p:nvCxnSpPr>
        <p:spPr>
          <a:xfrm flipV="1">
            <a:off x="5122151" y="4739585"/>
            <a:ext cx="927820" cy="1470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D6673B7A-04E0-456C-89C5-3E2022A6D575}"/>
              </a:ext>
            </a:extLst>
          </p:cNvPr>
          <p:cNvSpPr txBox="1"/>
          <p:nvPr/>
        </p:nvSpPr>
        <p:spPr>
          <a:xfrm>
            <a:off x="5922056" y="4263182"/>
            <a:ext cx="2182301" cy="923330"/>
          </a:xfrm>
          <a:prstGeom prst="rect">
            <a:avLst/>
          </a:prstGeom>
          <a:noFill/>
        </p:spPr>
        <p:txBody>
          <a:bodyPr wrap="square" rtlCol="0">
            <a:spAutoFit/>
          </a:bodyPr>
          <a:lstStyle/>
          <a:p>
            <a:pPr algn="ctr"/>
            <a:r>
              <a:rPr lang="en-US" dirty="0"/>
              <a:t>Multiple</a:t>
            </a:r>
          </a:p>
          <a:p>
            <a:pPr algn="ctr"/>
            <a:r>
              <a:rPr lang="en-US" dirty="0"/>
              <a:t>Behavioral</a:t>
            </a:r>
          </a:p>
          <a:p>
            <a:pPr algn="ctr"/>
            <a:r>
              <a:rPr lang="en-US" dirty="0"/>
              <a:t> Deficits</a:t>
            </a:r>
          </a:p>
        </p:txBody>
      </p:sp>
      <p:sp>
        <p:nvSpPr>
          <p:cNvPr id="58" name="Rectangle 57">
            <a:extLst>
              <a:ext uri="{FF2B5EF4-FFF2-40B4-BE49-F238E27FC236}">
                <a16:creationId xmlns:a16="http://schemas.microsoft.com/office/drawing/2014/main" id="{852CA68D-5603-416B-AA82-7DF9EFA48C68}"/>
              </a:ext>
            </a:extLst>
          </p:cNvPr>
          <p:cNvSpPr/>
          <p:nvPr/>
        </p:nvSpPr>
        <p:spPr>
          <a:xfrm>
            <a:off x="878701" y="1374420"/>
            <a:ext cx="7386597" cy="2054580"/>
          </a:xfrm>
          <a:prstGeom prst="rect">
            <a:avLst/>
          </a:prstGeom>
          <a:solidFill>
            <a:schemeClr val="accent2">
              <a:lumMod val="20000"/>
              <a:lumOff val="80000"/>
              <a:alpha val="45000"/>
            </a:schemeClr>
          </a:solidFill>
          <a:ln w="28575">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F8973CA4-EE65-469E-94F4-5DF2035D73A3}"/>
              </a:ext>
            </a:extLst>
          </p:cNvPr>
          <p:cNvSpPr/>
          <p:nvPr/>
        </p:nvSpPr>
        <p:spPr>
          <a:xfrm>
            <a:off x="878701" y="3599723"/>
            <a:ext cx="2116974" cy="205458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a16="http://schemas.microsoft.com/office/drawing/2014/main" id="{CC5C1D74-64BE-47FB-B30A-C5B84F7E08D8}"/>
              </a:ext>
            </a:extLst>
          </p:cNvPr>
          <p:cNvCxnSpPr>
            <a:cxnSpLocks/>
          </p:cNvCxnSpPr>
          <p:nvPr/>
        </p:nvCxnSpPr>
        <p:spPr>
          <a:xfrm flipH="1">
            <a:off x="1962116" y="3074774"/>
            <a:ext cx="1815735" cy="876853"/>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F11F9B25-28B3-4874-91CE-D4440C201A12}"/>
              </a:ext>
            </a:extLst>
          </p:cNvPr>
          <p:cNvSpPr txBox="1"/>
          <p:nvPr/>
        </p:nvSpPr>
        <p:spPr>
          <a:xfrm rot="16200000">
            <a:off x="-414205" y="2222973"/>
            <a:ext cx="2244224" cy="338554"/>
          </a:xfrm>
          <a:prstGeom prst="rect">
            <a:avLst/>
          </a:prstGeom>
          <a:noFill/>
        </p:spPr>
        <p:txBody>
          <a:bodyPr wrap="square" rtlCol="0">
            <a:spAutoFit/>
          </a:bodyPr>
          <a:lstStyle/>
          <a:p>
            <a:pPr algn="ctr"/>
            <a:r>
              <a:rPr lang="en-US" sz="1600" b="1" dirty="0">
                <a:solidFill>
                  <a:schemeClr val="accent2">
                    <a:lumMod val="50000"/>
                  </a:schemeClr>
                </a:solidFill>
              </a:rPr>
              <a:t>sr-DDL</a:t>
            </a:r>
          </a:p>
        </p:txBody>
      </p:sp>
      <p:pic>
        <p:nvPicPr>
          <p:cNvPr id="63" name="Picture 2" descr="https://lh5.googleusercontent.com/NRZsFtnSfMnOMWwjkKYVgfPC-f-03YiYl-Q3PoS8Awmm_SuM5nsXZUvzHTaquT22R1R2v1ghWgaiw7posgfyU6J-N_euSzLVJZr35Jusl2RsK1N37nMnIbj1_3fv84K_RsG4AFSUl4k">
            <a:extLst>
              <a:ext uri="{FF2B5EF4-FFF2-40B4-BE49-F238E27FC236}">
                <a16:creationId xmlns:a16="http://schemas.microsoft.com/office/drawing/2014/main" id="{87096E95-8A94-4E26-ACCA-96AC3E4309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6549" y="4077751"/>
            <a:ext cx="1494701" cy="997735"/>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descr="A picture containing screenshot, text&#10;&#10;Description generated with high confidence">
            <a:extLst>
              <a:ext uri="{FF2B5EF4-FFF2-40B4-BE49-F238E27FC236}">
                <a16:creationId xmlns:a16="http://schemas.microsoft.com/office/drawing/2014/main" id="{1C5EDD9E-927B-44E4-A318-92918F4D4A54}"/>
              </a:ext>
            </a:extLst>
          </p:cNvPr>
          <p:cNvPicPr>
            <a:picLocks noChangeAspect="1"/>
          </p:cNvPicPr>
          <p:nvPr/>
        </p:nvPicPr>
        <p:blipFill rotWithShape="1">
          <a:blip r:embed="rId4">
            <a:extLst>
              <a:ext uri="{28A0092B-C50C-407E-A947-70E740481C1C}">
                <a14:useLocalDpi xmlns:a14="http://schemas.microsoft.com/office/drawing/2010/main" val="0"/>
              </a:ext>
            </a:extLst>
          </a:blip>
          <a:srcRect l="69123" t="58901" r="4140" b="5777"/>
          <a:stretch/>
        </p:blipFill>
        <p:spPr>
          <a:xfrm rot="10800000" flipH="1">
            <a:off x="2409345" y="1582732"/>
            <a:ext cx="865402" cy="902126"/>
          </a:xfrm>
          <a:prstGeom prst="rect">
            <a:avLst/>
          </a:prstGeom>
          <a:ln w="28575">
            <a:solidFill>
              <a:schemeClr val="tx1"/>
            </a:solidFill>
          </a:ln>
        </p:spPr>
      </p:pic>
      <p:pic>
        <p:nvPicPr>
          <p:cNvPr id="66" name="Shape 63" descr="corr.jpg">
            <a:extLst>
              <a:ext uri="{FF2B5EF4-FFF2-40B4-BE49-F238E27FC236}">
                <a16:creationId xmlns:a16="http://schemas.microsoft.com/office/drawing/2014/main" id="{C7B175E9-26D7-43E5-90BA-4C7026B9A979}"/>
              </a:ext>
            </a:extLst>
          </p:cNvPr>
          <p:cNvPicPr preferRelativeResize="0"/>
          <p:nvPr/>
        </p:nvPicPr>
        <p:blipFill rotWithShape="1">
          <a:blip r:embed="rId5">
            <a:alphaModFix/>
          </a:blip>
          <a:srcRect l="11336" t="7856" r="20329" b="11066"/>
          <a:stretch/>
        </p:blipFill>
        <p:spPr>
          <a:xfrm>
            <a:off x="907316" y="1934080"/>
            <a:ext cx="972875" cy="1140694"/>
          </a:xfrm>
          <a:prstGeom prst="rect">
            <a:avLst/>
          </a:prstGeom>
          <a:ln w="31750">
            <a:solidFill>
              <a:schemeClr val="tx1">
                <a:lumMod val="95000"/>
                <a:lumOff val="5000"/>
              </a:schemeClr>
            </a:solidFill>
          </a:ln>
          <a:effectLst>
            <a:outerShdw blurRad="292100" dist="139700" dir="2700000" algn="tl" rotWithShape="0">
              <a:srgbClr val="333333">
                <a:alpha val="0"/>
              </a:srgbClr>
            </a:outerShdw>
          </a:effectLst>
          <a:scene3d>
            <a:camera prst="isometricRightUp"/>
            <a:lightRig rig="threePt" dir="t"/>
          </a:scene3d>
        </p:spPr>
      </p:pic>
      <p:pic>
        <p:nvPicPr>
          <p:cNvPr id="67" name="Shape 63" descr="corr.jpg">
            <a:extLst>
              <a:ext uri="{FF2B5EF4-FFF2-40B4-BE49-F238E27FC236}">
                <a16:creationId xmlns:a16="http://schemas.microsoft.com/office/drawing/2014/main" id="{4FE61407-120A-4E4C-9D03-3F36F21E068A}"/>
              </a:ext>
            </a:extLst>
          </p:cNvPr>
          <p:cNvPicPr preferRelativeResize="0"/>
          <p:nvPr/>
        </p:nvPicPr>
        <p:blipFill rotWithShape="1">
          <a:blip r:embed="rId5">
            <a:alphaModFix/>
          </a:blip>
          <a:srcRect l="11336" t="7856" r="20329" b="11066"/>
          <a:stretch/>
        </p:blipFill>
        <p:spPr>
          <a:xfrm>
            <a:off x="1059729" y="1957621"/>
            <a:ext cx="972875" cy="1140694"/>
          </a:xfrm>
          <a:prstGeom prst="rect">
            <a:avLst/>
          </a:prstGeom>
          <a:ln w="31750">
            <a:solidFill>
              <a:schemeClr val="tx1">
                <a:lumMod val="95000"/>
                <a:lumOff val="5000"/>
              </a:schemeClr>
            </a:solidFill>
          </a:ln>
          <a:effectLst>
            <a:outerShdw blurRad="292100" dist="139700" dir="2700000" algn="tl" rotWithShape="0">
              <a:srgbClr val="333333">
                <a:alpha val="0"/>
              </a:srgbClr>
            </a:outerShdw>
          </a:effectLst>
          <a:scene3d>
            <a:camera prst="isometricRightUp"/>
            <a:lightRig rig="threePt" dir="t"/>
          </a:scene3d>
        </p:spPr>
      </p:pic>
      <p:pic>
        <p:nvPicPr>
          <p:cNvPr id="68" name="Shape 63" descr="corr.jpg">
            <a:extLst>
              <a:ext uri="{FF2B5EF4-FFF2-40B4-BE49-F238E27FC236}">
                <a16:creationId xmlns:a16="http://schemas.microsoft.com/office/drawing/2014/main" id="{9F8A4AEE-2040-4967-953F-B55B33148F1D}"/>
              </a:ext>
            </a:extLst>
          </p:cNvPr>
          <p:cNvPicPr preferRelativeResize="0"/>
          <p:nvPr/>
        </p:nvPicPr>
        <p:blipFill rotWithShape="1">
          <a:blip r:embed="rId5">
            <a:alphaModFix/>
          </a:blip>
          <a:srcRect l="11336" t="7856" r="20329" b="11066"/>
          <a:stretch/>
        </p:blipFill>
        <p:spPr>
          <a:xfrm>
            <a:off x="1189947" y="2000931"/>
            <a:ext cx="972875" cy="1140692"/>
          </a:xfrm>
          <a:prstGeom prst="rect">
            <a:avLst/>
          </a:prstGeom>
          <a:ln w="31750">
            <a:solidFill>
              <a:schemeClr val="tx1">
                <a:lumMod val="95000"/>
                <a:lumOff val="5000"/>
              </a:schemeClr>
            </a:solidFill>
          </a:ln>
          <a:effectLst>
            <a:outerShdw blurRad="292100" dist="139700" dir="2700000" algn="tl" rotWithShape="0">
              <a:srgbClr val="333333">
                <a:alpha val="0"/>
              </a:srgbClr>
            </a:outerShdw>
          </a:effectLst>
          <a:scene3d>
            <a:camera prst="isometricRightUp"/>
            <a:lightRig rig="threePt" dir="t"/>
          </a:scene3d>
        </p:spPr>
      </p:pic>
      <p:cxnSp>
        <p:nvCxnSpPr>
          <p:cNvPr id="70" name="Straight Arrow Connector 69">
            <a:extLst>
              <a:ext uri="{FF2B5EF4-FFF2-40B4-BE49-F238E27FC236}">
                <a16:creationId xmlns:a16="http://schemas.microsoft.com/office/drawing/2014/main" id="{7093BEF2-E79F-4B18-9F1D-95B6987F926C}"/>
              </a:ext>
            </a:extLst>
          </p:cNvPr>
          <p:cNvCxnSpPr>
            <a:cxnSpLocks/>
          </p:cNvCxnSpPr>
          <p:nvPr/>
        </p:nvCxnSpPr>
        <p:spPr>
          <a:xfrm flipV="1">
            <a:off x="2222606" y="2568921"/>
            <a:ext cx="1343197" cy="1067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71" name="Shape 55" descr="non_sub_net.jpg">
            <a:extLst>
              <a:ext uri="{FF2B5EF4-FFF2-40B4-BE49-F238E27FC236}">
                <a16:creationId xmlns:a16="http://schemas.microsoft.com/office/drawing/2014/main" id="{A8D2FAF6-49DB-488F-B995-A85D1E995549}"/>
              </a:ext>
            </a:extLst>
          </p:cNvPr>
          <p:cNvPicPr preferRelativeResize="0"/>
          <p:nvPr/>
        </p:nvPicPr>
        <p:blipFill rotWithShape="1">
          <a:blip r:embed="rId6">
            <a:alphaModFix/>
          </a:blip>
          <a:srcRect l="11436" t="7668" r="81102" b="11353"/>
          <a:stretch/>
        </p:blipFill>
        <p:spPr>
          <a:xfrm rot="16200000">
            <a:off x="6992661" y="1010261"/>
            <a:ext cx="175021" cy="2069740"/>
          </a:xfrm>
          <a:prstGeom prst="rect">
            <a:avLst/>
          </a:prstGeom>
          <a:noFill/>
          <a:ln>
            <a:noFill/>
          </a:ln>
        </p:spPr>
      </p:pic>
      <p:pic>
        <p:nvPicPr>
          <p:cNvPr id="72" name="Shape 57" descr="non_sub_net.jpg">
            <a:extLst>
              <a:ext uri="{FF2B5EF4-FFF2-40B4-BE49-F238E27FC236}">
                <a16:creationId xmlns:a16="http://schemas.microsoft.com/office/drawing/2014/main" id="{E8D887D8-961A-4B48-BF6D-A5F5CCA15BDB}"/>
              </a:ext>
            </a:extLst>
          </p:cNvPr>
          <p:cNvPicPr preferRelativeResize="0"/>
          <p:nvPr/>
        </p:nvPicPr>
        <p:blipFill rotWithShape="1">
          <a:blip r:embed="rId6">
            <a:alphaModFix/>
          </a:blip>
          <a:srcRect l="19022" t="7950" r="73487" b="11084"/>
          <a:stretch/>
        </p:blipFill>
        <p:spPr>
          <a:xfrm rot="16200000">
            <a:off x="6992863" y="1253786"/>
            <a:ext cx="174617" cy="2065245"/>
          </a:xfrm>
          <a:prstGeom prst="rect">
            <a:avLst/>
          </a:prstGeom>
          <a:noFill/>
          <a:ln>
            <a:noFill/>
          </a:ln>
        </p:spPr>
      </p:pic>
      <p:sp>
        <p:nvSpPr>
          <p:cNvPr id="73" name="Shape 61">
            <a:extLst>
              <a:ext uri="{FF2B5EF4-FFF2-40B4-BE49-F238E27FC236}">
                <a16:creationId xmlns:a16="http://schemas.microsoft.com/office/drawing/2014/main" id="{4A39BA55-51FE-469F-954A-8CCDD5FF3A77}"/>
              </a:ext>
            </a:extLst>
          </p:cNvPr>
          <p:cNvSpPr/>
          <p:nvPr/>
        </p:nvSpPr>
        <p:spPr>
          <a:xfrm rot="16200000" flipH="1">
            <a:off x="6998023" y="1559115"/>
            <a:ext cx="164165" cy="2198114"/>
          </a:xfrm>
          <a:prstGeom prst="rightBracket">
            <a:avLst>
              <a:gd name="adj" fmla="val 8333"/>
            </a:avLst>
          </a:prstGeom>
          <a:noFill/>
          <a:ln w="25400" cap="flat" cmpd="sng">
            <a:solidFill>
              <a:schemeClr val="tx1"/>
            </a:solidFill>
            <a:prstDash val="solid"/>
            <a:round/>
            <a:headEnd type="none" w="med" len="med"/>
            <a:tailEnd type="none" w="med" len="med"/>
          </a:ln>
        </p:spPr>
        <p:txBody>
          <a:bodyPr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74" name="TextBox 45">
            <a:extLst>
              <a:ext uri="{FF2B5EF4-FFF2-40B4-BE49-F238E27FC236}">
                <a16:creationId xmlns:a16="http://schemas.microsoft.com/office/drawing/2014/main" id="{C3881D65-77F1-400D-ABC9-BE536B8CC2B1}"/>
              </a:ext>
            </a:extLst>
          </p:cNvPr>
          <p:cNvSpPr txBox="1"/>
          <p:nvPr/>
        </p:nvSpPr>
        <p:spPr>
          <a:xfrm rot="5400000">
            <a:off x="7034082" y="2366974"/>
            <a:ext cx="282896" cy="36052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a:t>…</a:t>
            </a:r>
          </a:p>
        </p:txBody>
      </p:sp>
      <p:pic>
        <p:nvPicPr>
          <p:cNvPr id="75" name="Shape 54" descr="non_sub_net.jpg">
            <a:extLst>
              <a:ext uri="{FF2B5EF4-FFF2-40B4-BE49-F238E27FC236}">
                <a16:creationId xmlns:a16="http://schemas.microsoft.com/office/drawing/2014/main" id="{B48DA2A0-4A6C-4F2D-9CFD-F822F105546C}"/>
              </a:ext>
            </a:extLst>
          </p:cNvPr>
          <p:cNvPicPr preferRelativeResize="0"/>
          <p:nvPr/>
        </p:nvPicPr>
        <p:blipFill rotWithShape="1">
          <a:blip r:embed="rId6">
            <a:alphaModFix/>
          </a:blip>
          <a:srcRect l="11436" t="7668" r="81102" b="11353"/>
          <a:stretch/>
        </p:blipFill>
        <p:spPr>
          <a:xfrm>
            <a:off x="3829876" y="1710411"/>
            <a:ext cx="210257" cy="1475282"/>
          </a:xfrm>
          <a:prstGeom prst="rect">
            <a:avLst/>
          </a:prstGeom>
          <a:noFill/>
          <a:ln>
            <a:noFill/>
          </a:ln>
        </p:spPr>
      </p:pic>
      <p:pic>
        <p:nvPicPr>
          <p:cNvPr id="76" name="Shape 56" descr="non_sub_net.jpg">
            <a:extLst>
              <a:ext uri="{FF2B5EF4-FFF2-40B4-BE49-F238E27FC236}">
                <a16:creationId xmlns:a16="http://schemas.microsoft.com/office/drawing/2014/main" id="{DD0220DF-DC0C-44D6-9700-0BA421D198DB}"/>
              </a:ext>
            </a:extLst>
          </p:cNvPr>
          <p:cNvPicPr preferRelativeResize="0"/>
          <p:nvPr/>
        </p:nvPicPr>
        <p:blipFill rotWithShape="1">
          <a:blip r:embed="rId6">
            <a:alphaModFix/>
          </a:blip>
          <a:srcRect l="19022" t="7950" r="73487" b="11084"/>
          <a:stretch/>
        </p:blipFill>
        <p:spPr>
          <a:xfrm>
            <a:off x="4160917" y="1710411"/>
            <a:ext cx="210257" cy="1475282"/>
          </a:xfrm>
          <a:prstGeom prst="rect">
            <a:avLst/>
          </a:prstGeom>
          <a:noFill/>
          <a:ln>
            <a:noFill/>
          </a:ln>
        </p:spPr>
      </p:pic>
      <p:sp>
        <p:nvSpPr>
          <p:cNvPr id="78" name="Shape 58">
            <a:extLst>
              <a:ext uri="{FF2B5EF4-FFF2-40B4-BE49-F238E27FC236}">
                <a16:creationId xmlns:a16="http://schemas.microsoft.com/office/drawing/2014/main" id="{0208EFDE-452D-41AF-B775-FC7593D5F00C}"/>
              </a:ext>
            </a:extLst>
          </p:cNvPr>
          <p:cNvSpPr/>
          <p:nvPr/>
        </p:nvSpPr>
        <p:spPr>
          <a:xfrm>
            <a:off x="3699076" y="1661087"/>
            <a:ext cx="142031" cy="1573811"/>
          </a:xfrm>
          <a:prstGeom prst="leftBracket">
            <a:avLst>
              <a:gd name="adj" fmla="val 8333"/>
            </a:avLst>
          </a:prstGeom>
          <a:noFill/>
          <a:ln w="25400" cap="flat" cmpd="sng">
            <a:solidFill>
              <a:schemeClr val="tx1"/>
            </a:solidFill>
            <a:prstDash val="solid"/>
            <a:round/>
            <a:headEnd type="none" w="med" len="med"/>
            <a:tailEnd type="none" w="med" len="med"/>
          </a:ln>
        </p:spPr>
        <p:txBody>
          <a:bodyPr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80" name="Shape 59">
            <a:extLst>
              <a:ext uri="{FF2B5EF4-FFF2-40B4-BE49-F238E27FC236}">
                <a16:creationId xmlns:a16="http://schemas.microsoft.com/office/drawing/2014/main" id="{BCE951A5-608D-4EC6-8578-3FA7E9AF5638}"/>
              </a:ext>
            </a:extLst>
          </p:cNvPr>
          <p:cNvSpPr/>
          <p:nvPr/>
        </p:nvSpPr>
        <p:spPr>
          <a:xfrm>
            <a:off x="4600115" y="1661093"/>
            <a:ext cx="202065" cy="1573811"/>
          </a:xfrm>
          <a:prstGeom prst="rightBracket">
            <a:avLst>
              <a:gd name="adj" fmla="val 8333"/>
            </a:avLst>
          </a:prstGeom>
          <a:noFill/>
          <a:ln w="25400" cap="flat" cmpd="sng">
            <a:solidFill>
              <a:schemeClr val="tx1"/>
            </a:solidFill>
            <a:prstDash val="solid"/>
            <a:round/>
            <a:headEnd type="none" w="med" len="med"/>
            <a:tailEnd type="none" w="med" len="med"/>
          </a:ln>
        </p:spPr>
        <p:txBody>
          <a:bodyPr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84" name="Shape 60">
            <a:extLst>
              <a:ext uri="{FF2B5EF4-FFF2-40B4-BE49-F238E27FC236}">
                <a16:creationId xmlns:a16="http://schemas.microsoft.com/office/drawing/2014/main" id="{3784B843-B518-408C-803D-6E11B258D875}"/>
              </a:ext>
            </a:extLst>
          </p:cNvPr>
          <p:cNvSpPr/>
          <p:nvPr/>
        </p:nvSpPr>
        <p:spPr>
          <a:xfrm rot="16200000">
            <a:off x="6998000" y="803434"/>
            <a:ext cx="164165" cy="2222420"/>
          </a:xfrm>
          <a:prstGeom prst="rightBracket">
            <a:avLst>
              <a:gd name="adj" fmla="val 8333"/>
            </a:avLst>
          </a:prstGeom>
          <a:noFill/>
          <a:ln w="25400" cap="flat" cmpd="sng">
            <a:solidFill>
              <a:schemeClr val="tx1"/>
            </a:solidFill>
            <a:prstDash val="solid"/>
            <a:round/>
            <a:headEnd type="none" w="med" len="med"/>
            <a:tailEnd type="none" w="med" len="med"/>
          </a:ln>
        </p:spPr>
        <p:txBody>
          <a:bodyPr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86" name="TextBox 4">
            <a:extLst>
              <a:ext uri="{FF2B5EF4-FFF2-40B4-BE49-F238E27FC236}">
                <a16:creationId xmlns:a16="http://schemas.microsoft.com/office/drawing/2014/main" id="{BA81888F-B5B7-4AB2-9F47-8AB12C4788AA}"/>
              </a:ext>
            </a:extLst>
          </p:cNvPr>
          <p:cNvSpPr txBox="1"/>
          <p:nvPr/>
        </p:nvSpPr>
        <p:spPr>
          <a:xfrm>
            <a:off x="4407316" y="2222639"/>
            <a:ext cx="328526" cy="31045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t>…</a:t>
            </a:r>
          </a:p>
        </p:txBody>
      </p:sp>
      <p:pic>
        <p:nvPicPr>
          <p:cNvPr id="87" name="Shape 62" descr="untitled.jpg">
            <a:extLst>
              <a:ext uri="{FF2B5EF4-FFF2-40B4-BE49-F238E27FC236}">
                <a16:creationId xmlns:a16="http://schemas.microsoft.com/office/drawing/2014/main" id="{CB61C7E1-9B6E-4A3D-A5D4-42709B17AFD8}"/>
              </a:ext>
            </a:extLst>
          </p:cNvPr>
          <p:cNvPicPr preferRelativeResize="0"/>
          <p:nvPr/>
        </p:nvPicPr>
        <p:blipFill rotWithShape="1">
          <a:blip r:embed="rId7">
            <a:alphaModFix/>
          </a:blip>
          <a:srcRect l="11519" t="7856" r="23501" b="11066"/>
          <a:stretch/>
        </p:blipFill>
        <p:spPr>
          <a:xfrm>
            <a:off x="4879482" y="2015535"/>
            <a:ext cx="655653" cy="622564"/>
          </a:xfrm>
          <a:prstGeom prst="rect">
            <a:avLst/>
          </a:prstGeom>
          <a:noFill/>
          <a:ln w="28575">
            <a:solidFill>
              <a:schemeClr val="tx1"/>
            </a:solidFill>
          </a:ln>
          <a:scene3d>
            <a:camera prst="isometricRightUp"/>
            <a:lightRig rig="threePt" dir="t"/>
          </a:scene3d>
        </p:spPr>
      </p:pic>
      <p:pic>
        <p:nvPicPr>
          <p:cNvPr id="88" name="Shape 62" descr="untitled.jpg">
            <a:extLst>
              <a:ext uri="{FF2B5EF4-FFF2-40B4-BE49-F238E27FC236}">
                <a16:creationId xmlns:a16="http://schemas.microsoft.com/office/drawing/2014/main" id="{25B8CD23-5953-4940-AC2D-484B8B717BBD}"/>
              </a:ext>
            </a:extLst>
          </p:cNvPr>
          <p:cNvPicPr preferRelativeResize="0"/>
          <p:nvPr/>
        </p:nvPicPr>
        <p:blipFill rotWithShape="1">
          <a:blip r:embed="rId7">
            <a:alphaModFix/>
          </a:blip>
          <a:srcRect l="11519" t="7856" r="23501" b="11066"/>
          <a:stretch/>
        </p:blipFill>
        <p:spPr>
          <a:xfrm>
            <a:off x="5009700" y="2051977"/>
            <a:ext cx="655653" cy="622564"/>
          </a:xfrm>
          <a:prstGeom prst="rect">
            <a:avLst/>
          </a:prstGeom>
          <a:noFill/>
          <a:ln w="28575">
            <a:solidFill>
              <a:schemeClr val="tx1"/>
            </a:solidFill>
          </a:ln>
          <a:scene3d>
            <a:camera prst="isometricRightUp"/>
            <a:lightRig rig="threePt" dir="t"/>
          </a:scene3d>
        </p:spPr>
      </p:pic>
      <p:pic>
        <p:nvPicPr>
          <p:cNvPr id="89" name="Shape 62" descr="untitled.jpg">
            <a:extLst>
              <a:ext uri="{FF2B5EF4-FFF2-40B4-BE49-F238E27FC236}">
                <a16:creationId xmlns:a16="http://schemas.microsoft.com/office/drawing/2014/main" id="{E5D7EBD8-C916-487F-9C3C-A3B7B52FE217}"/>
              </a:ext>
            </a:extLst>
          </p:cNvPr>
          <p:cNvPicPr preferRelativeResize="0"/>
          <p:nvPr/>
        </p:nvPicPr>
        <p:blipFill rotWithShape="1">
          <a:blip r:embed="rId7">
            <a:alphaModFix/>
          </a:blip>
          <a:srcRect l="11519" t="7856" r="23501" b="11066"/>
          <a:stretch/>
        </p:blipFill>
        <p:spPr>
          <a:xfrm>
            <a:off x="5114369" y="2085090"/>
            <a:ext cx="655653" cy="622564"/>
          </a:xfrm>
          <a:prstGeom prst="rect">
            <a:avLst/>
          </a:prstGeom>
          <a:noFill/>
          <a:ln w="28575">
            <a:solidFill>
              <a:schemeClr val="tx1"/>
            </a:solidFill>
          </a:ln>
          <a:scene3d>
            <a:camera prst="isometricRightUp"/>
            <a:lightRig rig="threePt" dir="t"/>
          </a:scene3d>
        </p:spPr>
      </p:pic>
      <p:pic>
        <p:nvPicPr>
          <p:cNvPr id="90" name="Shape 62" descr="untitled.jpg">
            <a:extLst>
              <a:ext uri="{FF2B5EF4-FFF2-40B4-BE49-F238E27FC236}">
                <a16:creationId xmlns:a16="http://schemas.microsoft.com/office/drawing/2014/main" id="{7CE34FAD-B7B7-4EA9-A656-8972D46CF246}"/>
              </a:ext>
            </a:extLst>
          </p:cNvPr>
          <p:cNvPicPr preferRelativeResize="0"/>
          <p:nvPr/>
        </p:nvPicPr>
        <p:blipFill rotWithShape="1">
          <a:blip r:embed="rId7">
            <a:alphaModFix/>
          </a:blip>
          <a:srcRect l="11519" t="7856" r="23501" b="11066"/>
          <a:stretch/>
        </p:blipFill>
        <p:spPr>
          <a:xfrm>
            <a:off x="5256260" y="2118203"/>
            <a:ext cx="655653" cy="622564"/>
          </a:xfrm>
          <a:prstGeom prst="rect">
            <a:avLst/>
          </a:prstGeom>
          <a:noFill/>
          <a:ln w="28575">
            <a:solidFill>
              <a:schemeClr val="tx1"/>
            </a:solidFill>
          </a:ln>
          <a:scene3d>
            <a:camera prst="isometricRightUp"/>
            <a:lightRig rig="threePt" dir="t"/>
          </a:scene3d>
        </p:spPr>
      </p:pic>
      <p:pic>
        <p:nvPicPr>
          <p:cNvPr id="91" name="Shape 63" descr="corr.jpg">
            <a:extLst>
              <a:ext uri="{FF2B5EF4-FFF2-40B4-BE49-F238E27FC236}">
                <a16:creationId xmlns:a16="http://schemas.microsoft.com/office/drawing/2014/main" id="{AF91A182-C424-4891-AA43-4ABA099FD52D}"/>
              </a:ext>
            </a:extLst>
          </p:cNvPr>
          <p:cNvPicPr preferRelativeResize="0"/>
          <p:nvPr/>
        </p:nvPicPr>
        <p:blipFill rotWithShape="1">
          <a:blip r:embed="rId5">
            <a:alphaModFix/>
          </a:blip>
          <a:srcRect l="11336" t="7856" r="20329" b="11066"/>
          <a:stretch/>
        </p:blipFill>
        <p:spPr>
          <a:xfrm>
            <a:off x="1321284" y="2024472"/>
            <a:ext cx="981151" cy="1140692"/>
          </a:xfrm>
          <a:prstGeom prst="rect">
            <a:avLst/>
          </a:prstGeom>
          <a:ln w="31750">
            <a:solidFill>
              <a:schemeClr val="tx1">
                <a:lumMod val="95000"/>
                <a:lumOff val="5000"/>
              </a:schemeClr>
            </a:solidFill>
          </a:ln>
          <a:effectLst>
            <a:outerShdw blurRad="292100" dist="139700" dir="2700000" algn="tl" rotWithShape="0">
              <a:srgbClr val="333333">
                <a:alpha val="0"/>
              </a:srgbClr>
            </a:outerShdw>
          </a:effectLst>
          <a:scene3d>
            <a:camera prst="isometricRightUp"/>
            <a:lightRig rig="threePt" dir="t"/>
          </a:scene3d>
        </p:spPr>
      </p:pic>
      <p:sp>
        <p:nvSpPr>
          <p:cNvPr id="92" name="Shape 78">
            <a:extLst>
              <a:ext uri="{FF2B5EF4-FFF2-40B4-BE49-F238E27FC236}">
                <a16:creationId xmlns:a16="http://schemas.microsoft.com/office/drawing/2014/main" id="{E1B933EC-A5CD-45D8-AAD4-BFE110951E96}"/>
              </a:ext>
            </a:extLst>
          </p:cNvPr>
          <p:cNvSpPr txBox="1"/>
          <p:nvPr/>
        </p:nvSpPr>
        <p:spPr>
          <a:xfrm>
            <a:off x="6291384" y="2781454"/>
            <a:ext cx="1727945" cy="251448"/>
          </a:xfrm>
          <a:prstGeom prst="rect">
            <a:avLst/>
          </a:prstGeom>
          <a:noFill/>
          <a:ln>
            <a:noFill/>
          </a:ln>
        </p:spPr>
        <p:txBody>
          <a:bodyPr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200" b="1" dirty="0"/>
              <a:t>Network Basis Elements</a:t>
            </a:r>
          </a:p>
        </p:txBody>
      </p:sp>
      <p:sp>
        <p:nvSpPr>
          <p:cNvPr id="93" name="Shape 78">
            <a:extLst>
              <a:ext uri="{FF2B5EF4-FFF2-40B4-BE49-F238E27FC236}">
                <a16:creationId xmlns:a16="http://schemas.microsoft.com/office/drawing/2014/main" id="{DAA11E24-B347-400E-BDDB-94130594C608}"/>
              </a:ext>
            </a:extLst>
          </p:cNvPr>
          <p:cNvSpPr txBox="1"/>
          <p:nvPr/>
        </p:nvSpPr>
        <p:spPr>
          <a:xfrm>
            <a:off x="4576299" y="2882886"/>
            <a:ext cx="1727945" cy="251448"/>
          </a:xfrm>
          <a:prstGeom prst="rect">
            <a:avLst/>
          </a:prstGeom>
          <a:noFill/>
          <a:ln>
            <a:noFill/>
          </a:ln>
        </p:spPr>
        <p:txBody>
          <a:bodyPr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200" b="1" dirty="0"/>
              <a:t>Temporal </a:t>
            </a:r>
          </a:p>
          <a:p>
            <a:pPr algn="ctr"/>
            <a:r>
              <a:rPr lang="en-GB" sz="1200" b="1" dirty="0"/>
              <a:t>Coefficients</a:t>
            </a:r>
          </a:p>
        </p:txBody>
      </p:sp>
      <p:sp>
        <p:nvSpPr>
          <p:cNvPr id="94" name="Shape 78">
            <a:extLst>
              <a:ext uri="{FF2B5EF4-FFF2-40B4-BE49-F238E27FC236}">
                <a16:creationId xmlns:a16="http://schemas.microsoft.com/office/drawing/2014/main" id="{7E1F4CF9-8EB7-40B9-8973-9F5C0F62B2CB}"/>
              </a:ext>
            </a:extLst>
          </p:cNvPr>
          <p:cNvSpPr txBox="1"/>
          <p:nvPr/>
        </p:nvSpPr>
        <p:spPr>
          <a:xfrm>
            <a:off x="2021809" y="2728115"/>
            <a:ext cx="1727945" cy="251448"/>
          </a:xfrm>
          <a:prstGeom prst="rect">
            <a:avLst/>
          </a:prstGeom>
          <a:noFill/>
          <a:ln>
            <a:noFill/>
          </a:ln>
        </p:spPr>
        <p:txBody>
          <a:bodyPr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200" b="1" dirty="0"/>
              <a:t>DTI Laplacian</a:t>
            </a:r>
          </a:p>
          <a:p>
            <a:pPr algn="ctr"/>
            <a:r>
              <a:rPr lang="en-GB" sz="1200" b="1" dirty="0" err="1"/>
              <a:t>regularizer</a:t>
            </a:r>
            <a:endParaRPr lang="en-GB" sz="1200" b="1" dirty="0"/>
          </a:p>
        </p:txBody>
      </p:sp>
      <p:sp>
        <p:nvSpPr>
          <p:cNvPr id="38" name="Rectangle 37">
            <a:extLst>
              <a:ext uri="{FF2B5EF4-FFF2-40B4-BE49-F238E27FC236}">
                <a16:creationId xmlns:a16="http://schemas.microsoft.com/office/drawing/2014/main" id="{2A54317D-0AD9-42DD-9706-87C0186BDA35}"/>
              </a:ext>
            </a:extLst>
          </p:cNvPr>
          <p:cNvSpPr/>
          <p:nvPr/>
        </p:nvSpPr>
        <p:spPr>
          <a:xfrm>
            <a:off x="3208509" y="3591326"/>
            <a:ext cx="5056789" cy="20569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itle 1">
            <a:extLst>
              <a:ext uri="{FF2B5EF4-FFF2-40B4-BE49-F238E27FC236}">
                <a16:creationId xmlns:a16="http://schemas.microsoft.com/office/drawing/2014/main" id="{38F495FA-CCB0-4F46-9742-E31C9FBFF5EF}"/>
              </a:ext>
            </a:extLst>
          </p:cNvPr>
          <p:cNvSpPr txBox="1">
            <a:spLocks/>
          </p:cNvSpPr>
          <p:nvPr/>
        </p:nvSpPr>
        <p:spPr>
          <a:xfrm>
            <a:off x="-85313" y="-570874"/>
            <a:ext cx="7543800" cy="14509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300" dirty="0"/>
              <a:t> Deep-Generative Hybrid</a:t>
            </a:r>
          </a:p>
        </p:txBody>
      </p:sp>
      <p:cxnSp>
        <p:nvCxnSpPr>
          <p:cNvPr id="40" name="Straight Connector 39">
            <a:extLst>
              <a:ext uri="{FF2B5EF4-FFF2-40B4-BE49-F238E27FC236}">
                <a16:creationId xmlns:a16="http://schemas.microsoft.com/office/drawing/2014/main" id="{7813F469-ED9A-4294-A7B8-14108FB47AAC}"/>
              </a:ext>
            </a:extLst>
          </p:cNvPr>
          <p:cNvCxnSpPr/>
          <p:nvPr/>
        </p:nvCxnSpPr>
        <p:spPr>
          <a:xfrm>
            <a:off x="121920"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045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clock&#10;&#10;Description automatically generated">
            <a:extLst>
              <a:ext uri="{FF2B5EF4-FFF2-40B4-BE49-F238E27FC236}">
                <a16:creationId xmlns:a16="http://schemas.microsoft.com/office/drawing/2014/main" id="{89761F2F-BC92-4B85-B7EE-44B8E2929A35}"/>
              </a:ext>
            </a:extLst>
          </p:cNvPr>
          <p:cNvPicPr>
            <a:picLocks noChangeAspect="1"/>
          </p:cNvPicPr>
          <p:nvPr/>
        </p:nvPicPr>
        <p:blipFill rotWithShape="1">
          <a:blip r:embed="rId3">
            <a:extLst>
              <a:ext uri="{28A0092B-C50C-407E-A947-70E740481C1C}">
                <a14:useLocalDpi xmlns:a14="http://schemas.microsoft.com/office/drawing/2010/main" val="0"/>
              </a:ext>
            </a:extLst>
          </a:blip>
          <a:srcRect l="75932" t="3546" r="2633" b="59530"/>
          <a:stretch/>
        </p:blipFill>
        <p:spPr>
          <a:xfrm>
            <a:off x="3638163" y="1759251"/>
            <a:ext cx="1837754" cy="1488166"/>
          </a:xfrm>
          <a:prstGeom prst="rect">
            <a:avLst/>
          </a:prstGeom>
        </p:spPr>
      </p:pic>
      <p:sp>
        <p:nvSpPr>
          <p:cNvPr id="10" name="Title 1">
            <a:extLst>
              <a:ext uri="{FF2B5EF4-FFF2-40B4-BE49-F238E27FC236}">
                <a16:creationId xmlns:a16="http://schemas.microsoft.com/office/drawing/2014/main" id="{B0AB3041-140E-497F-9F48-8038A91A1C1F}"/>
              </a:ext>
            </a:extLst>
          </p:cNvPr>
          <p:cNvSpPr txBox="1">
            <a:spLocks/>
          </p:cNvSpPr>
          <p:nvPr/>
        </p:nvSpPr>
        <p:spPr>
          <a:xfrm>
            <a:off x="0" y="-619760"/>
            <a:ext cx="9122989" cy="14509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300" dirty="0"/>
              <a:t>Exploring Brain Connectivity</a:t>
            </a:r>
          </a:p>
        </p:txBody>
      </p:sp>
      <p:cxnSp>
        <p:nvCxnSpPr>
          <p:cNvPr id="13" name="Straight Connector 12">
            <a:extLst>
              <a:ext uri="{FF2B5EF4-FFF2-40B4-BE49-F238E27FC236}">
                <a16:creationId xmlns:a16="http://schemas.microsoft.com/office/drawing/2014/main" id="{69F03FDE-C9D0-40D7-9ADF-C7B407A1EB56}"/>
              </a:ext>
            </a:extLst>
          </p:cNvPr>
          <p:cNvCxnSpPr/>
          <p:nvPr/>
        </p:nvCxnSpPr>
        <p:spPr>
          <a:xfrm>
            <a:off x="121920"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16" name="Shape 63" descr="corr.jpg">
            <a:extLst>
              <a:ext uri="{FF2B5EF4-FFF2-40B4-BE49-F238E27FC236}">
                <a16:creationId xmlns:a16="http://schemas.microsoft.com/office/drawing/2014/main" id="{8A84F5F4-4386-432E-A283-D855D77B3229}"/>
              </a:ext>
            </a:extLst>
          </p:cNvPr>
          <p:cNvPicPr preferRelativeResize="0"/>
          <p:nvPr/>
        </p:nvPicPr>
        <p:blipFill rotWithShape="1">
          <a:blip r:embed="rId4">
            <a:alphaModFix/>
          </a:blip>
          <a:srcRect l="11336" t="7856" r="20329" b="11066"/>
          <a:stretch/>
        </p:blipFill>
        <p:spPr>
          <a:xfrm>
            <a:off x="6869256" y="1759250"/>
            <a:ext cx="1643394" cy="1621569"/>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cxnSp>
        <p:nvCxnSpPr>
          <p:cNvPr id="4" name="Straight Arrow Connector 3">
            <a:extLst>
              <a:ext uri="{FF2B5EF4-FFF2-40B4-BE49-F238E27FC236}">
                <a16:creationId xmlns:a16="http://schemas.microsoft.com/office/drawing/2014/main" id="{EF2510A7-F65E-4F09-8217-08C3F98239CE}"/>
              </a:ext>
            </a:extLst>
          </p:cNvPr>
          <p:cNvCxnSpPr>
            <a:cxnSpLocks/>
          </p:cNvCxnSpPr>
          <p:nvPr/>
        </p:nvCxnSpPr>
        <p:spPr>
          <a:xfrm>
            <a:off x="5475917" y="2503329"/>
            <a:ext cx="1090247" cy="0"/>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6228EDF-3D36-4A16-B587-F43AE2589127}"/>
              </a:ext>
            </a:extLst>
          </p:cNvPr>
          <p:cNvCxnSpPr>
            <a:cxnSpLocks/>
          </p:cNvCxnSpPr>
          <p:nvPr/>
        </p:nvCxnSpPr>
        <p:spPr>
          <a:xfrm flipH="1">
            <a:off x="2486533" y="2503329"/>
            <a:ext cx="909922" cy="0"/>
          </a:xfrm>
          <a:prstGeom prst="straightConnector1">
            <a:avLst/>
          </a:prstGeom>
          <a:ln w="317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192077CD-5819-4416-8BB5-198870101FC0}"/>
              </a:ext>
            </a:extLst>
          </p:cNvPr>
          <p:cNvPicPr>
            <a:picLocks noChangeAspect="1"/>
          </p:cNvPicPr>
          <p:nvPr/>
        </p:nvPicPr>
        <p:blipFill rotWithShape="1">
          <a:blip r:embed="rId5"/>
          <a:srcRect t="-927" b="25464"/>
          <a:stretch/>
        </p:blipFill>
        <p:spPr>
          <a:xfrm>
            <a:off x="407070" y="1739330"/>
            <a:ext cx="1776371" cy="1689670"/>
          </a:xfrm>
          <a:prstGeom prst="rect">
            <a:avLst/>
          </a:prstGeom>
        </p:spPr>
      </p:pic>
      <p:sp>
        <p:nvSpPr>
          <p:cNvPr id="21" name="TextBox 20">
            <a:extLst>
              <a:ext uri="{FF2B5EF4-FFF2-40B4-BE49-F238E27FC236}">
                <a16:creationId xmlns:a16="http://schemas.microsoft.com/office/drawing/2014/main" id="{AFB098F2-597F-48FB-817D-DCDA42784C91}"/>
              </a:ext>
            </a:extLst>
          </p:cNvPr>
          <p:cNvSpPr txBox="1"/>
          <p:nvPr/>
        </p:nvSpPr>
        <p:spPr>
          <a:xfrm>
            <a:off x="90709" y="1309577"/>
            <a:ext cx="2444262" cy="369332"/>
          </a:xfrm>
          <a:prstGeom prst="rect">
            <a:avLst/>
          </a:prstGeom>
          <a:noFill/>
        </p:spPr>
        <p:txBody>
          <a:bodyPr wrap="square" rtlCol="0">
            <a:spAutoFit/>
          </a:bodyPr>
          <a:lstStyle/>
          <a:p>
            <a:r>
              <a:rPr lang="en-US" b="1" dirty="0"/>
              <a:t>Structural Connectivity</a:t>
            </a:r>
          </a:p>
        </p:txBody>
      </p:sp>
      <p:sp>
        <p:nvSpPr>
          <p:cNvPr id="22" name="TextBox 21">
            <a:extLst>
              <a:ext uri="{FF2B5EF4-FFF2-40B4-BE49-F238E27FC236}">
                <a16:creationId xmlns:a16="http://schemas.microsoft.com/office/drawing/2014/main" id="{7141725D-0D86-4CE8-9EA8-358150DD9C03}"/>
              </a:ext>
            </a:extLst>
          </p:cNvPr>
          <p:cNvSpPr txBox="1"/>
          <p:nvPr/>
        </p:nvSpPr>
        <p:spPr>
          <a:xfrm>
            <a:off x="6468822" y="1264402"/>
            <a:ext cx="2444262" cy="369332"/>
          </a:xfrm>
          <a:prstGeom prst="rect">
            <a:avLst/>
          </a:prstGeom>
          <a:noFill/>
        </p:spPr>
        <p:txBody>
          <a:bodyPr wrap="square" rtlCol="0">
            <a:spAutoFit/>
          </a:bodyPr>
          <a:lstStyle/>
          <a:p>
            <a:r>
              <a:rPr lang="en-US" b="1" dirty="0"/>
              <a:t>Functional Connectivity</a:t>
            </a:r>
          </a:p>
        </p:txBody>
      </p:sp>
      <p:pic>
        <p:nvPicPr>
          <p:cNvPr id="23" name="Picture 22" descr="A close up of a colorful background&#10;&#10;Description automatically generated">
            <a:extLst>
              <a:ext uri="{FF2B5EF4-FFF2-40B4-BE49-F238E27FC236}">
                <a16:creationId xmlns:a16="http://schemas.microsoft.com/office/drawing/2014/main" id="{08240824-D4BF-44E7-AC9B-D8512E12F142}"/>
              </a:ext>
            </a:extLst>
          </p:cNvPr>
          <p:cNvPicPr>
            <a:picLocks noChangeAspect="1"/>
          </p:cNvPicPr>
          <p:nvPr/>
        </p:nvPicPr>
        <p:blipFill rotWithShape="1">
          <a:blip r:embed="rId6">
            <a:extLst>
              <a:ext uri="{28A0092B-C50C-407E-A947-70E740481C1C}">
                <a14:useLocalDpi xmlns:a14="http://schemas.microsoft.com/office/drawing/2010/main" val="0"/>
              </a:ext>
            </a:extLst>
          </a:blip>
          <a:srcRect l="6522" t="1612" r="10231" b="1876"/>
          <a:stretch/>
        </p:blipFill>
        <p:spPr>
          <a:xfrm rot="16200000">
            <a:off x="548006" y="4001975"/>
            <a:ext cx="1494498" cy="1110667"/>
          </a:xfrm>
          <a:prstGeom prst="rect">
            <a:avLst/>
          </a:prstGeom>
        </p:spPr>
      </p:pic>
      <p:sp>
        <p:nvSpPr>
          <p:cNvPr id="24" name="TextBox 23">
            <a:extLst>
              <a:ext uri="{FF2B5EF4-FFF2-40B4-BE49-F238E27FC236}">
                <a16:creationId xmlns:a16="http://schemas.microsoft.com/office/drawing/2014/main" id="{BC78766F-B6FC-444A-911B-7348F940BDDE}"/>
              </a:ext>
            </a:extLst>
          </p:cNvPr>
          <p:cNvSpPr txBox="1"/>
          <p:nvPr/>
        </p:nvSpPr>
        <p:spPr>
          <a:xfrm>
            <a:off x="-273743" y="5379975"/>
            <a:ext cx="3243101" cy="646331"/>
          </a:xfrm>
          <a:prstGeom prst="rect">
            <a:avLst/>
          </a:prstGeom>
          <a:noFill/>
        </p:spPr>
        <p:txBody>
          <a:bodyPr wrap="square" rtlCol="0">
            <a:spAutoFit/>
          </a:bodyPr>
          <a:lstStyle/>
          <a:p>
            <a:pPr algn="ctr"/>
            <a:r>
              <a:rPr lang="en-US" b="1" dirty="0"/>
              <a:t>Diffusion Tensor Imaging </a:t>
            </a:r>
          </a:p>
          <a:p>
            <a:pPr algn="ctr"/>
            <a:r>
              <a:rPr lang="en-US" b="1" dirty="0"/>
              <a:t>(DTI)</a:t>
            </a:r>
          </a:p>
        </p:txBody>
      </p:sp>
      <p:sp>
        <p:nvSpPr>
          <p:cNvPr id="25" name="TextBox 24">
            <a:extLst>
              <a:ext uri="{FF2B5EF4-FFF2-40B4-BE49-F238E27FC236}">
                <a16:creationId xmlns:a16="http://schemas.microsoft.com/office/drawing/2014/main" id="{C3130F30-7017-4116-8C17-09800A4F785F}"/>
              </a:ext>
            </a:extLst>
          </p:cNvPr>
          <p:cNvSpPr txBox="1"/>
          <p:nvPr/>
        </p:nvSpPr>
        <p:spPr>
          <a:xfrm>
            <a:off x="6566164" y="5304558"/>
            <a:ext cx="2444262" cy="646331"/>
          </a:xfrm>
          <a:prstGeom prst="rect">
            <a:avLst/>
          </a:prstGeom>
          <a:noFill/>
        </p:spPr>
        <p:txBody>
          <a:bodyPr wrap="square" rtlCol="0">
            <a:spAutoFit/>
          </a:bodyPr>
          <a:lstStyle/>
          <a:p>
            <a:pPr algn="ctr"/>
            <a:r>
              <a:rPr lang="en-US" b="1" dirty="0"/>
              <a:t>Resting-State Functional MRI</a:t>
            </a:r>
          </a:p>
        </p:txBody>
      </p:sp>
      <p:sp>
        <p:nvSpPr>
          <p:cNvPr id="26" name="TextBox 25">
            <a:extLst>
              <a:ext uri="{FF2B5EF4-FFF2-40B4-BE49-F238E27FC236}">
                <a16:creationId xmlns:a16="http://schemas.microsoft.com/office/drawing/2014/main" id="{1A627E11-9983-431D-A042-6AB5EED2B742}"/>
              </a:ext>
            </a:extLst>
          </p:cNvPr>
          <p:cNvSpPr txBox="1"/>
          <p:nvPr/>
        </p:nvSpPr>
        <p:spPr>
          <a:xfrm>
            <a:off x="255603" y="9938492"/>
            <a:ext cx="2444262" cy="369332"/>
          </a:xfrm>
          <a:prstGeom prst="rect">
            <a:avLst/>
          </a:prstGeom>
          <a:noFill/>
        </p:spPr>
        <p:txBody>
          <a:bodyPr wrap="square" rtlCol="0">
            <a:spAutoFit/>
          </a:bodyPr>
          <a:lstStyle/>
          <a:p>
            <a:r>
              <a:rPr lang="en-US" b="1" dirty="0"/>
              <a:t>Functional Connectivity</a:t>
            </a:r>
          </a:p>
        </p:txBody>
      </p:sp>
      <p:pic>
        <p:nvPicPr>
          <p:cNvPr id="29" name="Picture 28" descr="A picture containing monitor&#10;&#10;Description generated with very high confidence">
            <a:extLst>
              <a:ext uri="{FF2B5EF4-FFF2-40B4-BE49-F238E27FC236}">
                <a16:creationId xmlns:a16="http://schemas.microsoft.com/office/drawing/2014/main" id="{521B2650-761E-469E-BD4E-ABDE6BE03735}"/>
              </a:ext>
            </a:extLst>
          </p:cNvPr>
          <p:cNvPicPr>
            <a:picLocks noChangeAspect="1"/>
          </p:cNvPicPr>
          <p:nvPr/>
        </p:nvPicPr>
        <p:blipFill rotWithShape="1">
          <a:blip r:embed="rId7">
            <a:extLst>
              <a:ext uri="{28A0092B-C50C-407E-A947-70E740481C1C}">
                <a14:useLocalDpi xmlns:a14="http://schemas.microsoft.com/office/drawing/2010/main" val="0"/>
              </a:ext>
            </a:extLst>
          </a:blip>
          <a:srcRect l="43894" t="72766" r="46531" b="5828"/>
          <a:stretch/>
        </p:blipFill>
        <p:spPr>
          <a:xfrm>
            <a:off x="7184194" y="3810060"/>
            <a:ext cx="1110667" cy="1396576"/>
          </a:xfrm>
          <a:prstGeom prst="rect">
            <a:avLst/>
          </a:prstGeom>
        </p:spPr>
      </p:pic>
      <p:pic>
        <p:nvPicPr>
          <p:cNvPr id="31" name="Picture 30" descr="Diagram&#10;&#10;Description automatically generated">
            <a:extLst>
              <a:ext uri="{FF2B5EF4-FFF2-40B4-BE49-F238E27FC236}">
                <a16:creationId xmlns:a16="http://schemas.microsoft.com/office/drawing/2014/main" id="{785B0671-F53F-48BB-A841-9EA55E4EA630}"/>
              </a:ext>
            </a:extLst>
          </p:cNvPr>
          <p:cNvPicPr>
            <a:picLocks noChangeAspect="1"/>
          </p:cNvPicPr>
          <p:nvPr/>
        </p:nvPicPr>
        <p:blipFill rotWithShape="1">
          <a:blip r:embed="rId8">
            <a:extLst>
              <a:ext uri="{28A0092B-C50C-407E-A947-70E740481C1C}">
                <a14:useLocalDpi xmlns:a14="http://schemas.microsoft.com/office/drawing/2010/main" val="0"/>
              </a:ext>
            </a:extLst>
          </a:blip>
          <a:srcRect l="39787" t="19619" b="6355"/>
          <a:stretch/>
        </p:blipFill>
        <p:spPr>
          <a:xfrm>
            <a:off x="3281821" y="3810059"/>
            <a:ext cx="2892823" cy="2000504"/>
          </a:xfrm>
          <a:prstGeom prst="rect">
            <a:avLst/>
          </a:prstGeom>
        </p:spPr>
      </p:pic>
    </p:spTree>
    <p:extLst>
      <p:ext uri="{BB962C8B-B14F-4D97-AF65-F5344CB8AC3E}">
        <p14:creationId xmlns:p14="http://schemas.microsoft.com/office/powerpoint/2010/main" val="2524165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4" grpId="0"/>
      <p:bldP spid="2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E4399E-B66E-46D7-9555-7A0B50E9768B}"/>
              </a:ext>
            </a:extLst>
          </p:cNvPr>
          <p:cNvPicPr>
            <a:picLocks noChangeAspect="1"/>
          </p:cNvPicPr>
          <p:nvPr/>
        </p:nvPicPr>
        <p:blipFill>
          <a:blip r:embed="rId3"/>
          <a:stretch>
            <a:fillRect/>
          </a:stretch>
        </p:blipFill>
        <p:spPr>
          <a:xfrm>
            <a:off x="5018927" y="4460006"/>
            <a:ext cx="4056524" cy="1810082"/>
          </a:xfrm>
          <a:prstGeom prst="rect">
            <a:avLst/>
          </a:prstGeom>
        </p:spPr>
      </p:pic>
      <p:pic>
        <p:nvPicPr>
          <p:cNvPr id="4" name="Picture 2" descr="C.jpg">
            <a:extLst>
              <a:ext uri="{FF2B5EF4-FFF2-40B4-BE49-F238E27FC236}">
                <a16:creationId xmlns:a16="http://schemas.microsoft.com/office/drawing/2014/main" id="{0A9039B0-DD5A-4E0F-A61E-2CD1F2D36DBC}"/>
              </a:ext>
            </a:extLst>
          </p:cNvPr>
          <p:cNvPicPr>
            <a:picLocks noGrp="1" noChangeAspect="1" noChangeArrowheads="1"/>
          </p:cNvPicPr>
          <p:nvPr>
            <p:ph idx="4294967295"/>
          </p:nvPr>
        </p:nvPicPr>
        <p:blipFill rotWithShape="1">
          <a:blip r:embed="rId4">
            <a:extLst>
              <a:ext uri="{28A0092B-C50C-407E-A947-70E740481C1C}">
                <a14:useLocalDpi xmlns:a14="http://schemas.microsoft.com/office/drawing/2010/main" val="0"/>
              </a:ext>
            </a:extLst>
          </a:blip>
          <a:srcRect l="11586" t="48262" r="20372" b="10935"/>
          <a:stretch/>
        </p:blipFill>
        <p:spPr bwMode="auto">
          <a:xfrm rot="5400000">
            <a:off x="466316" y="1957388"/>
            <a:ext cx="1449388" cy="149383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AA46C10-7368-48ED-9353-127474AB595C}"/>
              </a:ext>
            </a:extLst>
          </p:cNvPr>
          <p:cNvSpPr txBox="1"/>
          <p:nvPr/>
        </p:nvSpPr>
        <p:spPr>
          <a:xfrm rot="16200000">
            <a:off x="-570664" y="2377947"/>
            <a:ext cx="1586204" cy="307777"/>
          </a:xfrm>
          <a:prstGeom prst="rect">
            <a:avLst/>
          </a:prstGeom>
          <a:noFill/>
        </p:spPr>
        <p:txBody>
          <a:bodyPr wrap="square" rtlCol="0">
            <a:spAutoFit/>
          </a:bodyPr>
          <a:lstStyle/>
          <a:p>
            <a:r>
              <a:rPr lang="en-US" sz="1400" dirty="0"/>
              <a:t>K </a:t>
            </a:r>
            <a:r>
              <a:rPr lang="en-US" sz="1400" dirty="0" err="1"/>
              <a:t>nerworks</a:t>
            </a:r>
            <a:endParaRPr lang="en-US" sz="1400" dirty="0"/>
          </a:p>
        </p:txBody>
      </p:sp>
      <p:cxnSp>
        <p:nvCxnSpPr>
          <p:cNvPr id="7" name="Straight Arrow Connector 6">
            <a:extLst>
              <a:ext uri="{FF2B5EF4-FFF2-40B4-BE49-F238E27FC236}">
                <a16:creationId xmlns:a16="http://schemas.microsoft.com/office/drawing/2014/main" id="{DAA4F445-D119-4483-923E-1C66C7502973}"/>
              </a:ext>
            </a:extLst>
          </p:cNvPr>
          <p:cNvCxnSpPr>
            <a:cxnSpLocks/>
          </p:cNvCxnSpPr>
          <p:nvPr/>
        </p:nvCxnSpPr>
        <p:spPr>
          <a:xfrm flipV="1">
            <a:off x="233522" y="1949421"/>
            <a:ext cx="0" cy="346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80DEE92B-6588-4BF2-8073-A94CA8E6D846}"/>
              </a:ext>
            </a:extLst>
          </p:cNvPr>
          <p:cNvSpPr txBox="1"/>
          <p:nvPr/>
        </p:nvSpPr>
        <p:spPr>
          <a:xfrm>
            <a:off x="369475" y="3489133"/>
            <a:ext cx="1586204" cy="307777"/>
          </a:xfrm>
          <a:prstGeom prst="rect">
            <a:avLst/>
          </a:prstGeom>
          <a:noFill/>
        </p:spPr>
        <p:txBody>
          <a:bodyPr wrap="square" rtlCol="0">
            <a:spAutoFit/>
          </a:bodyPr>
          <a:lstStyle/>
          <a:p>
            <a:r>
              <a:rPr lang="en-US" sz="1400" dirty="0"/>
              <a:t>T time</a:t>
            </a:r>
          </a:p>
        </p:txBody>
      </p:sp>
      <p:cxnSp>
        <p:nvCxnSpPr>
          <p:cNvPr id="9" name="Straight Arrow Connector 8">
            <a:extLst>
              <a:ext uri="{FF2B5EF4-FFF2-40B4-BE49-F238E27FC236}">
                <a16:creationId xmlns:a16="http://schemas.microsoft.com/office/drawing/2014/main" id="{EC6DA10C-13BB-48AF-A86A-AAF733E96A0E}"/>
              </a:ext>
            </a:extLst>
          </p:cNvPr>
          <p:cNvCxnSpPr>
            <a:cxnSpLocks/>
          </p:cNvCxnSpPr>
          <p:nvPr/>
        </p:nvCxnSpPr>
        <p:spPr>
          <a:xfrm flipV="1">
            <a:off x="1024500" y="3648244"/>
            <a:ext cx="426251"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Rectangle: Rounded Corners 12">
            <a:extLst>
              <a:ext uri="{FF2B5EF4-FFF2-40B4-BE49-F238E27FC236}">
                <a16:creationId xmlns:a16="http://schemas.microsoft.com/office/drawing/2014/main" id="{B8F890B7-9734-4A5E-A132-15134E46779B}"/>
              </a:ext>
            </a:extLst>
          </p:cNvPr>
          <p:cNvSpPr/>
          <p:nvPr/>
        </p:nvSpPr>
        <p:spPr>
          <a:xfrm>
            <a:off x="2278634" y="2647389"/>
            <a:ext cx="2576204" cy="617840"/>
          </a:xfrm>
          <a:prstGeom prst="roundRect">
            <a:avLst/>
          </a:prstGeom>
          <a:solidFill>
            <a:schemeClr val="accent6">
              <a:lumMod val="20000"/>
              <a:lumOff val="80000"/>
            </a:schemeClr>
          </a:solidFill>
          <a:ln w="38100">
            <a:solidFill>
              <a:schemeClr val="tx1">
                <a:lumMod val="95000"/>
                <a:lumOff val="5000"/>
              </a:schemeClr>
            </a:solidFill>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t>LSTM</a:t>
            </a:r>
          </a:p>
        </p:txBody>
      </p:sp>
      <p:sp>
        <p:nvSpPr>
          <p:cNvPr id="16" name="Rectangle 15">
            <a:extLst>
              <a:ext uri="{FF2B5EF4-FFF2-40B4-BE49-F238E27FC236}">
                <a16:creationId xmlns:a16="http://schemas.microsoft.com/office/drawing/2014/main" id="{353BB4D7-0DB1-4E6E-B741-136FD06520A8}"/>
              </a:ext>
            </a:extLst>
          </p:cNvPr>
          <p:cNvSpPr/>
          <p:nvPr/>
        </p:nvSpPr>
        <p:spPr>
          <a:xfrm rot="5400000" flipV="1">
            <a:off x="-162947" y="2621276"/>
            <a:ext cx="1444848" cy="120647"/>
          </a:xfrm>
          <a:prstGeom prst="rect">
            <a:avLst/>
          </a:prstGeom>
          <a:noFill/>
          <a:ln w="19050" cap="flat" cmpd="sng" algn="ctr">
            <a:solidFill>
              <a:schemeClr val="accent4">
                <a:lumMod val="20000"/>
                <a:lumOff val="8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C94325A7-F988-424E-93DF-95F4D9D79A4D}"/>
              </a:ext>
            </a:extLst>
          </p:cNvPr>
          <p:cNvSpPr/>
          <p:nvPr/>
        </p:nvSpPr>
        <p:spPr>
          <a:xfrm rot="5400000" flipV="1">
            <a:off x="1054301" y="2629921"/>
            <a:ext cx="1444848" cy="120647"/>
          </a:xfrm>
          <a:prstGeom prst="rect">
            <a:avLst/>
          </a:prstGeom>
          <a:noFill/>
          <a:ln w="19050" cap="flat" cmpd="sng" algn="ctr">
            <a:solidFill>
              <a:schemeClr val="accent4">
                <a:lumMod val="20000"/>
                <a:lumOff val="8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24" name="Connector: Elbow 23">
            <a:extLst>
              <a:ext uri="{FF2B5EF4-FFF2-40B4-BE49-F238E27FC236}">
                <a16:creationId xmlns:a16="http://schemas.microsoft.com/office/drawing/2014/main" id="{793604DD-7447-4D1D-BC40-F20097EA96D7}"/>
              </a:ext>
            </a:extLst>
          </p:cNvPr>
          <p:cNvCxnSpPr>
            <a:cxnSpLocks/>
            <a:stCxn id="19" idx="1"/>
          </p:cNvCxnSpPr>
          <p:nvPr/>
        </p:nvCxnSpPr>
        <p:spPr>
          <a:xfrm rot="16200000" flipH="1">
            <a:off x="2800277" y="944270"/>
            <a:ext cx="679568" cy="2726670"/>
          </a:xfrm>
          <a:prstGeom prst="bentConnector3">
            <a:avLst>
              <a:gd name="adj1" fmla="val -89054"/>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3560AE03-1F8E-4436-9B5C-000BC8994C2B}"/>
              </a:ext>
            </a:extLst>
          </p:cNvPr>
          <p:cNvCxnSpPr>
            <a:cxnSpLocks/>
          </p:cNvCxnSpPr>
          <p:nvPr/>
        </p:nvCxnSpPr>
        <p:spPr>
          <a:xfrm rot="16200000" flipH="1">
            <a:off x="1356380" y="1133583"/>
            <a:ext cx="688213" cy="2324026"/>
          </a:xfrm>
          <a:prstGeom prst="bentConnector4">
            <a:avLst>
              <a:gd name="adj1" fmla="val -33216"/>
              <a:gd name="adj2" fmla="val 100304"/>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BFB8080F-CD85-4F58-AF2E-2C6EE8EEC8F9}"/>
              </a:ext>
            </a:extLst>
          </p:cNvPr>
          <p:cNvPicPr>
            <a:picLocks noChangeAspect="1"/>
          </p:cNvPicPr>
          <p:nvPr/>
        </p:nvPicPr>
        <p:blipFill rotWithShape="1">
          <a:blip r:embed="rId5">
            <a:extLst>
              <a:ext uri="{28A0092B-C50C-407E-A947-70E740481C1C}">
                <a14:useLocalDpi xmlns:a14="http://schemas.microsoft.com/office/drawing/2010/main" val="0"/>
              </a:ext>
            </a:extLst>
          </a:blip>
          <a:srcRect l="36938" t="-1" r="55030" b="-3837"/>
          <a:stretch/>
        </p:blipFill>
        <p:spPr>
          <a:xfrm>
            <a:off x="2361133" y="2022178"/>
            <a:ext cx="386087" cy="369745"/>
          </a:xfrm>
          <a:prstGeom prst="rect">
            <a:avLst/>
          </a:prstGeom>
        </p:spPr>
      </p:pic>
      <p:pic>
        <p:nvPicPr>
          <p:cNvPr id="37" name="Picture 36">
            <a:extLst>
              <a:ext uri="{FF2B5EF4-FFF2-40B4-BE49-F238E27FC236}">
                <a16:creationId xmlns:a16="http://schemas.microsoft.com/office/drawing/2014/main" id="{FDC85912-1F35-4B18-8298-669F69605DFF}"/>
              </a:ext>
            </a:extLst>
          </p:cNvPr>
          <p:cNvPicPr>
            <a:picLocks noChangeAspect="1"/>
          </p:cNvPicPr>
          <p:nvPr/>
        </p:nvPicPr>
        <p:blipFill rotWithShape="1">
          <a:blip r:embed="rId6">
            <a:extLst>
              <a:ext uri="{28A0092B-C50C-407E-A947-70E740481C1C}">
                <a14:useLocalDpi xmlns:a14="http://schemas.microsoft.com/office/drawing/2010/main" val="0"/>
              </a:ext>
            </a:extLst>
          </a:blip>
          <a:srcRect l="90433" t="2574" r="-1326" b="-2574"/>
          <a:stretch/>
        </p:blipFill>
        <p:spPr>
          <a:xfrm>
            <a:off x="4452879" y="1959175"/>
            <a:ext cx="559082" cy="339451"/>
          </a:xfrm>
          <a:prstGeom prst="rect">
            <a:avLst/>
          </a:prstGeom>
        </p:spPr>
      </p:pic>
      <p:sp>
        <p:nvSpPr>
          <p:cNvPr id="42" name="TextBox 41">
            <a:extLst>
              <a:ext uri="{FF2B5EF4-FFF2-40B4-BE49-F238E27FC236}">
                <a16:creationId xmlns:a16="http://schemas.microsoft.com/office/drawing/2014/main" id="{9A797F39-1E36-404D-866B-442BE8BE4900}"/>
              </a:ext>
            </a:extLst>
          </p:cNvPr>
          <p:cNvSpPr txBox="1"/>
          <p:nvPr/>
        </p:nvSpPr>
        <p:spPr>
          <a:xfrm>
            <a:off x="2481548" y="4071503"/>
            <a:ext cx="2170375" cy="338554"/>
          </a:xfrm>
          <a:prstGeom prst="rect">
            <a:avLst/>
          </a:prstGeom>
          <a:noFill/>
        </p:spPr>
        <p:txBody>
          <a:bodyPr wrap="square" rtlCol="0">
            <a:spAutoFit/>
          </a:bodyPr>
          <a:lstStyle/>
          <a:p>
            <a:pPr algn="ctr"/>
            <a:r>
              <a:rPr lang="en-US" sz="1600" b="1" dirty="0"/>
              <a:t>Hidden Representation</a:t>
            </a:r>
          </a:p>
        </p:txBody>
      </p:sp>
      <p:cxnSp>
        <p:nvCxnSpPr>
          <p:cNvPr id="43" name="Straight Arrow Connector 42">
            <a:extLst>
              <a:ext uri="{FF2B5EF4-FFF2-40B4-BE49-F238E27FC236}">
                <a16:creationId xmlns:a16="http://schemas.microsoft.com/office/drawing/2014/main" id="{6796953D-1966-4027-8914-7D35FC2441B5}"/>
              </a:ext>
            </a:extLst>
          </p:cNvPr>
          <p:cNvCxnSpPr>
            <a:cxnSpLocks/>
          </p:cNvCxnSpPr>
          <p:nvPr/>
        </p:nvCxnSpPr>
        <p:spPr>
          <a:xfrm>
            <a:off x="2876050" y="3275116"/>
            <a:ext cx="880" cy="353982"/>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F54EF18-FAD3-4213-A8AB-969D0289E5FD}"/>
              </a:ext>
            </a:extLst>
          </p:cNvPr>
          <p:cNvCxnSpPr>
            <a:cxnSpLocks/>
          </p:cNvCxnSpPr>
          <p:nvPr/>
        </p:nvCxnSpPr>
        <p:spPr>
          <a:xfrm>
            <a:off x="4518953" y="3246437"/>
            <a:ext cx="0" cy="336423"/>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9EBDF3C8-8DE2-487E-937A-B92E29549273}"/>
              </a:ext>
            </a:extLst>
          </p:cNvPr>
          <p:cNvCxnSpPr>
            <a:cxnSpLocks/>
          </p:cNvCxnSpPr>
          <p:nvPr/>
        </p:nvCxnSpPr>
        <p:spPr>
          <a:xfrm rot="5400000" flipH="1" flipV="1">
            <a:off x="4434258" y="3088540"/>
            <a:ext cx="1011508" cy="434188"/>
          </a:xfrm>
          <a:prstGeom prst="bentConnector3">
            <a:avLst>
              <a:gd name="adj1" fmla="val -905"/>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6D31EF13-F30E-48CA-B144-D91406A063FA}"/>
              </a:ext>
            </a:extLst>
          </p:cNvPr>
          <p:cNvCxnSpPr>
            <a:cxnSpLocks/>
            <a:endCxn id="48" idx="1"/>
          </p:cNvCxnSpPr>
          <p:nvPr/>
        </p:nvCxnSpPr>
        <p:spPr>
          <a:xfrm flipV="1">
            <a:off x="5175031" y="2430757"/>
            <a:ext cx="773218" cy="397708"/>
          </a:xfrm>
          <a:prstGeom prst="bentConnector3">
            <a:avLst>
              <a:gd name="adj1" fmla="val 2703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B5A3E973-F238-4510-BD4B-49305E66246C}"/>
              </a:ext>
            </a:extLst>
          </p:cNvPr>
          <p:cNvCxnSpPr>
            <a:cxnSpLocks/>
            <a:endCxn id="49" idx="1"/>
          </p:cNvCxnSpPr>
          <p:nvPr/>
        </p:nvCxnSpPr>
        <p:spPr>
          <a:xfrm>
            <a:off x="5378094" y="2799881"/>
            <a:ext cx="607179" cy="507592"/>
          </a:xfrm>
          <a:prstGeom prst="bentConnector3">
            <a:avLst>
              <a:gd name="adj1" fmla="val 175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9ACFEEE4-AF47-4735-8325-E744C61B9561}"/>
              </a:ext>
            </a:extLst>
          </p:cNvPr>
          <p:cNvSpPr/>
          <p:nvPr/>
        </p:nvSpPr>
        <p:spPr>
          <a:xfrm>
            <a:off x="5948249" y="2249097"/>
            <a:ext cx="513640" cy="363320"/>
          </a:xfrm>
          <a:prstGeom prst="roundRect">
            <a:avLst/>
          </a:prstGeom>
          <a:solidFill>
            <a:schemeClr val="accent2">
              <a:lumMod val="40000"/>
              <a:lumOff val="60000"/>
            </a:schemeClr>
          </a:solidFill>
          <a:ln w="38100">
            <a:solidFill>
              <a:schemeClr val="tx1">
                <a:lumMod val="95000"/>
                <a:lumOff val="5000"/>
              </a:schemeClr>
            </a:solidFill>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t>P</a:t>
            </a:r>
          </a:p>
        </p:txBody>
      </p:sp>
      <p:sp>
        <p:nvSpPr>
          <p:cNvPr id="49" name="Rectangle: Rounded Corners 48">
            <a:extLst>
              <a:ext uri="{FF2B5EF4-FFF2-40B4-BE49-F238E27FC236}">
                <a16:creationId xmlns:a16="http://schemas.microsoft.com/office/drawing/2014/main" id="{B22D13AF-D0C6-4AC0-B73E-612B4FCC67F5}"/>
              </a:ext>
            </a:extLst>
          </p:cNvPr>
          <p:cNvSpPr/>
          <p:nvPr/>
        </p:nvSpPr>
        <p:spPr>
          <a:xfrm>
            <a:off x="5985273" y="3125813"/>
            <a:ext cx="520615" cy="363320"/>
          </a:xfrm>
          <a:prstGeom prst="roundRect">
            <a:avLst/>
          </a:prstGeom>
          <a:solidFill>
            <a:schemeClr val="accent4">
              <a:lumMod val="40000"/>
              <a:lumOff val="60000"/>
            </a:schemeClr>
          </a:solidFill>
          <a:ln w="38100">
            <a:solidFill>
              <a:schemeClr val="tx1">
                <a:lumMod val="95000"/>
                <a:lumOff val="5000"/>
              </a:schemeClr>
            </a:solidFill>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t>A</a:t>
            </a:r>
          </a:p>
        </p:txBody>
      </p:sp>
      <p:grpSp>
        <p:nvGrpSpPr>
          <p:cNvPr id="50" name="Group 49">
            <a:extLst>
              <a:ext uri="{FF2B5EF4-FFF2-40B4-BE49-F238E27FC236}">
                <a16:creationId xmlns:a16="http://schemas.microsoft.com/office/drawing/2014/main" id="{A88425E9-FDCE-4082-80D9-4A520369BAF6}"/>
              </a:ext>
            </a:extLst>
          </p:cNvPr>
          <p:cNvGrpSpPr/>
          <p:nvPr/>
        </p:nvGrpSpPr>
        <p:grpSpPr>
          <a:xfrm>
            <a:off x="7009070" y="2661386"/>
            <a:ext cx="311304" cy="400110"/>
            <a:chOff x="1725948" y="5686432"/>
            <a:chExt cx="311304" cy="400110"/>
          </a:xfrm>
        </p:grpSpPr>
        <p:sp>
          <p:nvSpPr>
            <p:cNvPr id="51" name="Oval 50">
              <a:extLst>
                <a:ext uri="{FF2B5EF4-FFF2-40B4-BE49-F238E27FC236}">
                  <a16:creationId xmlns:a16="http://schemas.microsoft.com/office/drawing/2014/main" id="{A630FA30-1CD8-4A9F-8F7B-9448FB9A3526}"/>
                </a:ext>
              </a:extLst>
            </p:cNvPr>
            <p:cNvSpPr/>
            <p:nvPr/>
          </p:nvSpPr>
          <p:spPr>
            <a:xfrm>
              <a:off x="1745946" y="5771432"/>
              <a:ext cx="261560" cy="243310"/>
            </a:xfrm>
            <a:prstGeom prst="ellipse">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52" name="TextBox 51">
              <a:extLst>
                <a:ext uri="{FF2B5EF4-FFF2-40B4-BE49-F238E27FC236}">
                  <a16:creationId xmlns:a16="http://schemas.microsoft.com/office/drawing/2014/main" id="{166621E7-AC89-49C9-AC40-9F6C05B7398B}"/>
                </a:ext>
              </a:extLst>
            </p:cNvPr>
            <p:cNvSpPr txBox="1"/>
            <p:nvPr/>
          </p:nvSpPr>
          <p:spPr>
            <a:xfrm>
              <a:off x="1725948" y="5686432"/>
              <a:ext cx="311304" cy="400110"/>
            </a:xfrm>
            <a:prstGeom prst="rect">
              <a:avLst/>
            </a:prstGeom>
            <a:noFill/>
          </p:spPr>
          <p:txBody>
            <a:bodyPr wrap="square" rtlCol="0">
              <a:spAutoFit/>
            </a:bodyPr>
            <a:lstStyle/>
            <a:p>
              <a:r>
                <a:rPr lang="en-US" sz="2000" dirty="0"/>
                <a:t>+</a:t>
              </a:r>
            </a:p>
          </p:txBody>
        </p:sp>
      </p:grpSp>
      <p:cxnSp>
        <p:nvCxnSpPr>
          <p:cNvPr id="53" name="Connector: Elbow 52">
            <a:extLst>
              <a:ext uri="{FF2B5EF4-FFF2-40B4-BE49-F238E27FC236}">
                <a16:creationId xmlns:a16="http://schemas.microsoft.com/office/drawing/2014/main" id="{FB440E6C-E274-4C0E-BBF3-712DA910D9C0}"/>
              </a:ext>
            </a:extLst>
          </p:cNvPr>
          <p:cNvCxnSpPr>
            <a:cxnSpLocks/>
          </p:cNvCxnSpPr>
          <p:nvPr/>
        </p:nvCxnSpPr>
        <p:spPr>
          <a:xfrm>
            <a:off x="6461889" y="2393067"/>
            <a:ext cx="697959" cy="369123"/>
          </a:xfrm>
          <a:prstGeom prst="bentConnector3">
            <a:avLst>
              <a:gd name="adj1" fmla="val 100878"/>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A259953A-3A34-4AF9-B7EE-3150A4B45D1F}"/>
              </a:ext>
            </a:extLst>
          </p:cNvPr>
          <p:cNvCxnSpPr>
            <a:cxnSpLocks/>
            <a:stCxn id="49" idx="3"/>
            <a:endCxn id="52" idx="2"/>
          </p:cNvCxnSpPr>
          <p:nvPr/>
        </p:nvCxnSpPr>
        <p:spPr>
          <a:xfrm flipV="1">
            <a:off x="6505888" y="3061496"/>
            <a:ext cx="658834" cy="24597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7A165C3-3957-46FA-8B7B-20007A20077A}"/>
              </a:ext>
            </a:extLst>
          </p:cNvPr>
          <p:cNvCxnSpPr>
            <a:cxnSpLocks/>
          </p:cNvCxnSpPr>
          <p:nvPr/>
        </p:nvCxnSpPr>
        <p:spPr>
          <a:xfrm flipV="1">
            <a:off x="7322530" y="2869040"/>
            <a:ext cx="501026" cy="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6" name="Picture 55" descr="A close up of a logo&#10;&#10;Description automatically generated">
            <a:extLst>
              <a:ext uri="{FF2B5EF4-FFF2-40B4-BE49-F238E27FC236}">
                <a16:creationId xmlns:a16="http://schemas.microsoft.com/office/drawing/2014/main" id="{B35241F6-583C-44DF-9411-01C12A6F22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76037" y="2380137"/>
            <a:ext cx="570898" cy="1136744"/>
          </a:xfrm>
          <a:prstGeom prst="rect">
            <a:avLst/>
          </a:prstGeom>
        </p:spPr>
      </p:pic>
      <p:sp>
        <p:nvSpPr>
          <p:cNvPr id="59" name="TextBox 58">
            <a:extLst>
              <a:ext uri="{FF2B5EF4-FFF2-40B4-BE49-F238E27FC236}">
                <a16:creationId xmlns:a16="http://schemas.microsoft.com/office/drawing/2014/main" id="{523E3305-EEB3-49F0-A423-A1FA1BE93A56}"/>
              </a:ext>
            </a:extLst>
          </p:cNvPr>
          <p:cNvSpPr txBox="1"/>
          <p:nvPr/>
        </p:nvSpPr>
        <p:spPr>
          <a:xfrm>
            <a:off x="3325902" y="3547534"/>
            <a:ext cx="432745" cy="461665"/>
          </a:xfrm>
          <a:prstGeom prst="rect">
            <a:avLst/>
          </a:prstGeom>
          <a:noFill/>
        </p:spPr>
        <p:txBody>
          <a:bodyPr wrap="square" rtlCol="0">
            <a:spAutoFit/>
          </a:bodyPr>
          <a:lstStyle/>
          <a:p>
            <a:r>
              <a:rPr lang="en-US" sz="2400" b="1" dirty="0"/>
              <a:t>…</a:t>
            </a:r>
          </a:p>
        </p:txBody>
      </p:sp>
      <p:pic>
        <p:nvPicPr>
          <p:cNvPr id="61" name="Picture 60">
            <a:extLst>
              <a:ext uri="{FF2B5EF4-FFF2-40B4-BE49-F238E27FC236}">
                <a16:creationId xmlns:a16="http://schemas.microsoft.com/office/drawing/2014/main" id="{9C068134-5A58-405B-931C-EA55F69D98FE}"/>
              </a:ext>
            </a:extLst>
          </p:cNvPr>
          <p:cNvPicPr>
            <a:picLocks noChangeAspect="1"/>
          </p:cNvPicPr>
          <p:nvPr/>
        </p:nvPicPr>
        <p:blipFill rotWithShape="1">
          <a:blip r:embed="rId5">
            <a:extLst>
              <a:ext uri="{28A0092B-C50C-407E-A947-70E740481C1C}">
                <a14:useLocalDpi xmlns:a14="http://schemas.microsoft.com/office/drawing/2010/main" val="0"/>
              </a:ext>
            </a:extLst>
          </a:blip>
          <a:srcRect l="70353" t="5576" r="20788" b="-19280"/>
          <a:stretch/>
        </p:blipFill>
        <p:spPr>
          <a:xfrm>
            <a:off x="2712290" y="3679429"/>
            <a:ext cx="415320" cy="394862"/>
          </a:xfrm>
          <a:prstGeom prst="rect">
            <a:avLst/>
          </a:prstGeom>
        </p:spPr>
      </p:pic>
      <p:pic>
        <p:nvPicPr>
          <p:cNvPr id="63" name="Picture 62">
            <a:extLst>
              <a:ext uri="{FF2B5EF4-FFF2-40B4-BE49-F238E27FC236}">
                <a16:creationId xmlns:a16="http://schemas.microsoft.com/office/drawing/2014/main" id="{0C31FC79-D53C-4801-965E-507A46033F58}"/>
              </a:ext>
            </a:extLst>
          </p:cNvPr>
          <p:cNvPicPr>
            <a:picLocks noChangeAspect="1"/>
          </p:cNvPicPr>
          <p:nvPr/>
        </p:nvPicPr>
        <p:blipFill rotWithShape="1">
          <a:blip r:embed="rId6">
            <a:extLst>
              <a:ext uri="{28A0092B-C50C-407E-A947-70E740481C1C}">
                <a14:useLocalDpi xmlns:a14="http://schemas.microsoft.com/office/drawing/2010/main" val="0"/>
              </a:ext>
            </a:extLst>
          </a:blip>
          <a:srcRect l="37027" t="2373" r="52080" b="-2373"/>
          <a:stretch/>
        </p:blipFill>
        <p:spPr>
          <a:xfrm>
            <a:off x="4208499" y="3732052"/>
            <a:ext cx="559082" cy="339451"/>
          </a:xfrm>
          <a:prstGeom prst="rect">
            <a:avLst/>
          </a:prstGeom>
        </p:spPr>
      </p:pic>
      <p:sp>
        <p:nvSpPr>
          <p:cNvPr id="64" name="TextBox 63">
            <a:extLst>
              <a:ext uri="{FF2B5EF4-FFF2-40B4-BE49-F238E27FC236}">
                <a16:creationId xmlns:a16="http://schemas.microsoft.com/office/drawing/2014/main" id="{3A0BEC61-EEE8-4267-A12C-28F01956EBD6}"/>
              </a:ext>
            </a:extLst>
          </p:cNvPr>
          <p:cNvSpPr txBox="1"/>
          <p:nvPr/>
        </p:nvSpPr>
        <p:spPr>
          <a:xfrm>
            <a:off x="5515952" y="1898820"/>
            <a:ext cx="1572015" cy="338554"/>
          </a:xfrm>
          <a:prstGeom prst="rect">
            <a:avLst/>
          </a:prstGeom>
          <a:noFill/>
        </p:spPr>
        <p:txBody>
          <a:bodyPr wrap="square" rtlCol="0">
            <a:spAutoFit/>
          </a:bodyPr>
          <a:lstStyle/>
          <a:p>
            <a:r>
              <a:rPr lang="en-US" sz="1600" b="1" dirty="0"/>
              <a:t>Predictor ANN</a:t>
            </a:r>
          </a:p>
        </p:txBody>
      </p:sp>
      <p:sp>
        <p:nvSpPr>
          <p:cNvPr id="65" name="TextBox 64">
            <a:extLst>
              <a:ext uri="{FF2B5EF4-FFF2-40B4-BE49-F238E27FC236}">
                <a16:creationId xmlns:a16="http://schemas.microsoft.com/office/drawing/2014/main" id="{68CD6ABA-B6B7-4F97-AC81-77D43F2AFB01}"/>
              </a:ext>
            </a:extLst>
          </p:cNvPr>
          <p:cNvSpPr txBox="1"/>
          <p:nvPr/>
        </p:nvSpPr>
        <p:spPr>
          <a:xfrm>
            <a:off x="5471122" y="3538306"/>
            <a:ext cx="1572015" cy="338554"/>
          </a:xfrm>
          <a:prstGeom prst="rect">
            <a:avLst/>
          </a:prstGeom>
          <a:noFill/>
        </p:spPr>
        <p:txBody>
          <a:bodyPr wrap="square" rtlCol="0">
            <a:spAutoFit/>
          </a:bodyPr>
          <a:lstStyle/>
          <a:p>
            <a:r>
              <a:rPr lang="en-US" sz="1600" b="1" dirty="0"/>
              <a:t>Attention ANN</a:t>
            </a:r>
          </a:p>
        </p:txBody>
      </p:sp>
      <p:sp>
        <p:nvSpPr>
          <p:cNvPr id="67" name="TextBox 66">
            <a:extLst>
              <a:ext uri="{FF2B5EF4-FFF2-40B4-BE49-F238E27FC236}">
                <a16:creationId xmlns:a16="http://schemas.microsoft.com/office/drawing/2014/main" id="{C3E314D5-5841-4627-806F-E49C54457965}"/>
              </a:ext>
            </a:extLst>
          </p:cNvPr>
          <p:cNvSpPr txBox="1"/>
          <p:nvPr/>
        </p:nvSpPr>
        <p:spPr>
          <a:xfrm>
            <a:off x="167595" y="4227828"/>
            <a:ext cx="1790291" cy="584775"/>
          </a:xfrm>
          <a:prstGeom prst="rect">
            <a:avLst/>
          </a:prstGeom>
          <a:noFill/>
        </p:spPr>
        <p:txBody>
          <a:bodyPr wrap="square" rtlCol="0">
            <a:spAutoFit/>
          </a:bodyPr>
          <a:lstStyle/>
          <a:p>
            <a:pPr algn="ctr"/>
            <a:r>
              <a:rPr lang="en-US" sz="1600" b="1" dirty="0"/>
              <a:t>Patient Temporal Coefficients</a:t>
            </a:r>
          </a:p>
        </p:txBody>
      </p:sp>
      <p:pic>
        <p:nvPicPr>
          <p:cNvPr id="17" name="Picture 16">
            <a:extLst>
              <a:ext uri="{FF2B5EF4-FFF2-40B4-BE49-F238E27FC236}">
                <a16:creationId xmlns:a16="http://schemas.microsoft.com/office/drawing/2014/main" id="{2FD24EC9-522C-48B8-A1D1-8D3308437946}"/>
              </a:ext>
            </a:extLst>
          </p:cNvPr>
          <p:cNvPicPr>
            <a:picLocks noChangeAspect="1"/>
          </p:cNvPicPr>
          <p:nvPr/>
        </p:nvPicPr>
        <p:blipFill rotWithShape="1">
          <a:blip r:embed="rId6">
            <a:extLst>
              <a:ext uri="{28A0092B-C50C-407E-A947-70E740481C1C}">
                <a14:useLocalDpi xmlns:a14="http://schemas.microsoft.com/office/drawing/2010/main" val="0"/>
              </a:ext>
            </a:extLst>
          </a:blip>
          <a:srcRect l="50731" t="-7969" r="31452" b="-8864"/>
          <a:stretch/>
        </p:blipFill>
        <p:spPr>
          <a:xfrm>
            <a:off x="6940249" y="3383054"/>
            <a:ext cx="758551" cy="328959"/>
          </a:xfrm>
          <a:prstGeom prst="rect">
            <a:avLst/>
          </a:prstGeom>
        </p:spPr>
      </p:pic>
      <p:sp>
        <p:nvSpPr>
          <p:cNvPr id="30" name="TextBox 29">
            <a:extLst>
              <a:ext uri="{FF2B5EF4-FFF2-40B4-BE49-F238E27FC236}">
                <a16:creationId xmlns:a16="http://schemas.microsoft.com/office/drawing/2014/main" id="{E33427E1-6F12-4D6A-AEB9-59165E953A9C}"/>
              </a:ext>
            </a:extLst>
          </p:cNvPr>
          <p:cNvSpPr txBox="1"/>
          <p:nvPr/>
        </p:nvSpPr>
        <p:spPr>
          <a:xfrm>
            <a:off x="7579305" y="3895542"/>
            <a:ext cx="1364362" cy="369332"/>
          </a:xfrm>
          <a:prstGeom prst="rect">
            <a:avLst/>
          </a:prstGeom>
          <a:noFill/>
        </p:spPr>
        <p:txBody>
          <a:bodyPr wrap="square" rtlCol="0">
            <a:spAutoFit/>
          </a:bodyPr>
          <a:lstStyle/>
          <a:p>
            <a:pPr algn="ctr"/>
            <a:r>
              <a:rPr lang="en-US" b="1" dirty="0"/>
              <a:t>Behavior</a:t>
            </a:r>
          </a:p>
        </p:txBody>
      </p:sp>
      <p:pic>
        <p:nvPicPr>
          <p:cNvPr id="68" name="Picture 67" descr="A close up of a logo&#10;&#10;Description automatically generated">
            <a:extLst>
              <a:ext uri="{FF2B5EF4-FFF2-40B4-BE49-F238E27FC236}">
                <a16:creationId xmlns:a16="http://schemas.microsoft.com/office/drawing/2014/main" id="{CC330C1D-5B42-4EAF-835F-02B5D50422B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76633" y="4693037"/>
            <a:ext cx="1808949" cy="861743"/>
          </a:xfrm>
          <a:prstGeom prst="rect">
            <a:avLst/>
          </a:prstGeom>
        </p:spPr>
      </p:pic>
      <p:pic>
        <p:nvPicPr>
          <p:cNvPr id="73" name="Picture 72" descr="A close up of a logo&#10;&#10;Description automatically generated">
            <a:extLst>
              <a:ext uri="{FF2B5EF4-FFF2-40B4-BE49-F238E27FC236}">
                <a16:creationId xmlns:a16="http://schemas.microsoft.com/office/drawing/2014/main" id="{11982F1D-C4B9-4907-9F88-85F73E643E2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07834" y="2029422"/>
            <a:ext cx="547863" cy="284674"/>
          </a:xfrm>
          <a:prstGeom prst="rect">
            <a:avLst/>
          </a:prstGeom>
        </p:spPr>
      </p:pic>
      <p:sp>
        <p:nvSpPr>
          <p:cNvPr id="74" name="Rectangle 73">
            <a:extLst>
              <a:ext uri="{FF2B5EF4-FFF2-40B4-BE49-F238E27FC236}">
                <a16:creationId xmlns:a16="http://schemas.microsoft.com/office/drawing/2014/main" id="{53E8D8FE-38DE-4BB3-BE6B-943B8E4332A5}"/>
              </a:ext>
            </a:extLst>
          </p:cNvPr>
          <p:cNvSpPr/>
          <p:nvPr/>
        </p:nvSpPr>
        <p:spPr>
          <a:xfrm>
            <a:off x="6886643" y="4628251"/>
            <a:ext cx="1988930" cy="9719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5A8463A6-9C0D-43D2-A5BA-777379DC6D3E}"/>
              </a:ext>
            </a:extLst>
          </p:cNvPr>
          <p:cNvSpPr txBox="1">
            <a:spLocks/>
          </p:cNvSpPr>
          <p:nvPr/>
        </p:nvSpPr>
        <p:spPr>
          <a:xfrm>
            <a:off x="-85313" y="-570874"/>
            <a:ext cx="7543800" cy="14509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300" dirty="0"/>
              <a:t> Deep Multi-Score Prediction</a:t>
            </a:r>
          </a:p>
        </p:txBody>
      </p:sp>
      <p:cxnSp>
        <p:nvCxnSpPr>
          <p:cNvPr id="58" name="Straight Connector 57">
            <a:extLst>
              <a:ext uri="{FF2B5EF4-FFF2-40B4-BE49-F238E27FC236}">
                <a16:creationId xmlns:a16="http://schemas.microsoft.com/office/drawing/2014/main" id="{5AF72566-C782-4D6C-BEE6-98E7AF066E9A}"/>
              </a:ext>
            </a:extLst>
          </p:cNvPr>
          <p:cNvCxnSpPr/>
          <p:nvPr/>
        </p:nvCxnSpPr>
        <p:spPr>
          <a:xfrm>
            <a:off x="121920"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115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5"/>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6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5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3" grpId="0" animBg="1"/>
      <p:bldP spid="16" grpId="0" animBg="1"/>
      <p:bldP spid="19" grpId="0" animBg="1"/>
      <p:bldP spid="42" grpId="0"/>
      <p:bldP spid="48" grpId="0" animBg="1"/>
      <p:bldP spid="49" grpId="0" animBg="1"/>
      <p:bldP spid="59" grpId="0"/>
      <p:bldP spid="64" grpId="0"/>
      <p:bldP spid="65" grpId="0"/>
      <p:bldP spid="67" grpId="0"/>
      <p:bldP spid="30" grpId="0"/>
      <p:bldP spid="7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5ED91CC-36DF-489F-9F53-57314C96E339}"/>
              </a:ext>
            </a:extLst>
          </p:cNvPr>
          <p:cNvSpPr/>
          <p:nvPr/>
        </p:nvSpPr>
        <p:spPr>
          <a:xfrm>
            <a:off x="878701" y="1254900"/>
            <a:ext cx="7386597" cy="2054580"/>
          </a:xfrm>
          <a:prstGeom prst="rect">
            <a:avLst/>
          </a:prstGeom>
          <a:solidFill>
            <a:schemeClr val="accent2">
              <a:lumMod val="20000"/>
              <a:lumOff val="80000"/>
              <a:alpha val="45000"/>
            </a:schemeClr>
          </a:solidFill>
          <a:ln w="28575">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6" name="Rectangle 5">
            <a:extLst>
              <a:ext uri="{FF2B5EF4-FFF2-40B4-BE49-F238E27FC236}">
                <a16:creationId xmlns:a16="http://schemas.microsoft.com/office/drawing/2014/main" id="{9CA66DF0-11B1-4186-AC9E-FC47B90A441F}"/>
              </a:ext>
            </a:extLst>
          </p:cNvPr>
          <p:cNvSpPr/>
          <p:nvPr/>
        </p:nvSpPr>
        <p:spPr>
          <a:xfrm>
            <a:off x="3208509" y="3480203"/>
            <a:ext cx="5056789" cy="2054580"/>
          </a:xfrm>
          <a:prstGeom prst="rect">
            <a:avLst/>
          </a:prstGeom>
          <a:solidFill>
            <a:schemeClr val="bg1">
              <a:lumMod val="85000"/>
              <a:alpha val="45000"/>
            </a:schemeClr>
          </a:solidFill>
          <a:ln w="28575">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sz="1800" b="1" dirty="0"/>
          </a:p>
        </p:txBody>
      </p:sp>
      <p:cxnSp>
        <p:nvCxnSpPr>
          <p:cNvPr id="20" name="Straight Arrow Connector 19">
            <a:extLst>
              <a:ext uri="{FF2B5EF4-FFF2-40B4-BE49-F238E27FC236}">
                <a16:creationId xmlns:a16="http://schemas.microsoft.com/office/drawing/2014/main" id="{F65C3DDA-9AFF-4EBD-B137-6EBC01102F29}"/>
              </a:ext>
            </a:extLst>
          </p:cNvPr>
          <p:cNvCxnSpPr>
            <a:cxnSpLocks/>
          </p:cNvCxnSpPr>
          <p:nvPr/>
        </p:nvCxnSpPr>
        <p:spPr>
          <a:xfrm flipH="1">
            <a:off x="4529415" y="3127650"/>
            <a:ext cx="524343" cy="480832"/>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265B8BF9-604C-4CE1-A527-E927ED1F7073}"/>
              </a:ext>
            </a:extLst>
          </p:cNvPr>
          <p:cNvSpPr/>
          <p:nvPr/>
        </p:nvSpPr>
        <p:spPr>
          <a:xfrm>
            <a:off x="878701" y="3480203"/>
            <a:ext cx="2116974" cy="205458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A51F4028-7783-4D7C-AF1F-C3A7DC97B752}"/>
              </a:ext>
            </a:extLst>
          </p:cNvPr>
          <p:cNvCxnSpPr>
            <a:cxnSpLocks/>
          </p:cNvCxnSpPr>
          <p:nvPr/>
        </p:nvCxnSpPr>
        <p:spPr>
          <a:xfrm flipH="1">
            <a:off x="1962116" y="2955254"/>
            <a:ext cx="1815735" cy="876853"/>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99B35A1-5E8C-47D4-9E78-AC68CD4E0D8C}"/>
              </a:ext>
            </a:extLst>
          </p:cNvPr>
          <p:cNvSpPr txBox="1"/>
          <p:nvPr/>
        </p:nvSpPr>
        <p:spPr>
          <a:xfrm rot="16200000">
            <a:off x="-414205" y="2103453"/>
            <a:ext cx="2244224" cy="338554"/>
          </a:xfrm>
          <a:prstGeom prst="rect">
            <a:avLst/>
          </a:prstGeom>
          <a:noFill/>
        </p:spPr>
        <p:txBody>
          <a:bodyPr wrap="square" rtlCol="0">
            <a:spAutoFit/>
          </a:bodyPr>
          <a:lstStyle/>
          <a:p>
            <a:pPr algn="ctr"/>
            <a:r>
              <a:rPr lang="en-US" sz="1600" b="1" dirty="0">
                <a:solidFill>
                  <a:schemeClr val="accent2">
                    <a:lumMod val="50000"/>
                  </a:schemeClr>
                </a:solidFill>
              </a:rPr>
              <a:t>sr-DDL</a:t>
            </a:r>
          </a:p>
        </p:txBody>
      </p:sp>
      <p:sp>
        <p:nvSpPr>
          <p:cNvPr id="27" name="TextBox 26">
            <a:extLst>
              <a:ext uri="{FF2B5EF4-FFF2-40B4-BE49-F238E27FC236}">
                <a16:creationId xmlns:a16="http://schemas.microsoft.com/office/drawing/2014/main" id="{456A48A0-ADC1-47B5-B552-916D696D2D20}"/>
              </a:ext>
            </a:extLst>
          </p:cNvPr>
          <p:cNvSpPr txBox="1"/>
          <p:nvPr/>
        </p:nvSpPr>
        <p:spPr>
          <a:xfrm rot="5400000">
            <a:off x="7515941" y="4215107"/>
            <a:ext cx="2054582" cy="584775"/>
          </a:xfrm>
          <a:prstGeom prst="rect">
            <a:avLst/>
          </a:prstGeom>
          <a:noFill/>
        </p:spPr>
        <p:txBody>
          <a:bodyPr wrap="square" rtlCol="0">
            <a:spAutoFit/>
          </a:bodyPr>
          <a:lstStyle/>
          <a:p>
            <a:pPr algn="ctr"/>
            <a:r>
              <a:rPr lang="en-US" sz="1600" b="1" dirty="0">
                <a:solidFill>
                  <a:schemeClr val="tx1">
                    <a:lumMod val="75000"/>
                    <a:lumOff val="25000"/>
                  </a:schemeClr>
                </a:solidFill>
              </a:rPr>
              <a:t>Deep Multiscore Prediction</a:t>
            </a:r>
          </a:p>
        </p:txBody>
      </p:sp>
      <p:pic>
        <p:nvPicPr>
          <p:cNvPr id="30" name="Picture 2" descr="https://lh5.googleusercontent.com/NRZsFtnSfMnOMWwjkKYVgfPC-f-03YiYl-Q3PoS8Awmm_SuM5nsXZUvzHTaquT22R1R2v1ghWgaiw7posgfyU6J-N_euSzLVJZr35Jusl2RsK1N37nMnIbj1_3fv84K_RsG4AFSUl4k">
            <a:extLst>
              <a:ext uri="{FF2B5EF4-FFF2-40B4-BE49-F238E27FC236}">
                <a16:creationId xmlns:a16="http://schemas.microsoft.com/office/drawing/2014/main" id="{E01E0414-7C1F-403A-B7E9-18F0835FDD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6549" y="3958231"/>
            <a:ext cx="1494701" cy="997735"/>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B9DC908E-2B54-4396-AA6F-185577F1EBC6}"/>
              </a:ext>
            </a:extLst>
          </p:cNvPr>
          <p:cNvSpPr txBox="1"/>
          <p:nvPr/>
        </p:nvSpPr>
        <p:spPr>
          <a:xfrm>
            <a:off x="903628" y="4979507"/>
            <a:ext cx="2116973" cy="292388"/>
          </a:xfrm>
          <a:prstGeom prst="rect">
            <a:avLst/>
          </a:prstGeom>
          <a:noFill/>
        </p:spPr>
        <p:txBody>
          <a:bodyPr wrap="square" rtlCol="0">
            <a:spAutoFit/>
          </a:bodyPr>
          <a:lstStyle/>
          <a:p>
            <a:r>
              <a:rPr lang="en-US" sz="1300" b="1" dirty="0"/>
              <a:t>Representative Subnetwork</a:t>
            </a:r>
          </a:p>
        </p:txBody>
      </p:sp>
      <p:pic>
        <p:nvPicPr>
          <p:cNvPr id="79" name="Picture 78" descr="A picture containing screenshot, text&#10;&#10;Description generated with high confidence">
            <a:extLst>
              <a:ext uri="{FF2B5EF4-FFF2-40B4-BE49-F238E27FC236}">
                <a16:creationId xmlns:a16="http://schemas.microsoft.com/office/drawing/2014/main" id="{0E11E733-EF02-495A-A6A4-0D7F84887B1D}"/>
              </a:ext>
            </a:extLst>
          </p:cNvPr>
          <p:cNvPicPr>
            <a:picLocks noChangeAspect="1"/>
          </p:cNvPicPr>
          <p:nvPr/>
        </p:nvPicPr>
        <p:blipFill rotWithShape="1">
          <a:blip r:embed="rId4">
            <a:extLst>
              <a:ext uri="{28A0092B-C50C-407E-A947-70E740481C1C}">
                <a14:useLocalDpi xmlns:a14="http://schemas.microsoft.com/office/drawing/2010/main" val="0"/>
              </a:ext>
            </a:extLst>
          </a:blip>
          <a:srcRect l="69123" t="58901" r="4140" b="5777"/>
          <a:stretch/>
        </p:blipFill>
        <p:spPr>
          <a:xfrm rot="10800000" flipH="1">
            <a:off x="2409345" y="1463212"/>
            <a:ext cx="865402" cy="902126"/>
          </a:xfrm>
          <a:prstGeom prst="rect">
            <a:avLst/>
          </a:prstGeom>
          <a:ln w="28575">
            <a:solidFill>
              <a:schemeClr val="tx1"/>
            </a:solidFill>
          </a:ln>
        </p:spPr>
      </p:pic>
      <p:pic>
        <p:nvPicPr>
          <p:cNvPr id="81" name="Shape 63" descr="corr.jpg">
            <a:extLst>
              <a:ext uri="{FF2B5EF4-FFF2-40B4-BE49-F238E27FC236}">
                <a16:creationId xmlns:a16="http://schemas.microsoft.com/office/drawing/2014/main" id="{769BE91F-B40D-4F08-B0A3-9C1B2B79C994}"/>
              </a:ext>
            </a:extLst>
          </p:cNvPr>
          <p:cNvPicPr preferRelativeResize="0"/>
          <p:nvPr/>
        </p:nvPicPr>
        <p:blipFill rotWithShape="1">
          <a:blip r:embed="rId5">
            <a:alphaModFix/>
          </a:blip>
          <a:srcRect l="11336" t="7856" r="20329" b="11066"/>
          <a:stretch/>
        </p:blipFill>
        <p:spPr>
          <a:xfrm>
            <a:off x="907316" y="1814560"/>
            <a:ext cx="972875" cy="1140694"/>
          </a:xfrm>
          <a:prstGeom prst="rect">
            <a:avLst/>
          </a:prstGeom>
          <a:ln w="31750">
            <a:solidFill>
              <a:schemeClr val="tx1">
                <a:lumMod val="95000"/>
                <a:lumOff val="5000"/>
              </a:schemeClr>
            </a:solidFill>
          </a:ln>
          <a:effectLst>
            <a:outerShdw blurRad="292100" dist="139700" dir="2700000" algn="tl" rotWithShape="0">
              <a:srgbClr val="333333">
                <a:alpha val="0"/>
              </a:srgbClr>
            </a:outerShdw>
          </a:effectLst>
          <a:scene3d>
            <a:camera prst="isometricRightUp"/>
            <a:lightRig rig="threePt" dir="t"/>
          </a:scene3d>
        </p:spPr>
      </p:pic>
      <p:pic>
        <p:nvPicPr>
          <p:cNvPr id="82" name="Shape 63" descr="corr.jpg">
            <a:extLst>
              <a:ext uri="{FF2B5EF4-FFF2-40B4-BE49-F238E27FC236}">
                <a16:creationId xmlns:a16="http://schemas.microsoft.com/office/drawing/2014/main" id="{6B0915AC-98D0-4B93-BDBF-BD7BB9235C1F}"/>
              </a:ext>
            </a:extLst>
          </p:cNvPr>
          <p:cNvPicPr preferRelativeResize="0"/>
          <p:nvPr/>
        </p:nvPicPr>
        <p:blipFill rotWithShape="1">
          <a:blip r:embed="rId5">
            <a:alphaModFix/>
          </a:blip>
          <a:srcRect l="11336" t="7856" r="20329" b="11066"/>
          <a:stretch/>
        </p:blipFill>
        <p:spPr>
          <a:xfrm>
            <a:off x="1059729" y="1838101"/>
            <a:ext cx="972875" cy="1140694"/>
          </a:xfrm>
          <a:prstGeom prst="rect">
            <a:avLst/>
          </a:prstGeom>
          <a:ln w="31750">
            <a:solidFill>
              <a:schemeClr val="tx1">
                <a:lumMod val="95000"/>
                <a:lumOff val="5000"/>
              </a:schemeClr>
            </a:solidFill>
          </a:ln>
          <a:effectLst>
            <a:outerShdw blurRad="292100" dist="139700" dir="2700000" algn="tl" rotWithShape="0">
              <a:srgbClr val="333333">
                <a:alpha val="0"/>
              </a:srgbClr>
            </a:outerShdw>
          </a:effectLst>
          <a:scene3d>
            <a:camera prst="isometricRightUp"/>
            <a:lightRig rig="threePt" dir="t"/>
          </a:scene3d>
        </p:spPr>
      </p:pic>
      <p:pic>
        <p:nvPicPr>
          <p:cNvPr id="83" name="Shape 63" descr="corr.jpg">
            <a:extLst>
              <a:ext uri="{FF2B5EF4-FFF2-40B4-BE49-F238E27FC236}">
                <a16:creationId xmlns:a16="http://schemas.microsoft.com/office/drawing/2014/main" id="{0D873AAF-5605-4732-BC04-C03AAC26DDAE}"/>
              </a:ext>
            </a:extLst>
          </p:cNvPr>
          <p:cNvPicPr preferRelativeResize="0"/>
          <p:nvPr/>
        </p:nvPicPr>
        <p:blipFill rotWithShape="1">
          <a:blip r:embed="rId5">
            <a:alphaModFix/>
          </a:blip>
          <a:srcRect l="11336" t="7856" r="20329" b="11066"/>
          <a:stretch/>
        </p:blipFill>
        <p:spPr>
          <a:xfrm>
            <a:off x="1189947" y="1881411"/>
            <a:ext cx="972875" cy="1140692"/>
          </a:xfrm>
          <a:prstGeom prst="rect">
            <a:avLst/>
          </a:prstGeom>
          <a:ln w="31750">
            <a:solidFill>
              <a:schemeClr val="tx1">
                <a:lumMod val="95000"/>
                <a:lumOff val="5000"/>
              </a:schemeClr>
            </a:solidFill>
          </a:ln>
          <a:effectLst>
            <a:outerShdw blurRad="292100" dist="139700" dir="2700000" algn="tl" rotWithShape="0">
              <a:srgbClr val="333333">
                <a:alpha val="0"/>
              </a:srgbClr>
            </a:outerShdw>
          </a:effectLst>
          <a:scene3d>
            <a:camera prst="isometricRightUp"/>
            <a:lightRig rig="threePt" dir="t"/>
          </a:scene3d>
        </p:spPr>
      </p:pic>
      <p:cxnSp>
        <p:nvCxnSpPr>
          <p:cNvPr id="85" name="Straight Arrow Connector 84">
            <a:extLst>
              <a:ext uri="{FF2B5EF4-FFF2-40B4-BE49-F238E27FC236}">
                <a16:creationId xmlns:a16="http://schemas.microsoft.com/office/drawing/2014/main" id="{30514491-21D1-467B-A96E-5B03EE204689}"/>
              </a:ext>
            </a:extLst>
          </p:cNvPr>
          <p:cNvCxnSpPr>
            <a:cxnSpLocks/>
          </p:cNvCxnSpPr>
          <p:nvPr/>
        </p:nvCxnSpPr>
        <p:spPr>
          <a:xfrm flipV="1">
            <a:off x="2222606" y="2449401"/>
            <a:ext cx="1343197" cy="1067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 name="Shape 55" descr="non_sub_net.jpg">
            <a:extLst>
              <a:ext uri="{FF2B5EF4-FFF2-40B4-BE49-F238E27FC236}">
                <a16:creationId xmlns:a16="http://schemas.microsoft.com/office/drawing/2014/main" id="{56A0E939-BE17-4DF3-A248-725B472AFF09}"/>
              </a:ext>
            </a:extLst>
          </p:cNvPr>
          <p:cNvPicPr preferRelativeResize="0"/>
          <p:nvPr/>
        </p:nvPicPr>
        <p:blipFill rotWithShape="1">
          <a:blip r:embed="rId6">
            <a:alphaModFix/>
          </a:blip>
          <a:srcRect l="11436" t="7668" r="81102" b="11353"/>
          <a:stretch/>
        </p:blipFill>
        <p:spPr>
          <a:xfrm rot="16200000">
            <a:off x="6992661" y="890741"/>
            <a:ext cx="175021" cy="2069740"/>
          </a:xfrm>
          <a:prstGeom prst="rect">
            <a:avLst/>
          </a:prstGeom>
          <a:noFill/>
          <a:ln>
            <a:noFill/>
          </a:ln>
        </p:spPr>
      </p:pic>
      <p:pic>
        <p:nvPicPr>
          <p:cNvPr id="10" name="Shape 57" descr="non_sub_net.jpg">
            <a:extLst>
              <a:ext uri="{FF2B5EF4-FFF2-40B4-BE49-F238E27FC236}">
                <a16:creationId xmlns:a16="http://schemas.microsoft.com/office/drawing/2014/main" id="{6155F228-E7AC-4948-9E2B-D85DD61BFB72}"/>
              </a:ext>
            </a:extLst>
          </p:cNvPr>
          <p:cNvPicPr preferRelativeResize="0"/>
          <p:nvPr/>
        </p:nvPicPr>
        <p:blipFill rotWithShape="1">
          <a:blip r:embed="rId6">
            <a:alphaModFix/>
          </a:blip>
          <a:srcRect l="19022" t="7950" r="73487" b="11084"/>
          <a:stretch/>
        </p:blipFill>
        <p:spPr>
          <a:xfrm rot="16200000">
            <a:off x="6992863" y="1134266"/>
            <a:ext cx="174617" cy="2065245"/>
          </a:xfrm>
          <a:prstGeom prst="rect">
            <a:avLst/>
          </a:prstGeom>
          <a:noFill/>
          <a:ln>
            <a:noFill/>
          </a:ln>
        </p:spPr>
      </p:pic>
      <p:sp>
        <p:nvSpPr>
          <p:cNvPr id="11" name="Shape 61">
            <a:extLst>
              <a:ext uri="{FF2B5EF4-FFF2-40B4-BE49-F238E27FC236}">
                <a16:creationId xmlns:a16="http://schemas.microsoft.com/office/drawing/2014/main" id="{17C234B1-9DCF-4078-B0EF-15C4104776A3}"/>
              </a:ext>
            </a:extLst>
          </p:cNvPr>
          <p:cNvSpPr/>
          <p:nvPr/>
        </p:nvSpPr>
        <p:spPr>
          <a:xfrm rot="16200000" flipH="1">
            <a:off x="6998023" y="1439595"/>
            <a:ext cx="164165" cy="2198114"/>
          </a:xfrm>
          <a:prstGeom prst="rightBracket">
            <a:avLst>
              <a:gd name="adj" fmla="val 8333"/>
            </a:avLst>
          </a:prstGeom>
          <a:noFill/>
          <a:ln w="25400" cap="flat" cmpd="sng">
            <a:solidFill>
              <a:schemeClr val="tx1"/>
            </a:solidFill>
            <a:prstDash val="solid"/>
            <a:round/>
            <a:headEnd type="none" w="med" len="med"/>
            <a:tailEnd type="none" w="med" len="med"/>
          </a:ln>
        </p:spPr>
        <p:txBody>
          <a:bodyPr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12" name="TextBox 45">
            <a:extLst>
              <a:ext uri="{FF2B5EF4-FFF2-40B4-BE49-F238E27FC236}">
                <a16:creationId xmlns:a16="http://schemas.microsoft.com/office/drawing/2014/main" id="{6D0B482C-5A9B-4E89-AB50-E268A658C446}"/>
              </a:ext>
            </a:extLst>
          </p:cNvPr>
          <p:cNvSpPr txBox="1"/>
          <p:nvPr/>
        </p:nvSpPr>
        <p:spPr>
          <a:xfrm rot="5400000">
            <a:off x="7034082" y="2247454"/>
            <a:ext cx="282896" cy="36052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a:t>…</a:t>
            </a:r>
          </a:p>
        </p:txBody>
      </p:sp>
      <p:pic>
        <p:nvPicPr>
          <p:cNvPr id="13" name="Shape 54" descr="non_sub_net.jpg">
            <a:extLst>
              <a:ext uri="{FF2B5EF4-FFF2-40B4-BE49-F238E27FC236}">
                <a16:creationId xmlns:a16="http://schemas.microsoft.com/office/drawing/2014/main" id="{CAB582A3-4F17-46C6-ACD8-66997A886D96}"/>
              </a:ext>
            </a:extLst>
          </p:cNvPr>
          <p:cNvPicPr preferRelativeResize="0"/>
          <p:nvPr/>
        </p:nvPicPr>
        <p:blipFill rotWithShape="1">
          <a:blip r:embed="rId6">
            <a:alphaModFix/>
          </a:blip>
          <a:srcRect l="11436" t="7668" r="81102" b="11353"/>
          <a:stretch/>
        </p:blipFill>
        <p:spPr>
          <a:xfrm>
            <a:off x="3829876" y="1590891"/>
            <a:ext cx="210257" cy="1475282"/>
          </a:xfrm>
          <a:prstGeom prst="rect">
            <a:avLst/>
          </a:prstGeom>
          <a:noFill/>
          <a:ln>
            <a:noFill/>
          </a:ln>
        </p:spPr>
      </p:pic>
      <p:pic>
        <p:nvPicPr>
          <p:cNvPr id="14" name="Shape 56" descr="non_sub_net.jpg">
            <a:extLst>
              <a:ext uri="{FF2B5EF4-FFF2-40B4-BE49-F238E27FC236}">
                <a16:creationId xmlns:a16="http://schemas.microsoft.com/office/drawing/2014/main" id="{571DB309-94E3-464C-A376-B8D50C86E4B0}"/>
              </a:ext>
            </a:extLst>
          </p:cNvPr>
          <p:cNvPicPr preferRelativeResize="0"/>
          <p:nvPr/>
        </p:nvPicPr>
        <p:blipFill rotWithShape="1">
          <a:blip r:embed="rId6">
            <a:alphaModFix/>
          </a:blip>
          <a:srcRect l="19022" t="7950" r="73487" b="11084"/>
          <a:stretch/>
        </p:blipFill>
        <p:spPr>
          <a:xfrm>
            <a:off x="4160917" y="1590891"/>
            <a:ext cx="210257" cy="1475282"/>
          </a:xfrm>
          <a:prstGeom prst="rect">
            <a:avLst/>
          </a:prstGeom>
          <a:noFill/>
          <a:ln>
            <a:noFill/>
          </a:ln>
        </p:spPr>
      </p:pic>
      <p:sp>
        <p:nvSpPr>
          <p:cNvPr id="15" name="Shape 58">
            <a:extLst>
              <a:ext uri="{FF2B5EF4-FFF2-40B4-BE49-F238E27FC236}">
                <a16:creationId xmlns:a16="http://schemas.microsoft.com/office/drawing/2014/main" id="{D2F229D4-9961-4A03-BEC2-F701BCAC6FE8}"/>
              </a:ext>
            </a:extLst>
          </p:cNvPr>
          <p:cNvSpPr/>
          <p:nvPr/>
        </p:nvSpPr>
        <p:spPr>
          <a:xfrm>
            <a:off x="3699076" y="1541567"/>
            <a:ext cx="142031" cy="1573811"/>
          </a:xfrm>
          <a:prstGeom prst="leftBracket">
            <a:avLst>
              <a:gd name="adj" fmla="val 8333"/>
            </a:avLst>
          </a:prstGeom>
          <a:noFill/>
          <a:ln w="25400" cap="flat" cmpd="sng">
            <a:solidFill>
              <a:schemeClr val="tx1"/>
            </a:solidFill>
            <a:prstDash val="solid"/>
            <a:round/>
            <a:headEnd type="none" w="med" len="med"/>
            <a:tailEnd type="none" w="med" len="med"/>
          </a:ln>
        </p:spPr>
        <p:txBody>
          <a:bodyPr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16" name="Shape 59">
            <a:extLst>
              <a:ext uri="{FF2B5EF4-FFF2-40B4-BE49-F238E27FC236}">
                <a16:creationId xmlns:a16="http://schemas.microsoft.com/office/drawing/2014/main" id="{9A19FCE3-7075-4726-9BF0-B259C8CD0833}"/>
              </a:ext>
            </a:extLst>
          </p:cNvPr>
          <p:cNvSpPr/>
          <p:nvPr/>
        </p:nvSpPr>
        <p:spPr>
          <a:xfrm>
            <a:off x="4600115" y="1541573"/>
            <a:ext cx="202065" cy="1573811"/>
          </a:xfrm>
          <a:prstGeom prst="rightBracket">
            <a:avLst>
              <a:gd name="adj" fmla="val 8333"/>
            </a:avLst>
          </a:prstGeom>
          <a:noFill/>
          <a:ln w="25400" cap="flat" cmpd="sng">
            <a:solidFill>
              <a:schemeClr val="tx1"/>
            </a:solidFill>
            <a:prstDash val="solid"/>
            <a:round/>
            <a:headEnd type="none" w="med" len="med"/>
            <a:tailEnd type="none" w="med" len="med"/>
          </a:ln>
        </p:spPr>
        <p:txBody>
          <a:bodyPr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17" name="Shape 60">
            <a:extLst>
              <a:ext uri="{FF2B5EF4-FFF2-40B4-BE49-F238E27FC236}">
                <a16:creationId xmlns:a16="http://schemas.microsoft.com/office/drawing/2014/main" id="{1F87BA63-3431-4ECE-BCB0-B80012F81CB5}"/>
              </a:ext>
            </a:extLst>
          </p:cNvPr>
          <p:cNvSpPr/>
          <p:nvPr/>
        </p:nvSpPr>
        <p:spPr>
          <a:xfrm rot="16200000">
            <a:off x="6998000" y="683914"/>
            <a:ext cx="164165" cy="2222420"/>
          </a:xfrm>
          <a:prstGeom prst="rightBracket">
            <a:avLst>
              <a:gd name="adj" fmla="val 8333"/>
            </a:avLst>
          </a:prstGeom>
          <a:noFill/>
          <a:ln w="25400" cap="flat" cmpd="sng">
            <a:solidFill>
              <a:schemeClr val="tx1"/>
            </a:solidFill>
            <a:prstDash val="solid"/>
            <a:round/>
            <a:headEnd type="none" w="med" len="med"/>
            <a:tailEnd type="none" w="med" len="med"/>
          </a:ln>
        </p:spPr>
        <p:txBody>
          <a:bodyPr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sp>
        <p:nvSpPr>
          <p:cNvPr id="18" name="TextBox 4">
            <a:extLst>
              <a:ext uri="{FF2B5EF4-FFF2-40B4-BE49-F238E27FC236}">
                <a16:creationId xmlns:a16="http://schemas.microsoft.com/office/drawing/2014/main" id="{E24047EC-E253-4F1C-9697-DE059B455E0A}"/>
              </a:ext>
            </a:extLst>
          </p:cNvPr>
          <p:cNvSpPr txBox="1"/>
          <p:nvPr/>
        </p:nvSpPr>
        <p:spPr>
          <a:xfrm>
            <a:off x="4407316" y="2103119"/>
            <a:ext cx="328526" cy="31045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t>…</a:t>
            </a:r>
          </a:p>
        </p:txBody>
      </p:sp>
      <p:pic>
        <p:nvPicPr>
          <p:cNvPr id="21" name="Shape 62" descr="untitled.jpg">
            <a:extLst>
              <a:ext uri="{FF2B5EF4-FFF2-40B4-BE49-F238E27FC236}">
                <a16:creationId xmlns:a16="http://schemas.microsoft.com/office/drawing/2014/main" id="{40063776-FB33-4644-89A0-EE5FC665FB99}"/>
              </a:ext>
            </a:extLst>
          </p:cNvPr>
          <p:cNvPicPr preferRelativeResize="0"/>
          <p:nvPr/>
        </p:nvPicPr>
        <p:blipFill rotWithShape="1">
          <a:blip r:embed="rId7">
            <a:alphaModFix/>
          </a:blip>
          <a:srcRect l="11519" t="7856" r="23501" b="11066"/>
          <a:stretch/>
        </p:blipFill>
        <p:spPr>
          <a:xfrm>
            <a:off x="4879482" y="1896015"/>
            <a:ext cx="655653" cy="622564"/>
          </a:xfrm>
          <a:prstGeom prst="rect">
            <a:avLst/>
          </a:prstGeom>
          <a:noFill/>
          <a:ln w="28575">
            <a:solidFill>
              <a:schemeClr val="tx1"/>
            </a:solidFill>
          </a:ln>
          <a:scene3d>
            <a:camera prst="isometricRightUp"/>
            <a:lightRig rig="threePt" dir="t"/>
          </a:scene3d>
        </p:spPr>
      </p:pic>
      <p:pic>
        <p:nvPicPr>
          <p:cNvPr id="22" name="Shape 62" descr="untitled.jpg">
            <a:extLst>
              <a:ext uri="{FF2B5EF4-FFF2-40B4-BE49-F238E27FC236}">
                <a16:creationId xmlns:a16="http://schemas.microsoft.com/office/drawing/2014/main" id="{B4B78758-B6FB-44B7-9312-479F521680D2}"/>
              </a:ext>
            </a:extLst>
          </p:cNvPr>
          <p:cNvPicPr preferRelativeResize="0"/>
          <p:nvPr/>
        </p:nvPicPr>
        <p:blipFill rotWithShape="1">
          <a:blip r:embed="rId7">
            <a:alphaModFix/>
          </a:blip>
          <a:srcRect l="11519" t="7856" r="23501" b="11066"/>
          <a:stretch/>
        </p:blipFill>
        <p:spPr>
          <a:xfrm>
            <a:off x="5009700" y="1932457"/>
            <a:ext cx="655653" cy="622564"/>
          </a:xfrm>
          <a:prstGeom prst="rect">
            <a:avLst/>
          </a:prstGeom>
          <a:noFill/>
          <a:ln w="28575">
            <a:solidFill>
              <a:schemeClr val="tx1"/>
            </a:solidFill>
          </a:ln>
          <a:scene3d>
            <a:camera prst="isometricRightUp"/>
            <a:lightRig rig="threePt" dir="t"/>
          </a:scene3d>
        </p:spPr>
      </p:pic>
      <p:pic>
        <p:nvPicPr>
          <p:cNvPr id="25" name="Shape 62" descr="untitled.jpg">
            <a:extLst>
              <a:ext uri="{FF2B5EF4-FFF2-40B4-BE49-F238E27FC236}">
                <a16:creationId xmlns:a16="http://schemas.microsoft.com/office/drawing/2014/main" id="{9A2FCDD8-45B8-49EA-97FE-163235E1C77A}"/>
              </a:ext>
            </a:extLst>
          </p:cNvPr>
          <p:cNvPicPr preferRelativeResize="0"/>
          <p:nvPr/>
        </p:nvPicPr>
        <p:blipFill rotWithShape="1">
          <a:blip r:embed="rId7">
            <a:alphaModFix/>
          </a:blip>
          <a:srcRect l="11519" t="7856" r="23501" b="11066"/>
          <a:stretch/>
        </p:blipFill>
        <p:spPr>
          <a:xfrm>
            <a:off x="5114369" y="1965570"/>
            <a:ext cx="655653" cy="622564"/>
          </a:xfrm>
          <a:prstGeom prst="rect">
            <a:avLst/>
          </a:prstGeom>
          <a:noFill/>
          <a:ln w="28575">
            <a:solidFill>
              <a:schemeClr val="tx1"/>
            </a:solidFill>
          </a:ln>
          <a:scene3d>
            <a:camera prst="isometricRightUp"/>
            <a:lightRig rig="threePt" dir="t"/>
          </a:scene3d>
        </p:spPr>
      </p:pic>
      <p:grpSp>
        <p:nvGrpSpPr>
          <p:cNvPr id="108" name="Group 107">
            <a:extLst>
              <a:ext uri="{FF2B5EF4-FFF2-40B4-BE49-F238E27FC236}">
                <a16:creationId xmlns:a16="http://schemas.microsoft.com/office/drawing/2014/main" id="{5A48394C-ADCE-4E39-B49C-A3629130191C}"/>
              </a:ext>
            </a:extLst>
          </p:cNvPr>
          <p:cNvGrpSpPr/>
          <p:nvPr/>
        </p:nvGrpSpPr>
        <p:grpSpPr>
          <a:xfrm>
            <a:off x="3283832" y="3630304"/>
            <a:ext cx="2649576" cy="1144062"/>
            <a:chOff x="5516897" y="4532080"/>
            <a:chExt cx="2649576" cy="1144062"/>
          </a:xfrm>
        </p:grpSpPr>
        <p:cxnSp>
          <p:nvCxnSpPr>
            <p:cNvPr id="109" name="Connector: Elbow 108">
              <a:extLst>
                <a:ext uri="{FF2B5EF4-FFF2-40B4-BE49-F238E27FC236}">
                  <a16:creationId xmlns:a16="http://schemas.microsoft.com/office/drawing/2014/main" id="{1693A188-FF65-413B-AADC-7C094F7289E0}"/>
                </a:ext>
              </a:extLst>
            </p:cNvPr>
            <p:cNvCxnSpPr>
              <a:cxnSpLocks/>
            </p:cNvCxnSpPr>
            <p:nvPr/>
          </p:nvCxnSpPr>
          <p:spPr>
            <a:xfrm rot="10800000" flipV="1">
              <a:off x="5996375" y="4532080"/>
              <a:ext cx="611409" cy="526221"/>
            </a:xfrm>
            <a:prstGeom prst="bentConnector3">
              <a:avLst>
                <a:gd name="adj1" fmla="val 100948"/>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B4C7721C-0868-40DD-ABB9-33FE5AE7A63D}"/>
                </a:ext>
              </a:extLst>
            </p:cNvPr>
            <p:cNvGrpSpPr/>
            <p:nvPr/>
          </p:nvGrpSpPr>
          <p:grpSpPr>
            <a:xfrm>
              <a:off x="5516897" y="4532736"/>
              <a:ext cx="2649576" cy="1143406"/>
              <a:chOff x="5516897" y="4532736"/>
              <a:chExt cx="2649576" cy="1143406"/>
            </a:xfrm>
          </p:grpSpPr>
          <p:sp>
            <p:nvSpPr>
              <p:cNvPr id="111" name="Rectangle: Rounded Corners 110">
                <a:extLst>
                  <a:ext uri="{FF2B5EF4-FFF2-40B4-BE49-F238E27FC236}">
                    <a16:creationId xmlns:a16="http://schemas.microsoft.com/office/drawing/2014/main" id="{FD8BFB8A-97B3-442B-885C-2510EF0514B6}"/>
                  </a:ext>
                </a:extLst>
              </p:cNvPr>
              <p:cNvSpPr/>
              <p:nvPr/>
            </p:nvSpPr>
            <p:spPr>
              <a:xfrm>
                <a:off x="5516897" y="5058302"/>
                <a:ext cx="2649576" cy="617840"/>
              </a:xfrm>
              <a:prstGeom prst="roundRect">
                <a:avLst/>
              </a:prstGeom>
              <a:solidFill>
                <a:schemeClr val="accent6">
                  <a:lumMod val="20000"/>
                  <a:lumOff val="80000"/>
                </a:schemeClr>
              </a:solidFill>
              <a:ln w="38100">
                <a:solidFill>
                  <a:schemeClr val="tx1">
                    <a:lumMod val="95000"/>
                    <a:lumOff val="5000"/>
                  </a:schemeClr>
                </a:solidFill>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t>LSTM</a:t>
                </a:r>
              </a:p>
            </p:txBody>
          </p:sp>
          <p:cxnSp>
            <p:nvCxnSpPr>
              <p:cNvPr id="112" name="Connector: Elbow 111">
                <a:extLst>
                  <a:ext uri="{FF2B5EF4-FFF2-40B4-BE49-F238E27FC236}">
                    <a16:creationId xmlns:a16="http://schemas.microsoft.com/office/drawing/2014/main" id="{AF762F50-3F12-4819-A020-61CFF2624CF9}"/>
                  </a:ext>
                </a:extLst>
              </p:cNvPr>
              <p:cNvCxnSpPr>
                <a:cxnSpLocks/>
              </p:cNvCxnSpPr>
              <p:nvPr/>
            </p:nvCxnSpPr>
            <p:spPr>
              <a:xfrm>
                <a:off x="6607784" y="4532736"/>
                <a:ext cx="1124802" cy="498852"/>
              </a:xfrm>
              <a:prstGeom prst="bentConnector3">
                <a:avLst>
                  <a:gd name="adj1" fmla="val 100027"/>
                </a:avLst>
              </a:prstGeom>
              <a:ln w="38100">
                <a:tailEnd type="triangle"/>
              </a:ln>
            </p:spPr>
            <p:style>
              <a:lnRef idx="1">
                <a:schemeClr val="accent1"/>
              </a:lnRef>
              <a:fillRef idx="0">
                <a:schemeClr val="accent1"/>
              </a:fillRef>
              <a:effectRef idx="0">
                <a:schemeClr val="accent1"/>
              </a:effectRef>
              <a:fontRef idx="minor">
                <a:schemeClr val="tx1"/>
              </a:fontRef>
            </p:style>
          </p:cxnSp>
        </p:grpSp>
      </p:grpSp>
      <p:pic>
        <p:nvPicPr>
          <p:cNvPr id="39" name="Shape 62" descr="untitled.jpg">
            <a:extLst>
              <a:ext uri="{FF2B5EF4-FFF2-40B4-BE49-F238E27FC236}">
                <a16:creationId xmlns:a16="http://schemas.microsoft.com/office/drawing/2014/main" id="{760FEC57-677E-4CE3-B402-E912318E389C}"/>
              </a:ext>
            </a:extLst>
          </p:cNvPr>
          <p:cNvPicPr preferRelativeResize="0"/>
          <p:nvPr/>
        </p:nvPicPr>
        <p:blipFill rotWithShape="1">
          <a:blip r:embed="rId7">
            <a:alphaModFix/>
          </a:blip>
          <a:srcRect l="11519" t="7856" r="23501" b="11066"/>
          <a:stretch/>
        </p:blipFill>
        <p:spPr>
          <a:xfrm>
            <a:off x="5256260" y="1998683"/>
            <a:ext cx="655653" cy="622564"/>
          </a:xfrm>
          <a:prstGeom prst="rect">
            <a:avLst/>
          </a:prstGeom>
          <a:noFill/>
          <a:ln w="28575">
            <a:solidFill>
              <a:schemeClr val="tx1"/>
            </a:solidFill>
          </a:ln>
          <a:scene3d>
            <a:camera prst="isometricRightUp"/>
            <a:lightRig rig="threePt" dir="t"/>
          </a:scene3d>
        </p:spPr>
      </p:pic>
      <p:pic>
        <p:nvPicPr>
          <p:cNvPr id="42" name="Shape 63" descr="corr.jpg">
            <a:extLst>
              <a:ext uri="{FF2B5EF4-FFF2-40B4-BE49-F238E27FC236}">
                <a16:creationId xmlns:a16="http://schemas.microsoft.com/office/drawing/2014/main" id="{3F98E94D-AFAA-43A5-A589-6CDB5145A118}"/>
              </a:ext>
            </a:extLst>
          </p:cNvPr>
          <p:cNvPicPr preferRelativeResize="0"/>
          <p:nvPr/>
        </p:nvPicPr>
        <p:blipFill rotWithShape="1">
          <a:blip r:embed="rId5">
            <a:alphaModFix/>
          </a:blip>
          <a:srcRect l="11336" t="7856" r="20329" b="11066"/>
          <a:stretch/>
        </p:blipFill>
        <p:spPr>
          <a:xfrm>
            <a:off x="1321284" y="1904952"/>
            <a:ext cx="981151" cy="1140692"/>
          </a:xfrm>
          <a:prstGeom prst="rect">
            <a:avLst/>
          </a:prstGeom>
          <a:ln w="31750">
            <a:solidFill>
              <a:schemeClr val="tx1">
                <a:lumMod val="95000"/>
                <a:lumOff val="5000"/>
              </a:schemeClr>
            </a:solidFill>
          </a:ln>
          <a:effectLst>
            <a:outerShdw blurRad="292100" dist="139700" dir="2700000" algn="tl" rotWithShape="0">
              <a:srgbClr val="333333">
                <a:alpha val="0"/>
              </a:srgbClr>
            </a:outerShdw>
          </a:effectLst>
          <a:scene3d>
            <a:camera prst="isometricRightUp"/>
            <a:lightRig rig="threePt" dir="t"/>
          </a:scene3d>
        </p:spPr>
      </p:pic>
      <p:sp>
        <p:nvSpPr>
          <p:cNvPr id="7" name="TextBox 6">
            <a:extLst>
              <a:ext uri="{FF2B5EF4-FFF2-40B4-BE49-F238E27FC236}">
                <a16:creationId xmlns:a16="http://schemas.microsoft.com/office/drawing/2014/main" id="{2618B28A-0AE7-4A20-AA9D-D8E91C882E6D}"/>
              </a:ext>
            </a:extLst>
          </p:cNvPr>
          <p:cNvSpPr txBox="1"/>
          <p:nvPr/>
        </p:nvSpPr>
        <p:spPr>
          <a:xfrm>
            <a:off x="3619620" y="5174528"/>
            <a:ext cx="2170375" cy="338554"/>
          </a:xfrm>
          <a:prstGeom prst="rect">
            <a:avLst/>
          </a:prstGeom>
          <a:noFill/>
        </p:spPr>
        <p:txBody>
          <a:bodyPr wrap="square" rtlCol="0">
            <a:spAutoFit/>
          </a:bodyPr>
          <a:lstStyle/>
          <a:p>
            <a:pPr algn="ctr"/>
            <a:r>
              <a:rPr lang="en-US" sz="1600" b="1" dirty="0"/>
              <a:t>Hidden Representation</a:t>
            </a:r>
          </a:p>
        </p:txBody>
      </p:sp>
      <p:cxnSp>
        <p:nvCxnSpPr>
          <p:cNvPr id="51" name="Straight Arrow Connector 50">
            <a:extLst>
              <a:ext uri="{FF2B5EF4-FFF2-40B4-BE49-F238E27FC236}">
                <a16:creationId xmlns:a16="http://schemas.microsoft.com/office/drawing/2014/main" id="{7917D227-92EF-465B-B563-469F40029892}"/>
              </a:ext>
            </a:extLst>
          </p:cNvPr>
          <p:cNvCxnSpPr>
            <a:cxnSpLocks/>
          </p:cNvCxnSpPr>
          <p:nvPr/>
        </p:nvCxnSpPr>
        <p:spPr>
          <a:xfrm>
            <a:off x="3770091" y="4793056"/>
            <a:ext cx="880" cy="353982"/>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7BB0912-4DDA-4DFF-AED6-F1CACF1A8BED}"/>
              </a:ext>
            </a:extLst>
          </p:cNvPr>
          <p:cNvCxnSpPr>
            <a:cxnSpLocks/>
          </p:cNvCxnSpPr>
          <p:nvPr/>
        </p:nvCxnSpPr>
        <p:spPr>
          <a:xfrm>
            <a:off x="5492804" y="4762362"/>
            <a:ext cx="0" cy="336423"/>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ED97EE35-3E21-48B9-84CE-5FF0119E8725}"/>
              </a:ext>
            </a:extLst>
          </p:cNvPr>
          <p:cNvCxnSpPr>
            <a:cxnSpLocks/>
          </p:cNvCxnSpPr>
          <p:nvPr/>
        </p:nvCxnSpPr>
        <p:spPr>
          <a:xfrm rot="5400000" flipH="1" flipV="1">
            <a:off x="5408109" y="4604465"/>
            <a:ext cx="1011508" cy="434188"/>
          </a:xfrm>
          <a:prstGeom prst="bentConnector3">
            <a:avLst>
              <a:gd name="adj1" fmla="val -905"/>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AA4758CD-F714-4A93-97BC-2621AD53AD08}"/>
              </a:ext>
            </a:extLst>
          </p:cNvPr>
          <p:cNvSpPr/>
          <p:nvPr/>
        </p:nvSpPr>
        <p:spPr>
          <a:xfrm>
            <a:off x="6584393" y="3736442"/>
            <a:ext cx="513640" cy="363320"/>
          </a:xfrm>
          <a:prstGeom prst="roundRect">
            <a:avLst/>
          </a:prstGeom>
          <a:solidFill>
            <a:schemeClr val="accent2">
              <a:lumMod val="40000"/>
              <a:lumOff val="60000"/>
            </a:schemeClr>
          </a:solidFill>
          <a:ln w="38100">
            <a:solidFill>
              <a:schemeClr val="tx1">
                <a:lumMod val="95000"/>
                <a:lumOff val="5000"/>
              </a:schemeClr>
            </a:solidFill>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t>A</a:t>
            </a:r>
          </a:p>
        </p:txBody>
      </p:sp>
      <p:sp>
        <p:nvSpPr>
          <p:cNvPr id="46" name="Rectangle: Rounded Corners 45">
            <a:extLst>
              <a:ext uri="{FF2B5EF4-FFF2-40B4-BE49-F238E27FC236}">
                <a16:creationId xmlns:a16="http://schemas.microsoft.com/office/drawing/2014/main" id="{759AD433-4EA4-4AB5-A64F-C7E41B304477}"/>
              </a:ext>
            </a:extLst>
          </p:cNvPr>
          <p:cNvSpPr/>
          <p:nvPr/>
        </p:nvSpPr>
        <p:spPr>
          <a:xfrm>
            <a:off x="6576094" y="4611396"/>
            <a:ext cx="520615" cy="363320"/>
          </a:xfrm>
          <a:prstGeom prst="roundRect">
            <a:avLst/>
          </a:prstGeom>
          <a:solidFill>
            <a:schemeClr val="accent4">
              <a:lumMod val="40000"/>
              <a:lumOff val="60000"/>
            </a:schemeClr>
          </a:solidFill>
          <a:ln w="38100">
            <a:solidFill>
              <a:schemeClr val="tx1">
                <a:lumMod val="95000"/>
                <a:lumOff val="5000"/>
              </a:schemeClr>
            </a:solidFill>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t>P</a:t>
            </a:r>
          </a:p>
        </p:txBody>
      </p:sp>
      <p:cxnSp>
        <p:nvCxnSpPr>
          <p:cNvPr id="71" name="Connector: Elbow 70">
            <a:extLst>
              <a:ext uri="{FF2B5EF4-FFF2-40B4-BE49-F238E27FC236}">
                <a16:creationId xmlns:a16="http://schemas.microsoft.com/office/drawing/2014/main" id="{2A1161F3-6388-4731-BD81-A4FCF6ACA674}"/>
              </a:ext>
            </a:extLst>
          </p:cNvPr>
          <p:cNvCxnSpPr>
            <a:cxnSpLocks/>
          </p:cNvCxnSpPr>
          <p:nvPr/>
        </p:nvCxnSpPr>
        <p:spPr>
          <a:xfrm flipV="1">
            <a:off x="6148882" y="3946682"/>
            <a:ext cx="401645" cy="397708"/>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248C5344-C1D4-4FC7-949C-ECF91F9C062E}"/>
              </a:ext>
            </a:extLst>
          </p:cNvPr>
          <p:cNvCxnSpPr>
            <a:cxnSpLocks/>
          </p:cNvCxnSpPr>
          <p:nvPr/>
        </p:nvCxnSpPr>
        <p:spPr>
          <a:xfrm rot="16200000" flipH="1">
            <a:off x="6199399" y="4468352"/>
            <a:ext cx="505830" cy="200738"/>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02F7ACE3-CB10-4605-8BED-A21B8A1C3496}"/>
              </a:ext>
            </a:extLst>
          </p:cNvPr>
          <p:cNvGrpSpPr/>
          <p:nvPr/>
        </p:nvGrpSpPr>
        <p:grpSpPr>
          <a:xfrm>
            <a:off x="7168231" y="4168610"/>
            <a:ext cx="311304" cy="400110"/>
            <a:chOff x="1725948" y="5686432"/>
            <a:chExt cx="311304" cy="400110"/>
          </a:xfrm>
        </p:grpSpPr>
        <p:sp>
          <p:nvSpPr>
            <p:cNvPr id="74" name="Oval 73">
              <a:extLst>
                <a:ext uri="{FF2B5EF4-FFF2-40B4-BE49-F238E27FC236}">
                  <a16:creationId xmlns:a16="http://schemas.microsoft.com/office/drawing/2014/main" id="{19CB0D5F-6CB5-4DE9-89C6-31C68C83DBE5}"/>
                </a:ext>
              </a:extLst>
            </p:cNvPr>
            <p:cNvSpPr/>
            <p:nvPr/>
          </p:nvSpPr>
          <p:spPr>
            <a:xfrm>
              <a:off x="1745946" y="5771432"/>
              <a:ext cx="261560" cy="243310"/>
            </a:xfrm>
            <a:prstGeom prst="ellipse">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75" name="TextBox 74">
              <a:extLst>
                <a:ext uri="{FF2B5EF4-FFF2-40B4-BE49-F238E27FC236}">
                  <a16:creationId xmlns:a16="http://schemas.microsoft.com/office/drawing/2014/main" id="{580272D6-F213-4F1F-936C-C6C0707CCB0E}"/>
                </a:ext>
              </a:extLst>
            </p:cNvPr>
            <p:cNvSpPr txBox="1"/>
            <p:nvPr/>
          </p:nvSpPr>
          <p:spPr>
            <a:xfrm>
              <a:off x="1725948" y="5686432"/>
              <a:ext cx="311304" cy="400110"/>
            </a:xfrm>
            <a:prstGeom prst="rect">
              <a:avLst/>
            </a:prstGeom>
            <a:noFill/>
          </p:spPr>
          <p:txBody>
            <a:bodyPr wrap="square" rtlCol="0">
              <a:spAutoFit/>
            </a:bodyPr>
            <a:lstStyle/>
            <a:p>
              <a:r>
                <a:rPr lang="en-US" sz="2000" dirty="0"/>
                <a:t>+</a:t>
              </a:r>
            </a:p>
          </p:txBody>
        </p:sp>
      </p:grpSp>
      <p:cxnSp>
        <p:nvCxnSpPr>
          <p:cNvPr id="76" name="Straight Arrow Connector 75">
            <a:extLst>
              <a:ext uri="{FF2B5EF4-FFF2-40B4-BE49-F238E27FC236}">
                <a16:creationId xmlns:a16="http://schemas.microsoft.com/office/drawing/2014/main" id="{4EA09E44-82D9-4AD1-8930-A16F154F6BFF}"/>
              </a:ext>
            </a:extLst>
          </p:cNvPr>
          <p:cNvCxnSpPr>
            <a:cxnSpLocks/>
          </p:cNvCxnSpPr>
          <p:nvPr/>
        </p:nvCxnSpPr>
        <p:spPr>
          <a:xfrm>
            <a:off x="7462015" y="4378093"/>
            <a:ext cx="202557" cy="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C40E806D-6AFB-443B-95E4-8CFCF10B8723}"/>
              </a:ext>
            </a:extLst>
          </p:cNvPr>
          <p:cNvCxnSpPr>
            <a:cxnSpLocks/>
          </p:cNvCxnSpPr>
          <p:nvPr/>
        </p:nvCxnSpPr>
        <p:spPr>
          <a:xfrm rot="16200000" flipH="1">
            <a:off x="7043945" y="3985206"/>
            <a:ext cx="334026" cy="199818"/>
          </a:xfrm>
          <a:prstGeom prst="bentConnector3">
            <a:avLst>
              <a:gd name="adj1" fmla="val 4818"/>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CA7CDFF5-387F-45C5-B569-FA2BAAF94B53}"/>
              </a:ext>
            </a:extLst>
          </p:cNvPr>
          <p:cNvCxnSpPr>
            <a:cxnSpLocks/>
          </p:cNvCxnSpPr>
          <p:nvPr/>
        </p:nvCxnSpPr>
        <p:spPr>
          <a:xfrm rot="5400000" flipH="1" flipV="1">
            <a:off x="7027791" y="4568059"/>
            <a:ext cx="388385" cy="221869"/>
          </a:xfrm>
          <a:prstGeom prst="bentConnector3">
            <a:avLst>
              <a:gd name="adj1" fmla="val 8856"/>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97" name="Picture 96" descr="A close up of a logo&#10;&#10;Description automatically generated">
            <a:extLst>
              <a:ext uri="{FF2B5EF4-FFF2-40B4-BE49-F238E27FC236}">
                <a16:creationId xmlns:a16="http://schemas.microsoft.com/office/drawing/2014/main" id="{CD007CC0-4DA6-4641-A770-365BDF9827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87183" y="3904179"/>
            <a:ext cx="473179" cy="942171"/>
          </a:xfrm>
          <a:prstGeom prst="rect">
            <a:avLst/>
          </a:prstGeom>
        </p:spPr>
      </p:pic>
      <p:sp>
        <p:nvSpPr>
          <p:cNvPr id="99" name="Shape 78">
            <a:extLst>
              <a:ext uri="{FF2B5EF4-FFF2-40B4-BE49-F238E27FC236}">
                <a16:creationId xmlns:a16="http://schemas.microsoft.com/office/drawing/2014/main" id="{A213CA54-077A-4DF6-8C66-73187A388559}"/>
              </a:ext>
            </a:extLst>
          </p:cNvPr>
          <p:cNvSpPr txBox="1"/>
          <p:nvPr/>
        </p:nvSpPr>
        <p:spPr>
          <a:xfrm>
            <a:off x="6291384" y="2661934"/>
            <a:ext cx="1727945" cy="251448"/>
          </a:xfrm>
          <a:prstGeom prst="rect">
            <a:avLst/>
          </a:prstGeom>
          <a:noFill/>
          <a:ln>
            <a:noFill/>
          </a:ln>
        </p:spPr>
        <p:txBody>
          <a:bodyPr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200" b="1" dirty="0"/>
              <a:t>Network Basis Elements</a:t>
            </a:r>
          </a:p>
        </p:txBody>
      </p:sp>
      <p:sp>
        <p:nvSpPr>
          <p:cNvPr id="100" name="Shape 78">
            <a:extLst>
              <a:ext uri="{FF2B5EF4-FFF2-40B4-BE49-F238E27FC236}">
                <a16:creationId xmlns:a16="http://schemas.microsoft.com/office/drawing/2014/main" id="{36FA6DB5-5EAC-4344-9914-E451F39978A8}"/>
              </a:ext>
            </a:extLst>
          </p:cNvPr>
          <p:cNvSpPr txBox="1"/>
          <p:nvPr/>
        </p:nvSpPr>
        <p:spPr>
          <a:xfrm>
            <a:off x="4576299" y="2763366"/>
            <a:ext cx="1727945" cy="251448"/>
          </a:xfrm>
          <a:prstGeom prst="rect">
            <a:avLst/>
          </a:prstGeom>
          <a:noFill/>
          <a:ln>
            <a:noFill/>
          </a:ln>
        </p:spPr>
        <p:txBody>
          <a:bodyPr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200" b="1" dirty="0"/>
              <a:t>Temporal </a:t>
            </a:r>
          </a:p>
          <a:p>
            <a:pPr algn="ctr"/>
            <a:r>
              <a:rPr lang="en-GB" sz="1200" b="1" dirty="0"/>
              <a:t>Coefficients</a:t>
            </a:r>
          </a:p>
        </p:txBody>
      </p:sp>
      <p:sp>
        <p:nvSpPr>
          <p:cNvPr id="116" name="Shape 78">
            <a:extLst>
              <a:ext uri="{FF2B5EF4-FFF2-40B4-BE49-F238E27FC236}">
                <a16:creationId xmlns:a16="http://schemas.microsoft.com/office/drawing/2014/main" id="{3A79CD95-0ED2-4C89-944D-9BA7D572A7DA}"/>
              </a:ext>
            </a:extLst>
          </p:cNvPr>
          <p:cNvSpPr txBox="1"/>
          <p:nvPr/>
        </p:nvSpPr>
        <p:spPr>
          <a:xfrm>
            <a:off x="2021809" y="2608595"/>
            <a:ext cx="1727945" cy="251448"/>
          </a:xfrm>
          <a:prstGeom prst="rect">
            <a:avLst/>
          </a:prstGeom>
          <a:noFill/>
          <a:ln>
            <a:noFill/>
          </a:ln>
        </p:spPr>
        <p:txBody>
          <a:bodyPr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200" b="1" dirty="0"/>
              <a:t>DTI Laplacian</a:t>
            </a:r>
          </a:p>
          <a:p>
            <a:pPr algn="ctr"/>
            <a:r>
              <a:rPr lang="en-GB" sz="1200" b="1" dirty="0"/>
              <a:t>regularizer</a:t>
            </a:r>
          </a:p>
        </p:txBody>
      </p:sp>
      <p:sp>
        <p:nvSpPr>
          <p:cNvPr id="56" name="Title 1">
            <a:extLst>
              <a:ext uri="{FF2B5EF4-FFF2-40B4-BE49-F238E27FC236}">
                <a16:creationId xmlns:a16="http://schemas.microsoft.com/office/drawing/2014/main" id="{F9B6F89A-362E-45C5-915F-6849DB6482D7}"/>
              </a:ext>
            </a:extLst>
          </p:cNvPr>
          <p:cNvSpPr txBox="1">
            <a:spLocks/>
          </p:cNvSpPr>
          <p:nvPr/>
        </p:nvSpPr>
        <p:spPr>
          <a:xfrm>
            <a:off x="-85313" y="-570874"/>
            <a:ext cx="7543800" cy="14509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300" dirty="0"/>
              <a:t> Deep sr-DDL</a:t>
            </a:r>
          </a:p>
        </p:txBody>
      </p:sp>
      <p:cxnSp>
        <p:nvCxnSpPr>
          <p:cNvPr id="58" name="Straight Connector 57">
            <a:extLst>
              <a:ext uri="{FF2B5EF4-FFF2-40B4-BE49-F238E27FC236}">
                <a16:creationId xmlns:a16="http://schemas.microsoft.com/office/drawing/2014/main" id="{2CC30651-50B4-478D-95BC-DD269B8F4DBF}"/>
              </a:ext>
            </a:extLst>
          </p:cNvPr>
          <p:cNvCxnSpPr/>
          <p:nvPr/>
        </p:nvCxnSpPr>
        <p:spPr>
          <a:xfrm>
            <a:off x="121920"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43AD3178-AC6F-499D-8B3E-80C2F975188D}"/>
              </a:ext>
            </a:extLst>
          </p:cNvPr>
          <p:cNvSpPr txBox="1"/>
          <p:nvPr/>
        </p:nvSpPr>
        <p:spPr>
          <a:xfrm>
            <a:off x="-85313" y="6322762"/>
            <a:ext cx="9695541" cy="707886"/>
          </a:xfrm>
          <a:prstGeom prst="rect">
            <a:avLst/>
          </a:prstGeom>
          <a:noFill/>
        </p:spPr>
        <p:txBody>
          <a:bodyPr wrap="square">
            <a:spAutoFit/>
          </a:bodyPr>
          <a:lstStyle/>
          <a:p>
            <a:r>
              <a:rPr lang="en-US" sz="1000" b="1" dirty="0">
                <a:solidFill>
                  <a:schemeClr val="bg1"/>
                </a:solidFill>
                <a:effectLst/>
              </a:rPr>
              <a:t>[1] N.S. D’Souza</a:t>
            </a:r>
            <a:r>
              <a:rPr lang="en-US" sz="1000" dirty="0">
                <a:solidFill>
                  <a:schemeClr val="bg1"/>
                </a:solidFill>
                <a:effectLst/>
              </a:rPr>
              <a:t>, et al. “A Deep-Generative Hybrid Model to Integrate Multimodal and Dynamic Connectivity for Predicting Spectrum-Level Deficits in Autism”. In pr.  MICCAI ‘20</a:t>
            </a:r>
          </a:p>
          <a:p>
            <a:r>
              <a:rPr lang="en-US" sz="1000" b="1" dirty="0">
                <a:solidFill>
                  <a:schemeClr val="bg1"/>
                </a:solidFill>
                <a:effectLst/>
              </a:rPr>
              <a:t>[2] N.S. D’Souza</a:t>
            </a:r>
            <a:r>
              <a:rPr lang="en-US" sz="1000" b="1" dirty="0">
                <a:solidFill>
                  <a:schemeClr val="bg1"/>
                </a:solidFill>
              </a:rPr>
              <a:t> et al</a:t>
            </a:r>
            <a:r>
              <a:rPr lang="en-US" sz="1000" dirty="0">
                <a:solidFill>
                  <a:schemeClr val="bg1"/>
                </a:solidFill>
                <a:effectLst/>
              </a:rPr>
              <a:t>. “Deep sr-DDL: Deep Structurally Regularized Dynamic Dictionary Learning to Integrate Multimodal and Dynamic Functional Connectomics data for Multidimensional Clinical Characterizations”, In Proceedings </a:t>
            </a:r>
            <a:r>
              <a:rPr lang="en-US" sz="1000" dirty="0" err="1">
                <a:solidFill>
                  <a:schemeClr val="bg1"/>
                </a:solidFill>
                <a:effectLst/>
              </a:rPr>
              <a:t>NeuroImage</a:t>
            </a:r>
            <a:r>
              <a:rPr lang="en-US" sz="1000" dirty="0">
                <a:solidFill>
                  <a:schemeClr val="bg1"/>
                </a:solidFill>
                <a:effectLst/>
              </a:rPr>
              <a:t>, 2021</a:t>
            </a:r>
          </a:p>
          <a:p>
            <a:endParaRPr lang="en-US" sz="1000" dirty="0">
              <a:solidFill>
                <a:schemeClr val="bg1"/>
              </a:solidFill>
            </a:endParaRPr>
          </a:p>
        </p:txBody>
      </p:sp>
    </p:spTree>
    <p:extLst>
      <p:ext uri="{BB962C8B-B14F-4D97-AF65-F5344CB8AC3E}">
        <p14:creationId xmlns:p14="http://schemas.microsoft.com/office/powerpoint/2010/main" val="16022782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5073B9DE-16AE-4D43-86D8-E40EFD28C75E}"/>
              </a:ext>
            </a:extLst>
          </p:cNvPr>
          <p:cNvSpPr txBox="1"/>
          <p:nvPr/>
        </p:nvSpPr>
        <p:spPr>
          <a:xfrm>
            <a:off x="96198" y="5312048"/>
            <a:ext cx="1120044" cy="292388"/>
          </a:xfrm>
          <a:prstGeom prst="rect">
            <a:avLst/>
          </a:prstGeom>
          <a:solidFill>
            <a:schemeClr val="bg1"/>
          </a:solidFill>
        </p:spPr>
        <p:txBody>
          <a:bodyPr wrap="square" rtlCol="0">
            <a:spAutoFit/>
          </a:bodyPr>
          <a:lstStyle/>
          <a:p>
            <a:endParaRPr lang="en-US" dirty="0"/>
          </a:p>
        </p:txBody>
      </p:sp>
      <p:pic>
        <p:nvPicPr>
          <p:cNvPr id="44" name="Picture 43">
            <a:extLst>
              <a:ext uri="{FF2B5EF4-FFF2-40B4-BE49-F238E27FC236}">
                <a16:creationId xmlns:a16="http://schemas.microsoft.com/office/drawing/2014/main" id="{D06EE6A0-91DA-4A5E-B91F-B5356D2EBF20}"/>
              </a:ext>
            </a:extLst>
          </p:cNvPr>
          <p:cNvPicPr>
            <a:picLocks noChangeAspect="1"/>
          </p:cNvPicPr>
          <p:nvPr/>
        </p:nvPicPr>
        <p:blipFill rotWithShape="1">
          <a:blip r:embed="rId3"/>
          <a:srcRect l="42936" t="52570" r="9971" b="25030"/>
          <a:stretch/>
        </p:blipFill>
        <p:spPr>
          <a:xfrm>
            <a:off x="5787324" y="3556781"/>
            <a:ext cx="3025194" cy="732556"/>
          </a:xfrm>
          <a:prstGeom prst="rect">
            <a:avLst/>
          </a:prstGeom>
        </p:spPr>
      </p:pic>
      <p:pic>
        <p:nvPicPr>
          <p:cNvPr id="7" name="Picture 6">
            <a:extLst>
              <a:ext uri="{FF2B5EF4-FFF2-40B4-BE49-F238E27FC236}">
                <a16:creationId xmlns:a16="http://schemas.microsoft.com/office/drawing/2014/main" id="{219DEED0-AE68-4960-BE66-B46E8F71C767}"/>
              </a:ext>
            </a:extLst>
          </p:cNvPr>
          <p:cNvPicPr>
            <a:picLocks noChangeAspect="1"/>
          </p:cNvPicPr>
          <p:nvPr/>
        </p:nvPicPr>
        <p:blipFill rotWithShape="1">
          <a:blip r:embed="rId3"/>
          <a:srcRect l="17563" t="52570" r="69311" b="25030"/>
          <a:stretch/>
        </p:blipFill>
        <p:spPr>
          <a:xfrm>
            <a:off x="1001011" y="1538208"/>
            <a:ext cx="843214" cy="732556"/>
          </a:xfrm>
          <a:prstGeom prst="rect">
            <a:avLst/>
          </a:prstGeom>
        </p:spPr>
      </p:pic>
      <p:pic>
        <p:nvPicPr>
          <p:cNvPr id="9" name="Picture 8">
            <a:extLst>
              <a:ext uri="{FF2B5EF4-FFF2-40B4-BE49-F238E27FC236}">
                <a16:creationId xmlns:a16="http://schemas.microsoft.com/office/drawing/2014/main" id="{F9532C17-458B-441A-8152-E287818EC2A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778371" y="1634533"/>
            <a:ext cx="457428" cy="264450"/>
          </a:xfrm>
          <a:prstGeom prst="rect">
            <a:avLst/>
          </a:prstGeom>
        </p:spPr>
      </p:pic>
      <p:pic>
        <p:nvPicPr>
          <p:cNvPr id="10" name="Picture 9">
            <a:extLst>
              <a:ext uri="{FF2B5EF4-FFF2-40B4-BE49-F238E27FC236}">
                <a16:creationId xmlns:a16="http://schemas.microsoft.com/office/drawing/2014/main" id="{3AD39A4F-3841-491E-9393-624D000933D3}"/>
              </a:ext>
            </a:extLst>
          </p:cNvPr>
          <p:cNvPicPr>
            <a:picLocks noChangeAspect="1"/>
          </p:cNvPicPr>
          <p:nvPr/>
        </p:nvPicPr>
        <p:blipFill rotWithShape="1">
          <a:blip r:embed="rId3"/>
          <a:srcRect l="76808" t="74865" r="896" b="4835"/>
          <a:stretch/>
        </p:blipFill>
        <p:spPr>
          <a:xfrm>
            <a:off x="7305421" y="4102419"/>
            <a:ext cx="1420433" cy="658384"/>
          </a:xfrm>
          <a:prstGeom prst="rect">
            <a:avLst/>
          </a:prstGeom>
        </p:spPr>
      </p:pic>
      <p:sp>
        <p:nvSpPr>
          <p:cNvPr id="11" name="Left Brace 10">
            <a:extLst>
              <a:ext uri="{FF2B5EF4-FFF2-40B4-BE49-F238E27FC236}">
                <a16:creationId xmlns:a16="http://schemas.microsoft.com/office/drawing/2014/main" id="{7651F991-C9FB-4C67-869B-90B70827AA29}"/>
              </a:ext>
            </a:extLst>
          </p:cNvPr>
          <p:cNvSpPr/>
          <p:nvPr/>
        </p:nvSpPr>
        <p:spPr>
          <a:xfrm rot="16200000">
            <a:off x="3888072" y="1121552"/>
            <a:ext cx="221605" cy="2511492"/>
          </a:xfrm>
          <a:prstGeom prst="leftBrace">
            <a:avLst>
              <a:gd name="adj1" fmla="val 8333"/>
              <a:gd name="adj2" fmla="val 50343"/>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e 11">
            <a:extLst>
              <a:ext uri="{FF2B5EF4-FFF2-40B4-BE49-F238E27FC236}">
                <a16:creationId xmlns:a16="http://schemas.microsoft.com/office/drawing/2014/main" id="{7E771A07-AB01-4C6A-B003-B3651875E72D}"/>
              </a:ext>
            </a:extLst>
          </p:cNvPr>
          <p:cNvSpPr/>
          <p:nvPr/>
        </p:nvSpPr>
        <p:spPr>
          <a:xfrm rot="16200000">
            <a:off x="7328984" y="1120308"/>
            <a:ext cx="221605" cy="2511492"/>
          </a:xfrm>
          <a:prstGeom prst="leftBrace">
            <a:avLst>
              <a:gd name="adj1" fmla="val 8333"/>
              <a:gd name="adj2" fmla="val 50343"/>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25C5FC69-4ADA-4FAB-A90A-7AF9F282E891}"/>
              </a:ext>
            </a:extLst>
          </p:cNvPr>
          <p:cNvSpPr txBox="1"/>
          <p:nvPr/>
        </p:nvSpPr>
        <p:spPr>
          <a:xfrm>
            <a:off x="2653907" y="2529139"/>
            <a:ext cx="2689934" cy="338554"/>
          </a:xfrm>
          <a:prstGeom prst="rect">
            <a:avLst/>
          </a:prstGeom>
          <a:noFill/>
        </p:spPr>
        <p:txBody>
          <a:bodyPr wrap="square" rtlCol="0">
            <a:spAutoFit/>
          </a:bodyPr>
          <a:lstStyle/>
          <a:p>
            <a:pPr algn="ctr"/>
            <a:r>
              <a:rPr lang="en-US" sz="1600" b="1" dirty="0">
                <a:solidFill>
                  <a:schemeClr val="tx1">
                    <a:lumMod val="95000"/>
                    <a:lumOff val="5000"/>
                  </a:schemeClr>
                </a:solidFill>
              </a:rPr>
              <a:t>sr-DDL loss</a:t>
            </a:r>
          </a:p>
        </p:txBody>
      </p:sp>
      <p:sp>
        <p:nvSpPr>
          <p:cNvPr id="14" name="TextBox 13">
            <a:extLst>
              <a:ext uri="{FF2B5EF4-FFF2-40B4-BE49-F238E27FC236}">
                <a16:creationId xmlns:a16="http://schemas.microsoft.com/office/drawing/2014/main" id="{45665EA3-AA6C-447B-A540-4370A4DFA523}"/>
              </a:ext>
            </a:extLst>
          </p:cNvPr>
          <p:cNvSpPr txBox="1"/>
          <p:nvPr/>
        </p:nvSpPr>
        <p:spPr>
          <a:xfrm>
            <a:off x="6130853" y="2529139"/>
            <a:ext cx="2689934" cy="338554"/>
          </a:xfrm>
          <a:prstGeom prst="rect">
            <a:avLst/>
          </a:prstGeom>
          <a:noFill/>
        </p:spPr>
        <p:txBody>
          <a:bodyPr wrap="square" rtlCol="0">
            <a:spAutoFit/>
          </a:bodyPr>
          <a:lstStyle/>
          <a:p>
            <a:pPr algn="ctr"/>
            <a:r>
              <a:rPr lang="en-US" sz="1600" b="1" dirty="0">
                <a:solidFill>
                  <a:schemeClr val="tx1">
                    <a:lumMod val="95000"/>
                    <a:lumOff val="5000"/>
                  </a:schemeClr>
                </a:solidFill>
              </a:rPr>
              <a:t>Deep Network Loss</a:t>
            </a:r>
          </a:p>
        </p:txBody>
      </p:sp>
      <p:pic>
        <p:nvPicPr>
          <p:cNvPr id="17" name="Picture 16">
            <a:extLst>
              <a:ext uri="{FF2B5EF4-FFF2-40B4-BE49-F238E27FC236}">
                <a16:creationId xmlns:a16="http://schemas.microsoft.com/office/drawing/2014/main" id="{D5645D80-DD8C-45D4-B745-EE04582D808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67586" y="1593309"/>
            <a:ext cx="787572" cy="418709"/>
          </a:xfrm>
          <a:prstGeom prst="rect">
            <a:avLst/>
          </a:prstGeom>
        </p:spPr>
      </p:pic>
      <p:sp>
        <p:nvSpPr>
          <p:cNvPr id="18" name="Left Brace 17">
            <a:extLst>
              <a:ext uri="{FF2B5EF4-FFF2-40B4-BE49-F238E27FC236}">
                <a16:creationId xmlns:a16="http://schemas.microsoft.com/office/drawing/2014/main" id="{3F53248C-6AF8-45FC-AF8E-92299DC48C50}"/>
              </a:ext>
            </a:extLst>
          </p:cNvPr>
          <p:cNvSpPr/>
          <p:nvPr/>
        </p:nvSpPr>
        <p:spPr>
          <a:xfrm rot="16200000">
            <a:off x="6352517" y="4148491"/>
            <a:ext cx="238974" cy="1241911"/>
          </a:xfrm>
          <a:prstGeom prst="leftBrace">
            <a:avLst>
              <a:gd name="adj1" fmla="val 8333"/>
              <a:gd name="adj2" fmla="val 50343"/>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Left Brace 18">
            <a:extLst>
              <a:ext uri="{FF2B5EF4-FFF2-40B4-BE49-F238E27FC236}">
                <a16:creationId xmlns:a16="http://schemas.microsoft.com/office/drawing/2014/main" id="{61124705-B5C4-415A-A2C6-7D95C4D7C5B6}"/>
              </a:ext>
            </a:extLst>
          </p:cNvPr>
          <p:cNvSpPr/>
          <p:nvPr/>
        </p:nvSpPr>
        <p:spPr>
          <a:xfrm rot="16200000">
            <a:off x="7914282" y="4148491"/>
            <a:ext cx="238974" cy="1241911"/>
          </a:xfrm>
          <a:prstGeom prst="leftBrace">
            <a:avLst>
              <a:gd name="adj1" fmla="val 8333"/>
              <a:gd name="adj2" fmla="val 50343"/>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3989EC98-BF72-47DB-BCDF-0ECAC68FE840}"/>
              </a:ext>
            </a:extLst>
          </p:cNvPr>
          <p:cNvSpPr txBox="1"/>
          <p:nvPr/>
        </p:nvSpPr>
        <p:spPr>
          <a:xfrm>
            <a:off x="5055908" y="5019661"/>
            <a:ext cx="2689934" cy="830997"/>
          </a:xfrm>
          <a:prstGeom prst="rect">
            <a:avLst/>
          </a:prstGeom>
          <a:noFill/>
        </p:spPr>
        <p:txBody>
          <a:bodyPr wrap="square" rtlCol="0">
            <a:spAutoFit/>
          </a:bodyPr>
          <a:lstStyle/>
          <a:p>
            <a:pPr algn="ctr"/>
            <a:r>
              <a:rPr lang="en-US" sz="1600" b="1" dirty="0">
                <a:solidFill>
                  <a:schemeClr val="tx1">
                    <a:lumMod val="95000"/>
                    <a:lumOff val="5000"/>
                  </a:schemeClr>
                </a:solidFill>
              </a:rPr>
              <a:t>Non-negativity</a:t>
            </a:r>
            <a:endParaRPr lang="en-US" sz="1600" b="1" dirty="0">
              <a:solidFill>
                <a:srgbClr val="00B0F0"/>
              </a:solidFill>
            </a:endParaRPr>
          </a:p>
          <a:p>
            <a:pPr algn="ctr"/>
            <a:r>
              <a:rPr lang="en-US" sz="1600" b="1" dirty="0">
                <a:solidFill>
                  <a:srgbClr val="00B0F0"/>
                </a:solidFill>
              </a:rPr>
              <a:t> Well Posed</a:t>
            </a:r>
          </a:p>
          <a:p>
            <a:pPr algn="ctr"/>
            <a:r>
              <a:rPr lang="en-US" sz="1600" b="1" dirty="0">
                <a:solidFill>
                  <a:srgbClr val="00B0F0"/>
                </a:solidFill>
              </a:rPr>
              <a:t>Solution</a:t>
            </a:r>
          </a:p>
        </p:txBody>
      </p:sp>
      <p:sp>
        <p:nvSpPr>
          <p:cNvPr id="21" name="TextBox 20">
            <a:extLst>
              <a:ext uri="{FF2B5EF4-FFF2-40B4-BE49-F238E27FC236}">
                <a16:creationId xmlns:a16="http://schemas.microsoft.com/office/drawing/2014/main" id="{AE239E03-8D0D-4441-A19B-3CB248821E13}"/>
              </a:ext>
            </a:extLst>
          </p:cNvPr>
          <p:cNvSpPr txBox="1"/>
          <p:nvPr/>
        </p:nvSpPr>
        <p:spPr>
          <a:xfrm>
            <a:off x="6694831" y="5029192"/>
            <a:ext cx="2689934" cy="830997"/>
          </a:xfrm>
          <a:prstGeom prst="rect">
            <a:avLst/>
          </a:prstGeom>
          <a:noFill/>
        </p:spPr>
        <p:txBody>
          <a:bodyPr wrap="square" rtlCol="0">
            <a:spAutoFit/>
          </a:bodyPr>
          <a:lstStyle/>
          <a:p>
            <a:pPr algn="ctr"/>
            <a:r>
              <a:rPr lang="en-US" sz="1600" b="1" dirty="0"/>
              <a:t>Orthogonality</a:t>
            </a:r>
          </a:p>
          <a:p>
            <a:pPr algn="ctr"/>
            <a:r>
              <a:rPr lang="en-US" sz="1600" b="1" dirty="0">
                <a:solidFill>
                  <a:srgbClr val="00B0F0"/>
                </a:solidFill>
              </a:rPr>
              <a:t>Representative</a:t>
            </a:r>
          </a:p>
          <a:p>
            <a:pPr algn="ctr"/>
            <a:r>
              <a:rPr lang="en-US" sz="1600" b="1" dirty="0">
                <a:solidFill>
                  <a:srgbClr val="00B0F0"/>
                </a:solidFill>
              </a:rPr>
              <a:t>Basis</a:t>
            </a:r>
          </a:p>
        </p:txBody>
      </p:sp>
      <p:sp>
        <p:nvSpPr>
          <p:cNvPr id="22" name="TextBox 21">
            <a:extLst>
              <a:ext uri="{FF2B5EF4-FFF2-40B4-BE49-F238E27FC236}">
                <a16:creationId xmlns:a16="http://schemas.microsoft.com/office/drawing/2014/main" id="{C52B2B78-492F-454A-A93B-7395F9DAB9F6}"/>
              </a:ext>
            </a:extLst>
          </p:cNvPr>
          <p:cNvSpPr txBox="1"/>
          <p:nvPr/>
        </p:nvSpPr>
        <p:spPr>
          <a:xfrm>
            <a:off x="2743128" y="1538208"/>
            <a:ext cx="461711" cy="510950"/>
          </a:xfrm>
          <a:prstGeom prst="rect">
            <a:avLst/>
          </a:prstGeom>
          <a:noFill/>
          <a:ln w="19050">
            <a:solidFill>
              <a:schemeClr val="accent1">
                <a:lumMod val="75000"/>
              </a:schemeClr>
            </a:solidFill>
          </a:ln>
        </p:spPr>
        <p:txBody>
          <a:bodyPr wrap="square" rtlCol="0">
            <a:spAutoFit/>
          </a:bodyPr>
          <a:lstStyle/>
          <a:p>
            <a:endParaRPr lang="en-US" dirty="0"/>
          </a:p>
        </p:txBody>
      </p:sp>
      <p:sp>
        <p:nvSpPr>
          <p:cNvPr id="23" name="TextBox 22">
            <a:extLst>
              <a:ext uri="{FF2B5EF4-FFF2-40B4-BE49-F238E27FC236}">
                <a16:creationId xmlns:a16="http://schemas.microsoft.com/office/drawing/2014/main" id="{EBCD186A-6E30-44D9-93C4-63BA9F6F0F4C}"/>
              </a:ext>
            </a:extLst>
          </p:cNvPr>
          <p:cNvSpPr txBox="1"/>
          <p:nvPr/>
        </p:nvSpPr>
        <p:spPr>
          <a:xfrm>
            <a:off x="5301635" y="1730164"/>
            <a:ext cx="351923" cy="366536"/>
          </a:xfrm>
          <a:prstGeom prst="rect">
            <a:avLst/>
          </a:prstGeom>
          <a:noFill/>
          <a:ln w="19050">
            <a:solidFill>
              <a:schemeClr val="accent1">
                <a:lumMod val="75000"/>
              </a:schemeClr>
            </a:solidFill>
          </a:ln>
        </p:spPr>
        <p:txBody>
          <a:bodyPr wrap="square" rtlCol="0">
            <a:spAutoFit/>
          </a:bodyPr>
          <a:lstStyle/>
          <a:p>
            <a:endParaRPr lang="en-US" dirty="0"/>
          </a:p>
        </p:txBody>
      </p:sp>
      <p:sp>
        <p:nvSpPr>
          <p:cNvPr id="24" name="TextBox 23">
            <a:extLst>
              <a:ext uri="{FF2B5EF4-FFF2-40B4-BE49-F238E27FC236}">
                <a16:creationId xmlns:a16="http://schemas.microsoft.com/office/drawing/2014/main" id="{25100F7E-5A73-4B65-A7CA-6DB3F32E25E3}"/>
              </a:ext>
            </a:extLst>
          </p:cNvPr>
          <p:cNvSpPr txBox="1"/>
          <p:nvPr/>
        </p:nvSpPr>
        <p:spPr>
          <a:xfrm>
            <a:off x="7587689" y="1593309"/>
            <a:ext cx="399475" cy="436850"/>
          </a:xfrm>
          <a:prstGeom prst="rect">
            <a:avLst/>
          </a:prstGeom>
          <a:noFill/>
          <a:ln w="19050">
            <a:solidFill>
              <a:schemeClr val="accent1">
                <a:lumMod val="75000"/>
              </a:schemeClr>
            </a:solidFill>
          </a:ln>
        </p:spPr>
        <p:txBody>
          <a:bodyPr wrap="square" rtlCol="0">
            <a:spAutoFit/>
          </a:bodyPr>
          <a:lstStyle/>
          <a:p>
            <a:endParaRPr lang="en-US" dirty="0"/>
          </a:p>
        </p:txBody>
      </p:sp>
      <p:cxnSp>
        <p:nvCxnSpPr>
          <p:cNvPr id="26" name="Straight Arrow Connector 25">
            <a:extLst>
              <a:ext uri="{FF2B5EF4-FFF2-40B4-BE49-F238E27FC236}">
                <a16:creationId xmlns:a16="http://schemas.microsoft.com/office/drawing/2014/main" id="{E424C47A-8FC6-4F65-897F-703A823E2BD2}"/>
              </a:ext>
            </a:extLst>
          </p:cNvPr>
          <p:cNvCxnSpPr>
            <a:cxnSpLocks/>
          </p:cNvCxnSpPr>
          <p:nvPr/>
        </p:nvCxnSpPr>
        <p:spPr>
          <a:xfrm flipV="1">
            <a:off x="2902962" y="2072850"/>
            <a:ext cx="0" cy="716652"/>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E381700-8961-441F-90BE-7E95EE162F9B}"/>
              </a:ext>
            </a:extLst>
          </p:cNvPr>
          <p:cNvCxnSpPr>
            <a:cxnSpLocks/>
          </p:cNvCxnSpPr>
          <p:nvPr/>
        </p:nvCxnSpPr>
        <p:spPr>
          <a:xfrm flipV="1">
            <a:off x="5477560" y="2088039"/>
            <a:ext cx="0" cy="610377"/>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00340D2-C3BD-4946-82CF-B9B638F1F013}"/>
              </a:ext>
            </a:extLst>
          </p:cNvPr>
          <p:cNvCxnSpPr>
            <a:cxnSpLocks/>
          </p:cNvCxnSpPr>
          <p:nvPr/>
        </p:nvCxnSpPr>
        <p:spPr>
          <a:xfrm flipV="1">
            <a:off x="7802202" y="2080484"/>
            <a:ext cx="5581" cy="687492"/>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7C3C274D-315A-4391-99DC-DF7CF344AB45}"/>
              </a:ext>
            </a:extLst>
          </p:cNvPr>
          <p:cNvSpPr txBox="1"/>
          <p:nvPr/>
        </p:nvSpPr>
        <p:spPr>
          <a:xfrm>
            <a:off x="105559" y="2803675"/>
            <a:ext cx="1074198" cy="338554"/>
          </a:xfrm>
          <a:prstGeom prst="rect">
            <a:avLst/>
          </a:prstGeom>
          <a:noFill/>
        </p:spPr>
        <p:txBody>
          <a:bodyPr wrap="square" rtlCol="0">
            <a:spAutoFit/>
          </a:bodyPr>
          <a:lstStyle/>
          <a:p>
            <a:r>
              <a:rPr lang="en-US" sz="1600" dirty="0">
                <a:solidFill>
                  <a:schemeClr val="accent1">
                    <a:lumMod val="75000"/>
                  </a:schemeClr>
                </a:solidFill>
              </a:rPr>
              <a:t>Inputs:</a:t>
            </a:r>
          </a:p>
        </p:txBody>
      </p:sp>
      <p:sp>
        <p:nvSpPr>
          <p:cNvPr id="35" name="TextBox 34">
            <a:extLst>
              <a:ext uri="{FF2B5EF4-FFF2-40B4-BE49-F238E27FC236}">
                <a16:creationId xmlns:a16="http://schemas.microsoft.com/office/drawing/2014/main" id="{B12BBF1A-3771-47D3-AB8B-483B7BC4BAEF}"/>
              </a:ext>
            </a:extLst>
          </p:cNvPr>
          <p:cNvSpPr txBox="1"/>
          <p:nvPr/>
        </p:nvSpPr>
        <p:spPr>
          <a:xfrm>
            <a:off x="1976874" y="2726731"/>
            <a:ext cx="1957559" cy="830997"/>
          </a:xfrm>
          <a:prstGeom prst="rect">
            <a:avLst/>
          </a:prstGeom>
          <a:noFill/>
        </p:spPr>
        <p:txBody>
          <a:bodyPr wrap="square" rtlCol="0">
            <a:spAutoFit/>
          </a:bodyPr>
          <a:lstStyle/>
          <a:p>
            <a:pPr algn="ctr"/>
            <a:r>
              <a:rPr lang="en-US" sz="1600" dirty="0">
                <a:solidFill>
                  <a:schemeClr val="accent1">
                    <a:lumMod val="75000"/>
                  </a:schemeClr>
                </a:solidFill>
              </a:rPr>
              <a:t>Rs-fMRI </a:t>
            </a:r>
          </a:p>
          <a:p>
            <a:pPr algn="ctr"/>
            <a:r>
              <a:rPr lang="en-US" sz="1600" dirty="0">
                <a:solidFill>
                  <a:schemeClr val="accent1">
                    <a:lumMod val="75000"/>
                  </a:schemeClr>
                </a:solidFill>
              </a:rPr>
              <a:t>Correlation</a:t>
            </a:r>
          </a:p>
          <a:p>
            <a:pPr algn="ctr"/>
            <a:r>
              <a:rPr lang="en-US" sz="1600" dirty="0">
                <a:solidFill>
                  <a:schemeClr val="accent1">
                    <a:lumMod val="75000"/>
                  </a:schemeClr>
                </a:solidFill>
              </a:rPr>
              <a:t>Matrices</a:t>
            </a:r>
          </a:p>
        </p:txBody>
      </p:sp>
      <p:sp>
        <p:nvSpPr>
          <p:cNvPr id="37" name="TextBox 36">
            <a:extLst>
              <a:ext uri="{FF2B5EF4-FFF2-40B4-BE49-F238E27FC236}">
                <a16:creationId xmlns:a16="http://schemas.microsoft.com/office/drawing/2014/main" id="{80880154-91D1-4E2D-8B6A-E9FB924EA836}"/>
              </a:ext>
            </a:extLst>
          </p:cNvPr>
          <p:cNvSpPr txBox="1"/>
          <p:nvPr/>
        </p:nvSpPr>
        <p:spPr>
          <a:xfrm>
            <a:off x="4634662" y="2708704"/>
            <a:ext cx="1957559" cy="584775"/>
          </a:xfrm>
          <a:prstGeom prst="rect">
            <a:avLst/>
          </a:prstGeom>
          <a:noFill/>
        </p:spPr>
        <p:txBody>
          <a:bodyPr wrap="square" rtlCol="0">
            <a:spAutoFit/>
          </a:bodyPr>
          <a:lstStyle/>
          <a:p>
            <a:pPr algn="ctr"/>
            <a:r>
              <a:rPr lang="en-US" sz="1600" dirty="0">
                <a:solidFill>
                  <a:schemeClr val="accent1">
                    <a:lumMod val="75000"/>
                  </a:schemeClr>
                </a:solidFill>
              </a:rPr>
              <a:t>DTI Graph</a:t>
            </a:r>
          </a:p>
          <a:p>
            <a:pPr algn="ctr"/>
            <a:r>
              <a:rPr lang="en-US" sz="1600" dirty="0">
                <a:solidFill>
                  <a:schemeClr val="accent1">
                    <a:lumMod val="75000"/>
                  </a:schemeClr>
                </a:solidFill>
              </a:rPr>
              <a:t> Laplacians</a:t>
            </a:r>
          </a:p>
        </p:txBody>
      </p:sp>
      <p:sp>
        <p:nvSpPr>
          <p:cNvPr id="38" name="TextBox 37">
            <a:extLst>
              <a:ext uri="{FF2B5EF4-FFF2-40B4-BE49-F238E27FC236}">
                <a16:creationId xmlns:a16="http://schemas.microsoft.com/office/drawing/2014/main" id="{F219747B-40ED-4849-8A0B-98B2CD8F646B}"/>
              </a:ext>
            </a:extLst>
          </p:cNvPr>
          <p:cNvSpPr txBox="1"/>
          <p:nvPr/>
        </p:nvSpPr>
        <p:spPr>
          <a:xfrm>
            <a:off x="6788521" y="2736766"/>
            <a:ext cx="1957559" cy="584775"/>
          </a:xfrm>
          <a:prstGeom prst="rect">
            <a:avLst/>
          </a:prstGeom>
          <a:noFill/>
        </p:spPr>
        <p:txBody>
          <a:bodyPr wrap="square" rtlCol="0">
            <a:spAutoFit/>
          </a:bodyPr>
          <a:lstStyle/>
          <a:p>
            <a:pPr algn="ctr"/>
            <a:r>
              <a:rPr lang="en-US" sz="1600" dirty="0">
                <a:solidFill>
                  <a:schemeClr val="accent1">
                    <a:lumMod val="75000"/>
                  </a:schemeClr>
                </a:solidFill>
              </a:rPr>
              <a:t>Behavioral</a:t>
            </a:r>
          </a:p>
          <a:p>
            <a:pPr algn="ctr"/>
            <a:r>
              <a:rPr lang="en-US" sz="1600" dirty="0">
                <a:solidFill>
                  <a:schemeClr val="accent1">
                    <a:lumMod val="75000"/>
                  </a:schemeClr>
                </a:solidFill>
              </a:rPr>
              <a:t> Scores</a:t>
            </a:r>
          </a:p>
        </p:txBody>
      </p:sp>
      <p:sp>
        <p:nvSpPr>
          <p:cNvPr id="39" name="TextBox 38">
            <a:extLst>
              <a:ext uri="{FF2B5EF4-FFF2-40B4-BE49-F238E27FC236}">
                <a16:creationId xmlns:a16="http://schemas.microsoft.com/office/drawing/2014/main" id="{3F96B795-B5D1-479A-9854-682553966FA8}"/>
              </a:ext>
            </a:extLst>
          </p:cNvPr>
          <p:cNvSpPr txBox="1"/>
          <p:nvPr/>
        </p:nvSpPr>
        <p:spPr>
          <a:xfrm>
            <a:off x="0" y="3492756"/>
            <a:ext cx="1216241" cy="338554"/>
          </a:xfrm>
          <a:prstGeom prst="rect">
            <a:avLst/>
          </a:prstGeom>
          <a:noFill/>
        </p:spPr>
        <p:txBody>
          <a:bodyPr wrap="square" rtlCol="0">
            <a:spAutoFit/>
          </a:bodyPr>
          <a:lstStyle/>
          <a:p>
            <a:r>
              <a:rPr lang="en-US" sz="1600" dirty="0">
                <a:solidFill>
                  <a:schemeClr val="accent5">
                    <a:lumMod val="75000"/>
                  </a:schemeClr>
                </a:solidFill>
              </a:rPr>
              <a:t>Unknowns:</a:t>
            </a:r>
          </a:p>
        </p:txBody>
      </p:sp>
      <p:sp>
        <p:nvSpPr>
          <p:cNvPr id="40" name="TextBox 39">
            <a:extLst>
              <a:ext uri="{FF2B5EF4-FFF2-40B4-BE49-F238E27FC236}">
                <a16:creationId xmlns:a16="http://schemas.microsoft.com/office/drawing/2014/main" id="{D88F3C04-D208-46F9-A020-32EBC667AB90}"/>
              </a:ext>
            </a:extLst>
          </p:cNvPr>
          <p:cNvSpPr txBox="1"/>
          <p:nvPr/>
        </p:nvSpPr>
        <p:spPr>
          <a:xfrm>
            <a:off x="3389242" y="1545936"/>
            <a:ext cx="335040" cy="510950"/>
          </a:xfrm>
          <a:prstGeom prst="rect">
            <a:avLst/>
          </a:prstGeom>
          <a:noFill/>
          <a:ln w="19050">
            <a:solidFill>
              <a:schemeClr val="accent4">
                <a:lumMod val="50000"/>
              </a:schemeClr>
            </a:solidFill>
          </a:ln>
        </p:spPr>
        <p:txBody>
          <a:bodyPr wrap="square" rtlCol="0">
            <a:spAutoFit/>
          </a:bodyPr>
          <a:lstStyle/>
          <a:p>
            <a:endParaRPr lang="en-US" dirty="0"/>
          </a:p>
        </p:txBody>
      </p:sp>
      <p:sp>
        <p:nvSpPr>
          <p:cNvPr id="41" name="TextBox 40">
            <a:extLst>
              <a:ext uri="{FF2B5EF4-FFF2-40B4-BE49-F238E27FC236}">
                <a16:creationId xmlns:a16="http://schemas.microsoft.com/office/drawing/2014/main" id="{452609CE-2973-4DDE-BF7D-76E933B18180}"/>
              </a:ext>
            </a:extLst>
          </p:cNvPr>
          <p:cNvSpPr txBox="1"/>
          <p:nvPr/>
        </p:nvSpPr>
        <p:spPr>
          <a:xfrm>
            <a:off x="4353880" y="1580670"/>
            <a:ext cx="335040" cy="510950"/>
          </a:xfrm>
          <a:prstGeom prst="rect">
            <a:avLst/>
          </a:prstGeom>
          <a:noFill/>
          <a:ln w="19050">
            <a:solidFill>
              <a:schemeClr val="accent4">
                <a:lumMod val="50000"/>
              </a:schemeClr>
            </a:solidFill>
          </a:ln>
        </p:spPr>
        <p:txBody>
          <a:bodyPr wrap="square" rtlCol="0">
            <a:spAutoFit/>
          </a:bodyPr>
          <a:lstStyle/>
          <a:p>
            <a:endParaRPr lang="en-US" dirty="0"/>
          </a:p>
        </p:txBody>
      </p:sp>
      <p:sp>
        <p:nvSpPr>
          <p:cNvPr id="42" name="TextBox 41">
            <a:extLst>
              <a:ext uri="{FF2B5EF4-FFF2-40B4-BE49-F238E27FC236}">
                <a16:creationId xmlns:a16="http://schemas.microsoft.com/office/drawing/2014/main" id="{036C94B9-7D33-459C-9345-DDB2526E46D6}"/>
              </a:ext>
            </a:extLst>
          </p:cNvPr>
          <p:cNvSpPr txBox="1"/>
          <p:nvPr/>
        </p:nvSpPr>
        <p:spPr>
          <a:xfrm>
            <a:off x="8111977" y="1545588"/>
            <a:ext cx="335038" cy="484571"/>
          </a:xfrm>
          <a:prstGeom prst="rect">
            <a:avLst/>
          </a:prstGeom>
          <a:noFill/>
          <a:ln w="19050">
            <a:solidFill>
              <a:schemeClr val="accent4">
                <a:lumMod val="50000"/>
              </a:schemeClr>
            </a:solidFill>
          </a:ln>
        </p:spPr>
        <p:txBody>
          <a:bodyPr wrap="square" rtlCol="0">
            <a:spAutoFit/>
          </a:bodyPr>
          <a:lstStyle/>
          <a:p>
            <a:endParaRPr lang="en-US" dirty="0"/>
          </a:p>
        </p:txBody>
      </p:sp>
      <p:cxnSp>
        <p:nvCxnSpPr>
          <p:cNvPr id="43" name="Straight Arrow Connector 42">
            <a:extLst>
              <a:ext uri="{FF2B5EF4-FFF2-40B4-BE49-F238E27FC236}">
                <a16:creationId xmlns:a16="http://schemas.microsoft.com/office/drawing/2014/main" id="{F0BC4FBD-CE68-4022-AAFC-2E5CCCF88B7C}"/>
              </a:ext>
            </a:extLst>
          </p:cNvPr>
          <p:cNvCxnSpPr>
            <a:cxnSpLocks/>
          </p:cNvCxnSpPr>
          <p:nvPr/>
        </p:nvCxnSpPr>
        <p:spPr>
          <a:xfrm flipV="1">
            <a:off x="3556762" y="2072849"/>
            <a:ext cx="0" cy="1433306"/>
          </a:xfrm>
          <a:prstGeom prst="straightConnector1">
            <a:avLst/>
          </a:prstGeom>
          <a:ln w="1905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BB17B3B-7BAC-41F2-9A1D-6961FB698EBF}"/>
              </a:ext>
            </a:extLst>
          </p:cNvPr>
          <p:cNvCxnSpPr>
            <a:cxnSpLocks/>
          </p:cNvCxnSpPr>
          <p:nvPr/>
        </p:nvCxnSpPr>
        <p:spPr>
          <a:xfrm flipV="1">
            <a:off x="4509339" y="2072849"/>
            <a:ext cx="0" cy="1433306"/>
          </a:xfrm>
          <a:prstGeom prst="straightConnector1">
            <a:avLst/>
          </a:prstGeom>
          <a:ln w="1905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3411E1B-55EB-429A-9501-0AB3B749FB05}"/>
              </a:ext>
            </a:extLst>
          </p:cNvPr>
          <p:cNvCxnSpPr>
            <a:cxnSpLocks/>
          </p:cNvCxnSpPr>
          <p:nvPr/>
        </p:nvCxnSpPr>
        <p:spPr>
          <a:xfrm flipV="1">
            <a:off x="8279497" y="2038394"/>
            <a:ext cx="0" cy="1468815"/>
          </a:xfrm>
          <a:prstGeom prst="straightConnector1">
            <a:avLst/>
          </a:prstGeom>
          <a:ln w="1905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4C00B362-2DC1-40A5-A084-36C71B165A46}"/>
              </a:ext>
            </a:extLst>
          </p:cNvPr>
          <p:cNvSpPr txBox="1"/>
          <p:nvPr/>
        </p:nvSpPr>
        <p:spPr>
          <a:xfrm>
            <a:off x="3127714" y="3495276"/>
            <a:ext cx="1216241" cy="338554"/>
          </a:xfrm>
          <a:prstGeom prst="rect">
            <a:avLst/>
          </a:prstGeom>
          <a:noFill/>
        </p:spPr>
        <p:txBody>
          <a:bodyPr wrap="square" rtlCol="0">
            <a:spAutoFit/>
          </a:bodyPr>
          <a:lstStyle/>
          <a:p>
            <a:r>
              <a:rPr lang="en-US" sz="1600" dirty="0">
                <a:solidFill>
                  <a:schemeClr val="accent5">
                    <a:lumMod val="75000"/>
                  </a:schemeClr>
                </a:solidFill>
              </a:rPr>
              <a:t>Basis</a:t>
            </a:r>
          </a:p>
        </p:txBody>
      </p:sp>
      <p:sp>
        <p:nvSpPr>
          <p:cNvPr id="50" name="TextBox 49">
            <a:extLst>
              <a:ext uri="{FF2B5EF4-FFF2-40B4-BE49-F238E27FC236}">
                <a16:creationId xmlns:a16="http://schemas.microsoft.com/office/drawing/2014/main" id="{3B3FFFA6-118B-4E39-B2AA-7B824109C2A3}"/>
              </a:ext>
            </a:extLst>
          </p:cNvPr>
          <p:cNvSpPr txBox="1"/>
          <p:nvPr/>
        </p:nvSpPr>
        <p:spPr>
          <a:xfrm>
            <a:off x="4021069" y="3492756"/>
            <a:ext cx="2056439" cy="338554"/>
          </a:xfrm>
          <a:prstGeom prst="rect">
            <a:avLst/>
          </a:prstGeom>
          <a:noFill/>
        </p:spPr>
        <p:txBody>
          <a:bodyPr wrap="square" rtlCol="0">
            <a:spAutoFit/>
          </a:bodyPr>
          <a:lstStyle/>
          <a:p>
            <a:r>
              <a:rPr lang="en-US" sz="1600" dirty="0">
                <a:solidFill>
                  <a:schemeClr val="accent5">
                    <a:lumMod val="75000"/>
                  </a:schemeClr>
                </a:solidFill>
              </a:rPr>
              <a:t>Temporal Coefficients</a:t>
            </a:r>
          </a:p>
        </p:txBody>
      </p:sp>
      <p:sp>
        <p:nvSpPr>
          <p:cNvPr id="51" name="TextBox 50">
            <a:extLst>
              <a:ext uri="{FF2B5EF4-FFF2-40B4-BE49-F238E27FC236}">
                <a16:creationId xmlns:a16="http://schemas.microsoft.com/office/drawing/2014/main" id="{26A9CA1A-5843-4056-BBF4-1262FCE477EC}"/>
              </a:ext>
            </a:extLst>
          </p:cNvPr>
          <p:cNvSpPr txBox="1"/>
          <p:nvPr/>
        </p:nvSpPr>
        <p:spPr>
          <a:xfrm>
            <a:off x="7461833" y="3501852"/>
            <a:ext cx="2056439" cy="338554"/>
          </a:xfrm>
          <a:prstGeom prst="rect">
            <a:avLst/>
          </a:prstGeom>
          <a:noFill/>
        </p:spPr>
        <p:txBody>
          <a:bodyPr wrap="square" rtlCol="0">
            <a:spAutoFit/>
          </a:bodyPr>
          <a:lstStyle/>
          <a:p>
            <a:r>
              <a:rPr lang="en-US" sz="1600" dirty="0">
                <a:solidFill>
                  <a:schemeClr val="accent5">
                    <a:lumMod val="75000"/>
                  </a:schemeClr>
                </a:solidFill>
              </a:rPr>
              <a:t>Network Weights</a:t>
            </a:r>
          </a:p>
        </p:txBody>
      </p:sp>
      <p:pic>
        <p:nvPicPr>
          <p:cNvPr id="47" name="Picture 2" descr="https://lh4.googleusercontent.com/eN_FonYGFbqfF2AegnBQHcZZJirIePJmQpwzP5TKk0hWk8lwP-rTdv3zj9Q_TxeSgoegz9abm052MUlD9T-mx0cWQYZoWAW6DESH3tVbVtoBL8hwTbnaH5iW7O1brAKYZd-1iJCy7FE">
            <a:extLst>
              <a:ext uri="{FF2B5EF4-FFF2-40B4-BE49-F238E27FC236}">
                <a16:creationId xmlns:a16="http://schemas.microsoft.com/office/drawing/2014/main" id="{BD43B228-D307-4969-99DC-16B6001C12F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550" r="45449"/>
          <a:stretch/>
        </p:blipFill>
        <p:spPr bwMode="auto">
          <a:xfrm>
            <a:off x="411399" y="3482713"/>
            <a:ext cx="2965142" cy="78752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AC13117E-8985-478F-8209-A393F317E3DB}"/>
              </a:ext>
            </a:extLst>
          </p:cNvPr>
          <p:cNvCxnSpPr>
            <a:cxnSpLocks/>
          </p:cNvCxnSpPr>
          <p:nvPr/>
        </p:nvCxnSpPr>
        <p:spPr>
          <a:xfrm>
            <a:off x="3609483" y="3818459"/>
            <a:ext cx="19250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descr="A picture containing screenshot, text&#10;&#10;Description generated with high confidence">
            <a:extLst>
              <a:ext uri="{FF2B5EF4-FFF2-40B4-BE49-F238E27FC236}">
                <a16:creationId xmlns:a16="http://schemas.microsoft.com/office/drawing/2014/main" id="{2349224D-BE07-4B45-B97C-1372B2CD017C}"/>
              </a:ext>
            </a:extLst>
          </p:cNvPr>
          <p:cNvPicPr>
            <a:picLocks noChangeAspect="1"/>
          </p:cNvPicPr>
          <p:nvPr/>
        </p:nvPicPr>
        <p:blipFill rotWithShape="1">
          <a:blip r:embed="rId7">
            <a:extLst>
              <a:ext uri="{28A0092B-C50C-407E-A947-70E740481C1C}">
                <a14:useLocalDpi xmlns:a14="http://schemas.microsoft.com/office/drawing/2010/main" val="0"/>
              </a:ext>
            </a:extLst>
          </a:blip>
          <a:srcRect l="69123" t="58901" r="4140" b="5777"/>
          <a:stretch/>
        </p:blipFill>
        <p:spPr>
          <a:xfrm rot="10800000" flipH="1">
            <a:off x="4135022" y="2946026"/>
            <a:ext cx="679576" cy="708414"/>
          </a:xfrm>
          <a:prstGeom prst="rect">
            <a:avLst/>
          </a:prstGeom>
          <a:ln w="28575">
            <a:solidFill>
              <a:schemeClr val="tx1"/>
            </a:solidFill>
          </a:ln>
        </p:spPr>
      </p:pic>
      <p:grpSp>
        <p:nvGrpSpPr>
          <p:cNvPr id="64" name="Group 63">
            <a:extLst>
              <a:ext uri="{FF2B5EF4-FFF2-40B4-BE49-F238E27FC236}">
                <a16:creationId xmlns:a16="http://schemas.microsoft.com/office/drawing/2014/main" id="{E4B6E3A3-A27D-4B9F-828C-4F90AD9796B7}"/>
              </a:ext>
            </a:extLst>
          </p:cNvPr>
          <p:cNvGrpSpPr/>
          <p:nvPr/>
        </p:nvGrpSpPr>
        <p:grpSpPr>
          <a:xfrm>
            <a:off x="286542" y="4391514"/>
            <a:ext cx="4898401" cy="1673476"/>
            <a:chOff x="356220" y="4682449"/>
            <a:chExt cx="4898401" cy="1673476"/>
          </a:xfrm>
        </p:grpSpPr>
        <p:grpSp>
          <p:nvGrpSpPr>
            <p:cNvPr id="56" name="Group 55">
              <a:extLst>
                <a:ext uri="{FF2B5EF4-FFF2-40B4-BE49-F238E27FC236}">
                  <a16:creationId xmlns:a16="http://schemas.microsoft.com/office/drawing/2014/main" id="{E2B406EE-25E1-4C26-A745-8ADFBF53D0C7}"/>
                </a:ext>
              </a:extLst>
            </p:cNvPr>
            <p:cNvGrpSpPr/>
            <p:nvPr/>
          </p:nvGrpSpPr>
          <p:grpSpPr>
            <a:xfrm>
              <a:off x="356220" y="4682449"/>
              <a:ext cx="4898401" cy="1673476"/>
              <a:chOff x="4658900" y="4903442"/>
              <a:chExt cx="4898401" cy="1673476"/>
            </a:xfrm>
          </p:grpSpPr>
          <p:grpSp>
            <p:nvGrpSpPr>
              <p:cNvPr id="57" name="Group 56">
                <a:extLst>
                  <a:ext uri="{FF2B5EF4-FFF2-40B4-BE49-F238E27FC236}">
                    <a16:creationId xmlns:a16="http://schemas.microsoft.com/office/drawing/2014/main" id="{3D6C5ADA-F5A2-4C45-A626-837D1F8F6CC2}"/>
                  </a:ext>
                </a:extLst>
              </p:cNvPr>
              <p:cNvGrpSpPr/>
              <p:nvPr/>
            </p:nvGrpSpPr>
            <p:grpSpPr>
              <a:xfrm>
                <a:off x="4658900" y="4903442"/>
                <a:ext cx="4898401" cy="1673476"/>
                <a:chOff x="4654625" y="4832322"/>
                <a:chExt cx="4657430" cy="1673476"/>
              </a:xfrm>
            </p:grpSpPr>
            <p:sp>
              <p:nvSpPr>
                <p:cNvPr id="62" name="Rectangle 61">
                  <a:extLst>
                    <a:ext uri="{FF2B5EF4-FFF2-40B4-BE49-F238E27FC236}">
                      <a16:creationId xmlns:a16="http://schemas.microsoft.com/office/drawing/2014/main" id="{8E2408BB-1081-47B6-A367-C7619C6DF09B}"/>
                    </a:ext>
                  </a:extLst>
                </p:cNvPr>
                <p:cNvSpPr/>
                <p:nvPr/>
              </p:nvSpPr>
              <p:spPr>
                <a:xfrm>
                  <a:off x="4654625" y="4832322"/>
                  <a:ext cx="4468491" cy="1595120"/>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Content Placeholder 2">
                  <a:extLst>
                    <a:ext uri="{FF2B5EF4-FFF2-40B4-BE49-F238E27FC236}">
                      <a16:creationId xmlns:a16="http://schemas.microsoft.com/office/drawing/2014/main" id="{B2029396-38CF-4B62-BCD2-D3E7ADBE6B62}"/>
                    </a:ext>
                  </a:extLst>
                </p:cNvPr>
                <p:cNvSpPr txBox="1">
                  <a:spLocks/>
                </p:cNvSpPr>
                <p:nvPr/>
              </p:nvSpPr>
              <p:spPr>
                <a:xfrm>
                  <a:off x="4659380" y="4910678"/>
                  <a:ext cx="4652675" cy="1595120"/>
                </a:xfrm>
                <a:prstGeom prst="rect">
                  <a:avLst/>
                </a:prstGeom>
                <a:ln w="19050">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800"/>
                    </a:spcAft>
                    <a:buNone/>
                  </a:pPr>
                  <a:r>
                    <a:rPr lang="en-US" sz="2000" b="1" u="sng" dirty="0">
                      <a:cs typeface="Baskerville Old Face"/>
                    </a:rPr>
                    <a:t>Alternating Minimization:</a:t>
                  </a:r>
                </a:p>
                <a:p>
                  <a:pPr>
                    <a:spcBef>
                      <a:spcPts val="0"/>
                    </a:spcBef>
                    <a:spcAft>
                      <a:spcPts val="800"/>
                    </a:spcAft>
                  </a:pPr>
                  <a:r>
                    <a:rPr lang="en-US" sz="1800" dirty="0">
                      <a:cs typeface="Baskerville Old Face"/>
                    </a:rPr>
                    <a:t>Update       via closed form Procrustes solution</a:t>
                  </a:r>
                </a:p>
                <a:p>
                  <a:pPr>
                    <a:spcBef>
                      <a:spcPts val="0"/>
                    </a:spcBef>
                    <a:spcAft>
                      <a:spcPts val="800"/>
                    </a:spcAft>
                  </a:pPr>
                  <a:r>
                    <a:rPr lang="en-US" sz="1800" dirty="0">
                      <a:cs typeface="Baskerville Old Face"/>
                    </a:rPr>
                    <a:t>Stochastic ADAM Update for </a:t>
                  </a:r>
                  <a:endParaRPr lang="en-US" sz="1800" baseline="-25000" dirty="0">
                    <a:cs typeface="Baskerville Old Face"/>
                  </a:endParaRPr>
                </a:p>
                <a:p>
                  <a:pPr>
                    <a:spcBef>
                      <a:spcPts val="0"/>
                    </a:spcBef>
                    <a:spcAft>
                      <a:spcPts val="800"/>
                    </a:spcAft>
                  </a:pPr>
                  <a:r>
                    <a:rPr lang="en-US" sz="1800" dirty="0">
                      <a:cs typeface="Baskerville Old Face"/>
                    </a:rPr>
                    <a:t>Update </a:t>
                  </a:r>
                  <a:r>
                    <a:rPr lang="en-US" sz="1800" b="1" dirty="0">
                      <a:cs typeface="Baskerville Old Face"/>
                    </a:rPr>
                    <a:t>      </a:t>
                  </a:r>
                  <a:r>
                    <a:rPr lang="en-US" sz="1800" dirty="0">
                      <a:cs typeface="Baskerville Old Face"/>
                    </a:rPr>
                    <a:t>using the ADAM optimizer</a:t>
                  </a:r>
                </a:p>
              </p:txBody>
            </p:sp>
          </p:grpSp>
          <p:pic>
            <p:nvPicPr>
              <p:cNvPr id="58" name="Picture 57" descr="A picture containing object, clock, watch&#10;&#10;Description automatically generated">
                <a:extLst>
                  <a:ext uri="{FF2B5EF4-FFF2-40B4-BE49-F238E27FC236}">
                    <a16:creationId xmlns:a16="http://schemas.microsoft.com/office/drawing/2014/main" id="{7C95EA38-1D5A-4398-9484-163A6DDA6111}"/>
                  </a:ext>
                </a:extLst>
              </p:cNvPr>
              <p:cNvPicPr>
                <a:picLocks noChangeAspect="1"/>
              </p:cNvPicPr>
              <p:nvPr/>
            </p:nvPicPr>
            <p:blipFill rotWithShape="1">
              <a:blip r:embed="rId8">
                <a:extLst>
                  <a:ext uri="{28A0092B-C50C-407E-A947-70E740481C1C}">
                    <a14:useLocalDpi xmlns:a14="http://schemas.microsoft.com/office/drawing/2010/main" val="0"/>
                  </a:ext>
                </a:extLst>
              </a:blip>
              <a:srcRect l="30981" t="33064" r="58019" b="43279"/>
              <a:stretch/>
            </p:blipFill>
            <p:spPr>
              <a:xfrm>
                <a:off x="5751387" y="6108762"/>
                <a:ext cx="209550" cy="201804"/>
              </a:xfrm>
              <a:prstGeom prst="rect">
                <a:avLst/>
              </a:prstGeom>
            </p:spPr>
          </p:pic>
          <p:pic>
            <p:nvPicPr>
              <p:cNvPr id="60" name="Picture 2" descr="https://lh4.googleusercontent.com/eN_FonYGFbqfF2AegnBQHcZZJirIePJmQpwzP5TKk0hWk8lwP-rTdv3zj9Q_TxeSgoegz9abm052MUlD9T-mx0cWQYZoWAW6DESH3tVbVtoBL8hwTbnaH5iW7O1brAKYZd-1iJCy7FE">
                <a:extLst>
                  <a:ext uri="{FF2B5EF4-FFF2-40B4-BE49-F238E27FC236}">
                    <a16:creationId xmlns:a16="http://schemas.microsoft.com/office/drawing/2014/main" id="{06142BF3-0E75-438E-9810-9E43854D5A4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307" t="30368" r="90669" b="37247"/>
              <a:stretch/>
            </p:blipFill>
            <p:spPr bwMode="auto">
              <a:xfrm>
                <a:off x="5751387" y="5430549"/>
                <a:ext cx="163638" cy="229462"/>
              </a:xfrm>
              <a:prstGeom prst="rect">
                <a:avLst/>
              </a:prstGeom>
              <a:noFill/>
              <a:extLst>
                <a:ext uri="{909E8E84-426E-40DD-AFC4-6F175D3DCCD1}">
                  <a14:hiddenFill xmlns:a14="http://schemas.microsoft.com/office/drawing/2010/main">
                    <a:solidFill>
                      <a:srgbClr val="FFFFFF"/>
                    </a:solidFill>
                  </a14:hiddenFill>
                </a:ext>
              </a:extLst>
            </p:spPr>
          </p:pic>
        </p:grpSp>
        <p:pic>
          <p:nvPicPr>
            <p:cNvPr id="63" name="Picture 62">
              <a:extLst>
                <a:ext uri="{FF2B5EF4-FFF2-40B4-BE49-F238E27FC236}">
                  <a16:creationId xmlns:a16="http://schemas.microsoft.com/office/drawing/2014/main" id="{85610B1C-8549-48AB-88EE-8C907BDCFECE}"/>
                </a:ext>
              </a:extLst>
            </p:cNvPr>
            <p:cNvPicPr>
              <a:picLocks noChangeAspect="1"/>
            </p:cNvPicPr>
            <p:nvPr/>
          </p:nvPicPr>
          <p:blipFill>
            <a:blip r:embed="rId9"/>
            <a:stretch>
              <a:fillRect/>
            </a:stretch>
          </p:blipFill>
          <p:spPr>
            <a:xfrm>
              <a:off x="3444118" y="5464795"/>
              <a:ext cx="414715" cy="378336"/>
            </a:xfrm>
            <a:prstGeom prst="rect">
              <a:avLst/>
            </a:prstGeom>
          </p:spPr>
        </p:pic>
      </p:grpSp>
      <p:pic>
        <p:nvPicPr>
          <p:cNvPr id="15" name="Picture 14" descr="A close up of a logo&#10;&#10;Description automatically generated">
            <a:extLst>
              <a:ext uri="{FF2B5EF4-FFF2-40B4-BE49-F238E27FC236}">
                <a16:creationId xmlns:a16="http://schemas.microsoft.com/office/drawing/2014/main" id="{9083DDCC-B6A0-4BF5-9839-2690E4BBE0A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37987" y="1572213"/>
            <a:ext cx="2233843" cy="381201"/>
          </a:xfrm>
          <a:prstGeom prst="rect">
            <a:avLst/>
          </a:prstGeom>
        </p:spPr>
      </p:pic>
      <p:pic>
        <p:nvPicPr>
          <p:cNvPr id="27" name="Picture 26">
            <a:extLst>
              <a:ext uri="{FF2B5EF4-FFF2-40B4-BE49-F238E27FC236}">
                <a16:creationId xmlns:a16="http://schemas.microsoft.com/office/drawing/2014/main" id="{55A9E5DF-5D36-40BD-8502-745625A81B6B}"/>
              </a:ext>
            </a:extLst>
          </p:cNvPr>
          <p:cNvPicPr>
            <a:picLocks noChangeAspect="1"/>
          </p:cNvPicPr>
          <p:nvPr/>
        </p:nvPicPr>
        <p:blipFill rotWithShape="1">
          <a:blip r:embed="rId11">
            <a:extLst>
              <a:ext uri="{28A0092B-C50C-407E-A947-70E740481C1C}">
                <a14:useLocalDpi xmlns:a14="http://schemas.microsoft.com/office/drawing/2010/main" val="0"/>
              </a:ext>
            </a:extLst>
          </a:blip>
          <a:srcRect r="33635"/>
          <a:stretch/>
        </p:blipFill>
        <p:spPr>
          <a:xfrm>
            <a:off x="1772513" y="1497302"/>
            <a:ext cx="3952759" cy="736003"/>
          </a:xfrm>
          <a:prstGeom prst="rect">
            <a:avLst/>
          </a:prstGeom>
        </p:spPr>
      </p:pic>
      <p:pic>
        <p:nvPicPr>
          <p:cNvPr id="30" name="Picture 29" descr="A close up of a logo&#10;&#10;Description automatically generated">
            <a:extLst>
              <a:ext uri="{FF2B5EF4-FFF2-40B4-BE49-F238E27FC236}">
                <a16:creationId xmlns:a16="http://schemas.microsoft.com/office/drawing/2014/main" id="{F051F171-B629-486A-B9D6-75A8C2531F3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398644" y="4189176"/>
            <a:ext cx="1697927" cy="345874"/>
          </a:xfrm>
          <a:prstGeom prst="rect">
            <a:avLst/>
          </a:prstGeom>
        </p:spPr>
      </p:pic>
      <p:sp>
        <p:nvSpPr>
          <p:cNvPr id="32" name="Rectangle 31">
            <a:extLst>
              <a:ext uri="{FF2B5EF4-FFF2-40B4-BE49-F238E27FC236}">
                <a16:creationId xmlns:a16="http://schemas.microsoft.com/office/drawing/2014/main" id="{62632A83-20D7-4AD2-A640-BD132DC7BDC4}"/>
              </a:ext>
            </a:extLst>
          </p:cNvPr>
          <p:cNvSpPr/>
          <p:nvPr/>
        </p:nvSpPr>
        <p:spPr>
          <a:xfrm>
            <a:off x="538442" y="5151644"/>
            <a:ext cx="3344641" cy="3742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itle 1">
            <a:extLst>
              <a:ext uri="{FF2B5EF4-FFF2-40B4-BE49-F238E27FC236}">
                <a16:creationId xmlns:a16="http://schemas.microsoft.com/office/drawing/2014/main" id="{96CB567A-6F9E-4106-B577-6185032456FB}"/>
              </a:ext>
            </a:extLst>
          </p:cNvPr>
          <p:cNvSpPr txBox="1">
            <a:spLocks/>
          </p:cNvSpPr>
          <p:nvPr/>
        </p:nvSpPr>
        <p:spPr>
          <a:xfrm>
            <a:off x="-85314" y="-570874"/>
            <a:ext cx="8657143" cy="14509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300" dirty="0"/>
              <a:t> Deep sr-DDL: Optimization</a:t>
            </a:r>
          </a:p>
        </p:txBody>
      </p:sp>
      <p:cxnSp>
        <p:nvCxnSpPr>
          <p:cNvPr id="65" name="Straight Connector 64">
            <a:extLst>
              <a:ext uri="{FF2B5EF4-FFF2-40B4-BE49-F238E27FC236}">
                <a16:creationId xmlns:a16="http://schemas.microsoft.com/office/drawing/2014/main" id="{8ABA494C-6882-4C68-B5BE-8B63C62C7838}"/>
              </a:ext>
            </a:extLst>
          </p:cNvPr>
          <p:cNvCxnSpPr/>
          <p:nvPr/>
        </p:nvCxnSpPr>
        <p:spPr>
          <a:xfrm>
            <a:off x="121920"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picture containing green, table, light, computer&#10;&#10;Description automatically generated">
            <a:extLst>
              <a:ext uri="{FF2B5EF4-FFF2-40B4-BE49-F238E27FC236}">
                <a16:creationId xmlns:a16="http://schemas.microsoft.com/office/drawing/2014/main" id="{8C710FBB-0E14-41B3-B9C2-3F139AFBA2D7}"/>
              </a:ext>
            </a:extLst>
          </p:cNvPr>
          <p:cNvPicPr>
            <a:picLocks noChangeAspect="1"/>
          </p:cNvPicPr>
          <p:nvPr/>
        </p:nvPicPr>
        <p:blipFill rotWithShape="1">
          <a:blip r:embed="rId13">
            <a:extLst>
              <a:ext uri="{28A0092B-C50C-407E-A947-70E740481C1C}">
                <a14:useLocalDpi xmlns:a14="http://schemas.microsoft.com/office/drawing/2010/main" val="0"/>
              </a:ext>
            </a:extLst>
          </a:blip>
          <a:srcRect l="26329" r="31385" b="51097"/>
          <a:stretch/>
        </p:blipFill>
        <p:spPr>
          <a:xfrm>
            <a:off x="1298965" y="4132533"/>
            <a:ext cx="1707941" cy="1511017"/>
          </a:xfrm>
          <a:prstGeom prst="rect">
            <a:avLst/>
          </a:prstGeom>
        </p:spPr>
      </p:pic>
      <p:pic>
        <p:nvPicPr>
          <p:cNvPr id="66" name="Picture 65" descr="A picture containing green, table, light, computer&#10;&#10;Description automatically generated">
            <a:extLst>
              <a:ext uri="{FF2B5EF4-FFF2-40B4-BE49-F238E27FC236}">
                <a16:creationId xmlns:a16="http://schemas.microsoft.com/office/drawing/2014/main" id="{BEB7A1A4-09EB-46C7-9BE7-BB125701454D}"/>
              </a:ext>
            </a:extLst>
          </p:cNvPr>
          <p:cNvPicPr>
            <a:picLocks noChangeAspect="1"/>
          </p:cNvPicPr>
          <p:nvPr/>
        </p:nvPicPr>
        <p:blipFill rotWithShape="1">
          <a:blip r:embed="rId13">
            <a:extLst>
              <a:ext uri="{28A0092B-C50C-407E-A947-70E740481C1C}">
                <a14:useLocalDpi xmlns:a14="http://schemas.microsoft.com/office/drawing/2010/main" val="0"/>
              </a:ext>
            </a:extLst>
          </a:blip>
          <a:srcRect l="46870" t="50650" r="853" b="447"/>
          <a:stretch/>
        </p:blipFill>
        <p:spPr>
          <a:xfrm>
            <a:off x="5909633" y="4061396"/>
            <a:ext cx="2111464" cy="1511017"/>
          </a:xfrm>
          <a:prstGeom prst="rect">
            <a:avLst/>
          </a:prstGeom>
        </p:spPr>
      </p:pic>
      <p:cxnSp>
        <p:nvCxnSpPr>
          <p:cNvPr id="67" name="Straight Arrow Connector 66">
            <a:extLst>
              <a:ext uri="{FF2B5EF4-FFF2-40B4-BE49-F238E27FC236}">
                <a16:creationId xmlns:a16="http://schemas.microsoft.com/office/drawing/2014/main" id="{9A689933-84CA-41C1-A1CA-7A32E8268BAA}"/>
              </a:ext>
            </a:extLst>
          </p:cNvPr>
          <p:cNvCxnSpPr>
            <a:cxnSpLocks/>
          </p:cNvCxnSpPr>
          <p:nvPr/>
        </p:nvCxnSpPr>
        <p:spPr>
          <a:xfrm>
            <a:off x="3498612" y="4888934"/>
            <a:ext cx="19250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ABB31D4-874D-4E70-A642-3D84AB334F57}"/>
              </a:ext>
            </a:extLst>
          </p:cNvPr>
          <p:cNvSpPr txBox="1"/>
          <p:nvPr/>
        </p:nvSpPr>
        <p:spPr>
          <a:xfrm>
            <a:off x="3417496" y="4212554"/>
            <a:ext cx="2156127" cy="646331"/>
          </a:xfrm>
          <a:prstGeom prst="rect">
            <a:avLst/>
          </a:prstGeom>
          <a:noFill/>
        </p:spPr>
        <p:txBody>
          <a:bodyPr wrap="square" rtlCol="0">
            <a:spAutoFit/>
          </a:bodyPr>
          <a:lstStyle/>
          <a:p>
            <a:pPr algn="ctr"/>
            <a:r>
              <a:rPr lang="en-US" dirty="0"/>
              <a:t>Anatomically reweight</a:t>
            </a:r>
          </a:p>
        </p:txBody>
      </p:sp>
      <p:pic>
        <p:nvPicPr>
          <p:cNvPr id="2" name="Picture 1">
            <a:extLst>
              <a:ext uri="{FF2B5EF4-FFF2-40B4-BE49-F238E27FC236}">
                <a16:creationId xmlns:a16="http://schemas.microsoft.com/office/drawing/2014/main" id="{53DDC360-77D5-4FE3-96F2-E9AF3E81CF50}"/>
              </a:ext>
            </a:extLst>
          </p:cNvPr>
          <p:cNvPicPr>
            <a:picLocks noChangeAspect="1"/>
          </p:cNvPicPr>
          <p:nvPr/>
        </p:nvPicPr>
        <p:blipFill>
          <a:blip r:embed="rId14"/>
          <a:stretch>
            <a:fillRect/>
          </a:stretch>
        </p:blipFill>
        <p:spPr>
          <a:xfrm>
            <a:off x="2676394" y="5606942"/>
            <a:ext cx="3133725" cy="619125"/>
          </a:xfrm>
          <a:prstGeom prst="rect">
            <a:avLst/>
          </a:prstGeom>
        </p:spPr>
      </p:pic>
    </p:spTree>
    <p:extLst>
      <p:ext uri="{BB962C8B-B14F-4D97-AF65-F5344CB8AC3E}">
        <p14:creationId xmlns:p14="http://schemas.microsoft.com/office/powerpoint/2010/main" val="98512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47"/>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5"/>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8"/>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44"/>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67"/>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3"/>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66"/>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6"/>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11"/>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13"/>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12"/>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14"/>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18"/>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19"/>
                                        </p:tgtEl>
                                        <p:attrNameLst>
                                          <p:attrName>style.visibility</p:attrName>
                                        </p:attrNameLst>
                                      </p:cBhvr>
                                      <p:to>
                                        <p:strVal val="hidden"/>
                                      </p:to>
                                    </p:set>
                                  </p:childTnLst>
                                </p:cTn>
                              </p:par>
                              <p:par>
                                <p:cTn id="103" presetID="1" presetClass="exit" presetSubtype="0" fill="hold" grpId="1" nodeType="withEffect">
                                  <p:stCondLst>
                                    <p:cond delay="0"/>
                                  </p:stCondLst>
                                  <p:childTnLst>
                                    <p:set>
                                      <p:cBhvr>
                                        <p:cTn id="104" dur="1" fill="hold">
                                          <p:stCondLst>
                                            <p:cond delay="0"/>
                                          </p:stCondLst>
                                        </p:cTn>
                                        <p:tgtEl>
                                          <p:spTgt spid="20"/>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21"/>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34"/>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6"/>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35"/>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9"/>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37"/>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31"/>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38"/>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22"/>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23"/>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24"/>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39"/>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40"/>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41"/>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42"/>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43"/>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45"/>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46"/>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49"/>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50"/>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51"/>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nodeType="clickEffect">
                                  <p:stCondLst>
                                    <p:cond delay="0"/>
                                  </p:stCondLst>
                                  <p:childTnLst>
                                    <p:set>
                                      <p:cBhvr>
                                        <p:cTn id="154" dur="1" fill="hold">
                                          <p:stCondLst>
                                            <p:cond delay="0"/>
                                          </p:stCondLst>
                                        </p:cTn>
                                        <p:tgtEl>
                                          <p:spTgt spid="64"/>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p:bldP spid="13" grpId="1"/>
      <p:bldP spid="14" grpId="0"/>
      <p:bldP spid="14" grpId="1"/>
      <p:bldP spid="18" grpId="0" animBg="1"/>
      <p:bldP spid="18" grpId="1" animBg="1"/>
      <p:bldP spid="19" grpId="0" animBg="1"/>
      <p:bldP spid="19" grpId="1" animBg="1"/>
      <p:bldP spid="20" grpId="0"/>
      <p:bldP spid="20" grpId="1"/>
      <p:bldP spid="21" grpId="0"/>
      <p:bldP spid="21" grpId="1"/>
      <p:bldP spid="22" grpId="0" animBg="1"/>
      <p:bldP spid="23" grpId="0" animBg="1"/>
      <p:bldP spid="24" grpId="0" animBg="1"/>
      <p:bldP spid="34" grpId="0"/>
      <p:bldP spid="35" grpId="0"/>
      <p:bldP spid="37" grpId="0"/>
      <p:bldP spid="38" grpId="0"/>
      <p:bldP spid="39" grpId="0"/>
      <p:bldP spid="40" grpId="0" animBg="1"/>
      <p:bldP spid="41" grpId="0" animBg="1"/>
      <p:bldP spid="42" grpId="0" animBg="1"/>
      <p:bldP spid="49" grpId="0"/>
      <p:bldP spid="50" grpId="0"/>
      <p:bldP spid="51" grpId="0"/>
      <p:bldP spid="32" grpId="0" animBg="1"/>
      <p:bldP spid="6" grpId="0"/>
      <p:bldP spid="6"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a cell phone&#10;&#10;Description automatically generated">
            <a:extLst>
              <a:ext uri="{FF2B5EF4-FFF2-40B4-BE49-F238E27FC236}">
                <a16:creationId xmlns:a16="http://schemas.microsoft.com/office/drawing/2014/main" id="{D14DC0F1-0C11-4439-8088-DC7667F1FE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3312" y="3677540"/>
            <a:ext cx="4777963" cy="2476300"/>
          </a:xfrm>
          <a:prstGeom prst="rect">
            <a:avLst/>
          </a:prstGeom>
        </p:spPr>
      </p:pic>
      <p:sp>
        <p:nvSpPr>
          <p:cNvPr id="6" name="Title 1">
            <a:extLst>
              <a:ext uri="{FF2B5EF4-FFF2-40B4-BE49-F238E27FC236}">
                <a16:creationId xmlns:a16="http://schemas.microsoft.com/office/drawing/2014/main" id="{00D01C8B-CCE4-4F71-B8A3-DB15C3B2A604}"/>
              </a:ext>
            </a:extLst>
          </p:cNvPr>
          <p:cNvSpPr txBox="1">
            <a:spLocks/>
          </p:cNvSpPr>
          <p:nvPr/>
        </p:nvSpPr>
        <p:spPr>
          <a:xfrm>
            <a:off x="142240" y="-616327"/>
            <a:ext cx="75438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4300" dirty="0"/>
          </a:p>
        </p:txBody>
      </p:sp>
      <p:sp>
        <p:nvSpPr>
          <p:cNvPr id="7" name="TextBox 6">
            <a:extLst>
              <a:ext uri="{FF2B5EF4-FFF2-40B4-BE49-F238E27FC236}">
                <a16:creationId xmlns:a16="http://schemas.microsoft.com/office/drawing/2014/main" id="{6C9EB1B9-9E5F-43E5-A428-127420EACF4B}"/>
              </a:ext>
            </a:extLst>
          </p:cNvPr>
          <p:cNvSpPr txBox="1"/>
          <p:nvPr/>
        </p:nvSpPr>
        <p:spPr>
          <a:xfrm>
            <a:off x="168851" y="1087351"/>
            <a:ext cx="7745223" cy="3693319"/>
          </a:xfrm>
          <a:prstGeom prst="rect">
            <a:avLst/>
          </a:prstGeom>
          <a:noFill/>
        </p:spPr>
        <p:txBody>
          <a:bodyPr wrap="square" rtlCol="0">
            <a:spAutoFit/>
          </a:bodyPr>
          <a:lstStyle/>
          <a:p>
            <a:pPr marL="285750" indent="-285750">
              <a:buFont typeface="Arial" panose="020B0604020202020204" pitchFamily="34" charset="0"/>
              <a:buChar char="•"/>
            </a:pPr>
            <a:r>
              <a:rPr lang="en-US" b="1" dirty="0"/>
              <a:t>Neuroimaging Domain: </a:t>
            </a:r>
            <a:r>
              <a:rPr lang="en-US" dirty="0"/>
              <a:t>rs-fMRI and DTI scan data for ASD patients</a:t>
            </a:r>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endParaRPr lang="en-US" b="1" dirty="0"/>
          </a:p>
          <a:p>
            <a:endParaRPr lang="en-US" b="1" dirty="0"/>
          </a:p>
          <a:p>
            <a:endParaRPr lang="en-US" b="1" dirty="0"/>
          </a:p>
          <a:p>
            <a:pPr marL="285750" indent="-285750">
              <a:buFont typeface="Arial" panose="020B0604020202020204" pitchFamily="34" charset="0"/>
              <a:buChar char="•"/>
            </a:pPr>
            <a:r>
              <a:rPr lang="en-US" b="1" dirty="0"/>
              <a:t>Behavioral Domain:                                  </a:t>
            </a:r>
            <a:br>
              <a:rPr lang="en-US" dirty="0"/>
            </a:br>
            <a:endParaRPr lang="en-US" dirty="0"/>
          </a:p>
          <a:p>
            <a:r>
              <a:rPr lang="en-US" dirty="0"/>
              <a:t>               </a:t>
            </a:r>
          </a:p>
          <a:p>
            <a:pPr marL="285750" indent="-285750">
              <a:buFont typeface="Arial" panose="020B0604020202020204" pitchFamily="34" charset="0"/>
              <a:buChar char="•"/>
            </a:pPr>
            <a:endParaRPr lang="en-US" dirty="0"/>
          </a:p>
        </p:txBody>
      </p:sp>
      <p:pic>
        <p:nvPicPr>
          <p:cNvPr id="8" name="Picture 2" descr="Screenshot_20161206_145643.png">
            <a:extLst>
              <a:ext uri="{FF2B5EF4-FFF2-40B4-BE49-F238E27FC236}">
                <a16:creationId xmlns:a16="http://schemas.microsoft.com/office/drawing/2014/main" id="{C6C88A23-94BF-44C3-90D6-A534E2E215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660" y="1643686"/>
            <a:ext cx="2179462" cy="154807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CFECD63D-C7A0-4BC5-B055-6F3A7C6A4C90}"/>
              </a:ext>
            </a:extLst>
          </p:cNvPr>
          <p:cNvGraphicFramePr>
            <a:graphicFrameLocks noGrp="1"/>
          </p:cNvGraphicFramePr>
          <p:nvPr/>
        </p:nvGraphicFramePr>
        <p:xfrm>
          <a:off x="194639" y="4166973"/>
          <a:ext cx="3427450" cy="1463040"/>
        </p:xfrm>
        <a:graphic>
          <a:graphicData uri="http://schemas.openxmlformats.org/drawingml/2006/table">
            <a:tbl>
              <a:tblPr firstRow="1" bandRow="1">
                <a:tableStyleId>{D7AC3CCA-C797-4891-BE02-D94E43425B78}</a:tableStyleId>
              </a:tblPr>
              <a:tblGrid>
                <a:gridCol w="1713725">
                  <a:extLst>
                    <a:ext uri="{9D8B030D-6E8A-4147-A177-3AD203B41FA5}">
                      <a16:colId xmlns:a16="http://schemas.microsoft.com/office/drawing/2014/main" val="2332499517"/>
                    </a:ext>
                  </a:extLst>
                </a:gridCol>
                <a:gridCol w="1713725">
                  <a:extLst>
                    <a:ext uri="{9D8B030D-6E8A-4147-A177-3AD203B41FA5}">
                      <a16:colId xmlns:a16="http://schemas.microsoft.com/office/drawing/2014/main" val="3839935406"/>
                    </a:ext>
                  </a:extLst>
                </a:gridCol>
              </a:tblGrid>
              <a:tr h="307437">
                <a:tc>
                  <a:txBody>
                    <a:bodyPr/>
                    <a:lstStyle/>
                    <a:p>
                      <a:r>
                        <a:rPr lang="en-US" sz="1800" dirty="0"/>
                        <a:t>Score </a:t>
                      </a:r>
                    </a:p>
                  </a:txBody>
                  <a:tcPr/>
                </a:tc>
                <a:tc>
                  <a:txBody>
                    <a:bodyPr/>
                    <a:lstStyle/>
                    <a:p>
                      <a:r>
                        <a:rPr lang="en-US" sz="1800" dirty="0"/>
                        <a:t>Dynamic Range</a:t>
                      </a:r>
                    </a:p>
                  </a:txBody>
                  <a:tcPr/>
                </a:tc>
                <a:extLst>
                  <a:ext uri="{0D108BD9-81ED-4DB2-BD59-A6C34878D82A}">
                    <a16:rowId xmlns:a16="http://schemas.microsoft.com/office/drawing/2014/main" val="2738159881"/>
                  </a:ext>
                </a:extLst>
              </a:tr>
              <a:tr h="340045">
                <a:tc>
                  <a:txBody>
                    <a:bodyPr/>
                    <a:lstStyle/>
                    <a:p>
                      <a:r>
                        <a:rPr lang="en-US" sz="1800" dirty="0"/>
                        <a:t>ADOS</a:t>
                      </a:r>
                    </a:p>
                  </a:txBody>
                  <a:tcPr/>
                </a:tc>
                <a:tc>
                  <a:txBody>
                    <a:bodyPr/>
                    <a:lstStyle/>
                    <a:p>
                      <a:r>
                        <a:rPr lang="en-US" sz="1800" dirty="0"/>
                        <a:t>0 - 30</a:t>
                      </a:r>
                    </a:p>
                  </a:txBody>
                  <a:tcPr/>
                </a:tc>
                <a:extLst>
                  <a:ext uri="{0D108BD9-81ED-4DB2-BD59-A6C34878D82A}">
                    <a16:rowId xmlns:a16="http://schemas.microsoft.com/office/drawing/2014/main" val="673239331"/>
                  </a:ext>
                </a:extLst>
              </a:tr>
              <a:tr h="340045">
                <a:tc>
                  <a:txBody>
                    <a:bodyPr/>
                    <a:lstStyle/>
                    <a:p>
                      <a:r>
                        <a:rPr lang="en-US" sz="1800" dirty="0"/>
                        <a:t>SRS</a:t>
                      </a:r>
                    </a:p>
                  </a:txBody>
                  <a:tcPr/>
                </a:tc>
                <a:tc>
                  <a:txBody>
                    <a:bodyPr/>
                    <a:lstStyle/>
                    <a:p>
                      <a:r>
                        <a:rPr lang="en-US" sz="1800" dirty="0"/>
                        <a:t>70 - 200</a:t>
                      </a:r>
                    </a:p>
                  </a:txBody>
                  <a:tcPr/>
                </a:tc>
                <a:extLst>
                  <a:ext uri="{0D108BD9-81ED-4DB2-BD59-A6C34878D82A}">
                    <a16:rowId xmlns:a16="http://schemas.microsoft.com/office/drawing/2014/main" val="792142418"/>
                  </a:ext>
                </a:extLst>
              </a:tr>
              <a:tr h="340045">
                <a:tc>
                  <a:txBody>
                    <a:bodyPr/>
                    <a:lstStyle/>
                    <a:p>
                      <a:r>
                        <a:rPr lang="en-US" sz="1800" dirty="0"/>
                        <a:t>Praxis</a:t>
                      </a:r>
                    </a:p>
                  </a:txBody>
                  <a:tcPr/>
                </a:tc>
                <a:tc>
                  <a:txBody>
                    <a:bodyPr/>
                    <a:lstStyle/>
                    <a:p>
                      <a:r>
                        <a:rPr lang="en-US" sz="1800" dirty="0"/>
                        <a:t>0-100</a:t>
                      </a:r>
                    </a:p>
                  </a:txBody>
                  <a:tcPr/>
                </a:tc>
                <a:extLst>
                  <a:ext uri="{0D108BD9-81ED-4DB2-BD59-A6C34878D82A}">
                    <a16:rowId xmlns:a16="http://schemas.microsoft.com/office/drawing/2014/main" val="4048745042"/>
                  </a:ext>
                </a:extLst>
              </a:tr>
            </a:tbl>
          </a:graphicData>
        </a:graphic>
      </p:graphicFrame>
      <p:pic>
        <p:nvPicPr>
          <p:cNvPr id="3" name="Picture 2" descr="A close up of a colorful background&#10;&#10;Description automatically generated">
            <a:extLst>
              <a:ext uri="{FF2B5EF4-FFF2-40B4-BE49-F238E27FC236}">
                <a16:creationId xmlns:a16="http://schemas.microsoft.com/office/drawing/2014/main" id="{290D705E-535B-41A4-9BCD-2E92F328A0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9345" y="1691502"/>
            <a:ext cx="1209590" cy="1382388"/>
          </a:xfrm>
          <a:prstGeom prst="rect">
            <a:avLst/>
          </a:prstGeom>
        </p:spPr>
      </p:pic>
      <p:sp>
        <p:nvSpPr>
          <p:cNvPr id="14" name="TextBox 13">
            <a:extLst>
              <a:ext uri="{FF2B5EF4-FFF2-40B4-BE49-F238E27FC236}">
                <a16:creationId xmlns:a16="http://schemas.microsoft.com/office/drawing/2014/main" id="{0D15DBA6-1706-4323-BB24-11C356A63BDF}"/>
              </a:ext>
            </a:extLst>
          </p:cNvPr>
          <p:cNvSpPr txBox="1"/>
          <p:nvPr/>
        </p:nvSpPr>
        <p:spPr>
          <a:xfrm>
            <a:off x="4331824" y="2964181"/>
            <a:ext cx="4036775" cy="646331"/>
          </a:xfrm>
          <a:prstGeom prst="rect">
            <a:avLst/>
          </a:prstGeom>
          <a:noFill/>
        </p:spPr>
        <p:txBody>
          <a:bodyPr wrap="square" rtlCol="0">
            <a:spAutoFit/>
          </a:bodyPr>
          <a:lstStyle/>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Evaluation: </a:t>
            </a:r>
            <a:r>
              <a:rPr lang="en-US" dirty="0"/>
              <a:t>5-fold cross validation</a:t>
            </a:r>
          </a:p>
        </p:txBody>
      </p:sp>
      <p:sp>
        <p:nvSpPr>
          <p:cNvPr id="15" name="Title 1">
            <a:extLst>
              <a:ext uri="{FF2B5EF4-FFF2-40B4-BE49-F238E27FC236}">
                <a16:creationId xmlns:a16="http://schemas.microsoft.com/office/drawing/2014/main" id="{A1C2CF41-6998-4442-81E3-8077D77624A7}"/>
              </a:ext>
            </a:extLst>
          </p:cNvPr>
          <p:cNvSpPr txBox="1">
            <a:spLocks/>
          </p:cNvSpPr>
          <p:nvPr/>
        </p:nvSpPr>
        <p:spPr>
          <a:xfrm>
            <a:off x="-1484276" y="-588493"/>
            <a:ext cx="7543800" cy="14509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4300" dirty="0"/>
              <a:t>Data and Evaluation</a:t>
            </a:r>
          </a:p>
        </p:txBody>
      </p:sp>
      <p:cxnSp>
        <p:nvCxnSpPr>
          <p:cNvPr id="16" name="Straight Connector 15">
            <a:extLst>
              <a:ext uri="{FF2B5EF4-FFF2-40B4-BE49-F238E27FC236}">
                <a16:creationId xmlns:a16="http://schemas.microsoft.com/office/drawing/2014/main" id="{36B37221-6489-4549-B162-F183C40D1352}"/>
              </a:ext>
            </a:extLst>
          </p:cNvPr>
          <p:cNvCxnSpPr/>
          <p:nvPr/>
        </p:nvCxnSpPr>
        <p:spPr>
          <a:xfrm>
            <a:off x="121920"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7888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8B4B561-67A6-4554-9E63-DBFE9E018A08}"/>
              </a:ext>
            </a:extLst>
          </p:cNvPr>
          <p:cNvSpPr txBox="1"/>
          <p:nvPr/>
        </p:nvSpPr>
        <p:spPr>
          <a:xfrm>
            <a:off x="121920" y="873511"/>
            <a:ext cx="8798560" cy="3693319"/>
          </a:xfrm>
          <a:prstGeom prst="rect">
            <a:avLst/>
          </a:prstGeom>
          <a:noFill/>
        </p:spPr>
        <p:txBody>
          <a:bodyPr wrap="square" rtlCol="0">
            <a:spAutoFit/>
          </a:bodyPr>
          <a:lstStyle/>
          <a:p>
            <a:pPr marL="285750" indent="-285750">
              <a:buFont typeface="Arial" panose="020B0604020202020204" pitchFamily="34" charset="0"/>
              <a:buChar char="•"/>
            </a:pPr>
            <a:r>
              <a:rPr lang="en-US" b="1" dirty="0"/>
              <a:t>Multimodal BrainNet CNN : </a:t>
            </a:r>
            <a:r>
              <a:rPr lang="en-US" dirty="0"/>
              <a:t>(Kawahara et al., Neuroimage 2017)</a:t>
            </a:r>
            <a:endParaRPr lang="en-US" b="1" baseline="300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b="1" dirty="0"/>
          </a:p>
          <a:p>
            <a:pPr marL="285750" indent="-285750">
              <a:buFont typeface="Arial" panose="020B0604020202020204" pitchFamily="34" charset="0"/>
              <a:buChar char="•"/>
            </a:pPr>
            <a:r>
              <a:rPr lang="en-US" b="1" dirty="0"/>
              <a:t>Data-driven Feature Extraction (PCA + LSTM-ANN)</a:t>
            </a:r>
          </a:p>
          <a:p>
            <a:pPr marL="285750" indent="-285750">
              <a:buFont typeface="Arial" panose="020B0604020202020204" pitchFamily="34" charset="0"/>
              <a:buChar char="•"/>
            </a:pPr>
            <a:endParaRPr lang="en-US" dirty="0"/>
          </a:p>
        </p:txBody>
      </p:sp>
      <p:sp>
        <p:nvSpPr>
          <p:cNvPr id="2" name="Title 1">
            <a:extLst>
              <a:ext uri="{FF2B5EF4-FFF2-40B4-BE49-F238E27FC236}">
                <a16:creationId xmlns:a16="http://schemas.microsoft.com/office/drawing/2014/main" id="{AA621CB4-0B37-474B-BA65-FF4073EF1450}"/>
              </a:ext>
            </a:extLst>
          </p:cNvPr>
          <p:cNvSpPr>
            <a:spLocks noGrp="1"/>
          </p:cNvSpPr>
          <p:nvPr>
            <p:ph type="title" idx="4294967295"/>
          </p:nvPr>
        </p:nvSpPr>
        <p:spPr>
          <a:xfrm>
            <a:off x="-2631440" y="-619760"/>
            <a:ext cx="7543800" cy="1450975"/>
          </a:xfrm>
        </p:spPr>
        <p:txBody>
          <a:bodyPr>
            <a:normAutofit/>
          </a:bodyPr>
          <a:lstStyle/>
          <a:p>
            <a:pPr algn="ctr"/>
            <a:r>
              <a:rPr lang="en-US" sz="4300" dirty="0"/>
              <a:t>Baselines</a:t>
            </a:r>
          </a:p>
        </p:txBody>
      </p:sp>
      <p:pic>
        <p:nvPicPr>
          <p:cNvPr id="5" name="Picture 4">
            <a:extLst>
              <a:ext uri="{FF2B5EF4-FFF2-40B4-BE49-F238E27FC236}">
                <a16:creationId xmlns:a16="http://schemas.microsoft.com/office/drawing/2014/main" id="{9BF625D5-CD08-47CE-80CE-986EBCFED06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59561" y="1255522"/>
            <a:ext cx="5771664" cy="2121799"/>
          </a:xfrm>
          <a:prstGeom prst="rect">
            <a:avLst/>
          </a:prstGeom>
        </p:spPr>
      </p:pic>
      <p:cxnSp>
        <p:nvCxnSpPr>
          <p:cNvPr id="7" name="Straight Connector 6">
            <a:extLst>
              <a:ext uri="{FF2B5EF4-FFF2-40B4-BE49-F238E27FC236}">
                <a16:creationId xmlns:a16="http://schemas.microsoft.com/office/drawing/2014/main" id="{82918984-A2E9-4FF1-BE3E-93C3EC11F0AE}"/>
              </a:ext>
            </a:extLst>
          </p:cNvPr>
          <p:cNvCxnSpPr/>
          <p:nvPr/>
        </p:nvCxnSpPr>
        <p:spPr>
          <a:xfrm>
            <a:off x="121920"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A picture containing clock, drawing&#10;&#10;Description automatically generated">
            <a:extLst>
              <a:ext uri="{FF2B5EF4-FFF2-40B4-BE49-F238E27FC236}">
                <a16:creationId xmlns:a16="http://schemas.microsoft.com/office/drawing/2014/main" id="{C7B1A3DC-F8C1-45ED-B8C3-2F30E955BADD}"/>
              </a:ext>
            </a:extLst>
          </p:cNvPr>
          <p:cNvPicPr>
            <a:picLocks noChangeAspect="1"/>
          </p:cNvPicPr>
          <p:nvPr/>
        </p:nvPicPr>
        <p:blipFill rotWithShape="1">
          <a:blip r:embed="rId4">
            <a:extLst>
              <a:ext uri="{28A0092B-C50C-407E-A947-70E740481C1C}">
                <a14:useLocalDpi xmlns:a14="http://schemas.microsoft.com/office/drawing/2010/main" val="0"/>
              </a:ext>
            </a:extLst>
          </a:blip>
          <a:srcRect r="4736"/>
          <a:stretch/>
        </p:blipFill>
        <p:spPr>
          <a:xfrm>
            <a:off x="587829" y="4329742"/>
            <a:ext cx="6783970" cy="1470043"/>
          </a:xfrm>
          <a:prstGeom prst="rect">
            <a:avLst/>
          </a:prstGeom>
        </p:spPr>
      </p:pic>
      <p:pic>
        <p:nvPicPr>
          <p:cNvPr id="13" name="Picture 12" descr="A close up of a logo&#10;&#10;Description automatically generated">
            <a:extLst>
              <a:ext uri="{FF2B5EF4-FFF2-40B4-BE49-F238E27FC236}">
                <a16:creationId xmlns:a16="http://schemas.microsoft.com/office/drawing/2014/main" id="{94834E98-B16F-41B7-8652-3F0B219717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06359" y="4482344"/>
            <a:ext cx="431349" cy="858881"/>
          </a:xfrm>
          <a:prstGeom prst="rect">
            <a:avLst/>
          </a:prstGeom>
        </p:spPr>
      </p:pic>
      <p:sp>
        <p:nvSpPr>
          <p:cNvPr id="3" name="TextBox 2">
            <a:extLst>
              <a:ext uri="{FF2B5EF4-FFF2-40B4-BE49-F238E27FC236}">
                <a16:creationId xmlns:a16="http://schemas.microsoft.com/office/drawing/2014/main" id="{DA5DF925-C302-40B0-9B90-B7C90FB24293}"/>
              </a:ext>
            </a:extLst>
          </p:cNvPr>
          <p:cNvSpPr txBox="1"/>
          <p:nvPr/>
        </p:nvSpPr>
        <p:spPr>
          <a:xfrm>
            <a:off x="1459560" y="3481163"/>
            <a:ext cx="5701198" cy="338554"/>
          </a:xfrm>
          <a:prstGeom prst="rect">
            <a:avLst/>
          </a:prstGeom>
          <a:noFill/>
          <a:ln>
            <a:solidFill>
              <a:srgbClr val="FF0000"/>
            </a:solidFill>
          </a:ln>
        </p:spPr>
        <p:txBody>
          <a:bodyPr wrap="square" rtlCol="0">
            <a:spAutoFit/>
          </a:bodyPr>
          <a:lstStyle/>
          <a:p>
            <a:pPr algn="ctr"/>
            <a:r>
              <a:rPr lang="en-US" sz="1600" dirty="0"/>
              <a:t>Incorporates Multimodal + Network Structure, but not Dynamics</a:t>
            </a:r>
          </a:p>
        </p:txBody>
      </p:sp>
      <p:sp>
        <p:nvSpPr>
          <p:cNvPr id="14" name="TextBox 13">
            <a:extLst>
              <a:ext uri="{FF2B5EF4-FFF2-40B4-BE49-F238E27FC236}">
                <a16:creationId xmlns:a16="http://schemas.microsoft.com/office/drawing/2014/main" id="{DEFF9C4B-655C-40DB-9A66-DAE66E2E7190}"/>
              </a:ext>
            </a:extLst>
          </p:cNvPr>
          <p:cNvSpPr txBox="1"/>
          <p:nvPr/>
        </p:nvSpPr>
        <p:spPr>
          <a:xfrm>
            <a:off x="1459561" y="5966332"/>
            <a:ext cx="5701198" cy="343478"/>
          </a:xfrm>
          <a:prstGeom prst="rect">
            <a:avLst/>
          </a:prstGeom>
          <a:noFill/>
          <a:ln>
            <a:solidFill>
              <a:srgbClr val="FF0000"/>
            </a:solidFill>
          </a:ln>
        </p:spPr>
        <p:txBody>
          <a:bodyPr wrap="square" rtlCol="0">
            <a:spAutoFit/>
          </a:bodyPr>
          <a:lstStyle/>
          <a:p>
            <a:pPr algn="ctr"/>
            <a:r>
              <a:rPr lang="en-US" sz="1600" dirty="0"/>
              <a:t>Incorporates Multimodal + Dynamics, but not Network Structure</a:t>
            </a:r>
          </a:p>
        </p:txBody>
      </p:sp>
    </p:spTree>
    <p:extLst>
      <p:ext uri="{BB962C8B-B14F-4D97-AF65-F5344CB8AC3E}">
        <p14:creationId xmlns:p14="http://schemas.microsoft.com/office/powerpoint/2010/main" val="184873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4B66C22E-005F-42D9-9412-160A88C01A6F}"/>
              </a:ext>
            </a:extLst>
          </p:cNvPr>
          <p:cNvGrpSpPr/>
          <p:nvPr/>
        </p:nvGrpSpPr>
        <p:grpSpPr>
          <a:xfrm>
            <a:off x="-34725" y="15240"/>
            <a:ext cx="9184727" cy="2282375"/>
            <a:chOff x="-34725" y="15240"/>
            <a:chExt cx="9184727" cy="2282375"/>
          </a:xfrm>
        </p:grpSpPr>
        <p:pic>
          <p:nvPicPr>
            <p:cNvPr id="4" name="Picture 3">
              <a:extLst>
                <a:ext uri="{FF2B5EF4-FFF2-40B4-BE49-F238E27FC236}">
                  <a16:creationId xmlns:a16="http://schemas.microsoft.com/office/drawing/2014/main" id="{AA912227-C285-477A-85A0-A732AF7A7FB0}"/>
                </a:ext>
              </a:extLst>
            </p:cNvPr>
            <p:cNvPicPr>
              <a:picLocks noChangeAspect="1"/>
            </p:cNvPicPr>
            <p:nvPr/>
          </p:nvPicPr>
          <p:blipFill rotWithShape="1">
            <a:blip r:embed="rId3"/>
            <a:srcRect t="8599"/>
            <a:stretch/>
          </p:blipFill>
          <p:spPr>
            <a:xfrm>
              <a:off x="111760" y="208137"/>
              <a:ext cx="9038242" cy="2089478"/>
            </a:xfrm>
            <a:prstGeom prst="rect">
              <a:avLst/>
            </a:prstGeom>
          </p:spPr>
        </p:pic>
        <p:pic>
          <p:nvPicPr>
            <p:cNvPr id="18" name="Picture 17">
              <a:extLst>
                <a:ext uri="{FF2B5EF4-FFF2-40B4-BE49-F238E27FC236}">
                  <a16:creationId xmlns:a16="http://schemas.microsoft.com/office/drawing/2014/main" id="{180BEA67-48F8-4CD4-BB82-B7D5107F4D53}"/>
                </a:ext>
              </a:extLst>
            </p:cNvPr>
            <p:cNvPicPr>
              <a:picLocks noChangeAspect="1"/>
            </p:cNvPicPr>
            <p:nvPr/>
          </p:nvPicPr>
          <p:blipFill rotWithShape="1">
            <a:blip r:embed="rId4"/>
            <a:srcRect l="-448" t="-514" r="97957" b="65254"/>
            <a:stretch/>
          </p:blipFill>
          <p:spPr>
            <a:xfrm>
              <a:off x="-34725" y="15240"/>
              <a:ext cx="227765" cy="2277229"/>
            </a:xfrm>
            <a:prstGeom prst="rect">
              <a:avLst/>
            </a:prstGeom>
            <a:ln>
              <a:noFill/>
            </a:ln>
          </p:spPr>
        </p:pic>
      </p:grpSp>
      <p:pic>
        <p:nvPicPr>
          <p:cNvPr id="16" name="Picture 15">
            <a:extLst>
              <a:ext uri="{FF2B5EF4-FFF2-40B4-BE49-F238E27FC236}">
                <a16:creationId xmlns:a16="http://schemas.microsoft.com/office/drawing/2014/main" id="{528400AC-BE36-4E43-AFAD-D80602EE0D59}"/>
              </a:ext>
            </a:extLst>
          </p:cNvPr>
          <p:cNvPicPr>
            <a:picLocks noChangeAspect="1"/>
          </p:cNvPicPr>
          <p:nvPr/>
        </p:nvPicPr>
        <p:blipFill rotWithShape="1">
          <a:blip r:embed="rId4"/>
          <a:srcRect t="34877" b="32378"/>
          <a:stretch/>
        </p:blipFill>
        <p:spPr>
          <a:xfrm>
            <a:off x="0" y="2292469"/>
            <a:ext cx="9144000" cy="2114813"/>
          </a:xfrm>
          <a:prstGeom prst="rect">
            <a:avLst/>
          </a:prstGeom>
          <a:ln>
            <a:noFill/>
          </a:ln>
        </p:spPr>
      </p:pic>
      <p:pic>
        <p:nvPicPr>
          <p:cNvPr id="3" name="Picture 2">
            <a:extLst>
              <a:ext uri="{FF2B5EF4-FFF2-40B4-BE49-F238E27FC236}">
                <a16:creationId xmlns:a16="http://schemas.microsoft.com/office/drawing/2014/main" id="{FE6D7C92-3AD8-4CC0-908D-F94090CF307B}"/>
              </a:ext>
            </a:extLst>
          </p:cNvPr>
          <p:cNvPicPr>
            <a:picLocks noChangeAspect="1"/>
          </p:cNvPicPr>
          <p:nvPr/>
        </p:nvPicPr>
        <p:blipFill rotWithShape="1">
          <a:blip r:embed="rId4"/>
          <a:srcRect t="67255"/>
          <a:stretch/>
        </p:blipFill>
        <p:spPr>
          <a:xfrm>
            <a:off x="0" y="4376801"/>
            <a:ext cx="9144000" cy="2114813"/>
          </a:xfrm>
          <a:prstGeom prst="rect">
            <a:avLst/>
          </a:prstGeom>
          <a:ln>
            <a:noFill/>
          </a:ln>
        </p:spPr>
      </p:pic>
      <p:sp>
        <p:nvSpPr>
          <p:cNvPr id="5" name="TextBox 4">
            <a:extLst>
              <a:ext uri="{FF2B5EF4-FFF2-40B4-BE49-F238E27FC236}">
                <a16:creationId xmlns:a16="http://schemas.microsoft.com/office/drawing/2014/main" id="{4D56E4B9-C2F1-4A22-B4F7-E6C15D00FF34}"/>
              </a:ext>
            </a:extLst>
          </p:cNvPr>
          <p:cNvSpPr txBox="1"/>
          <p:nvPr/>
        </p:nvSpPr>
        <p:spPr>
          <a:xfrm>
            <a:off x="914476" y="3781894"/>
            <a:ext cx="2022852" cy="261610"/>
          </a:xfrm>
          <a:prstGeom prst="rect">
            <a:avLst/>
          </a:prstGeom>
          <a:noFill/>
          <a:ln w="19050">
            <a:noFill/>
          </a:ln>
        </p:spPr>
        <p:txBody>
          <a:bodyPr wrap="square" rtlCol="0">
            <a:spAutoFit/>
          </a:bodyPr>
          <a:lstStyle/>
          <a:p>
            <a:r>
              <a:rPr lang="en-US" sz="1100" b="1" dirty="0"/>
              <a:t>Test MAE: 2.47 Test NMI: 0.35</a:t>
            </a:r>
          </a:p>
        </p:txBody>
      </p:sp>
      <p:sp>
        <p:nvSpPr>
          <p:cNvPr id="7" name="TextBox 6">
            <a:extLst>
              <a:ext uri="{FF2B5EF4-FFF2-40B4-BE49-F238E27FC236}">
                <a16:creationId xmlns:a16="http://schemas.microsoft.com/office/drawing/2014/main" id="{A23DE4CC-E198-4F93-B05F-66C600A16A1E}"/>
              </a:ext>
            </a:extLst>
          </p:cNvPr>
          <p:cNvSpPr txBox="1"/>
          <p:nvPr/>
        </p:nvSpPr>
        <p:spPr>
          <a:xfrm>
            <a:off x="3928421" y="3781894"/>
            <a:ext cx="2022851" cy="261610"/>
          </a:xfrm>
          <a:prstGeom prst="rect">
            <a:avLst/>
          </a:prstGeom>
          <a:noFill/>
          <a:ln w="19050">
            <a:noFill/>
          </a:ln>
        </p:spPr>
        <p:txBody>
          <a:bodyPr wrap="square" rtlCol="0">
            <a:spAutoFit/>
          </a:bodyPr>
          <a:lstStyle/>
          <a:p>
            <a:r>
              <a:rPr lang="en-US" sz="1100" b="1" dirty="0"/>
              <a:t>Test MAE: 19.07 Test NMI: 0.68</a:t>
            </a:r>
          </a:p>
        </p:txBody>
      </p:sp>
      <p:sp>
        <p:nvSpPr>
          <p:cNvPr id="11" name="TextBox 10">
            <a:extLst>
              <a:ext uri="{FF2B5EF4-FFF2-40B4-BE49-F238E27FC236}">
                <a16:creationId xmlns:a16="http://schemas.microsoft.com/office/drawing/2014/main" id="{4EB3A7B7-7460-41B2-B335-890AE845700F}"/>
              </a:ext>
            </a:extLst>
          </p:cNvPr>
          <p:cNvSpPr txBox="1"/>
          <p:nvPr/>
        </p:nvSpPr>
        <p:spPr>
          <a:xfrm>
            <a:off x="6840297" y="3781894"/>
            <a:ext cx="2022851" cy="261610"/>
          </a:xfrm>
          <a:prstGeom prst="rect">
            <a:avLst/>
          </a:prstGeom>
          <a:noFill/>
          <a:ln w="19050">
            <a:noFill/>
          </a:ln>
        </p:spPr>
        <p:txBody>
          <a:bodyPr wrap="square" rtlCol="0">
            <a:spAutoFit/>
          </a:bodyPr>
          <a:lstStyle/>
          <a:p>
            <a:r>
              <a:rPr lang="en-US" sz="1100" b="1" dirty="0"/>
              <a:t>Test MAE: 20.17 Test NMI: 0.47</a:t>
            </a:r>
          </a:p>
        </p:txBody>
      </p:sp>
      <p:sp>
        <p:nvSpPr>
          <p:cNvPr id="13" name="TextBox 12">
            <a:extLst>
              <a:ext uri="{FF2B5EF4-FFF2-40B4-BE49-F238E27FC236}">
                <a16:creationId xmlns:a16="http://schemas.microsoft.com/office/drawing/2014/main" id="{5D513EDC-7632-4B4E-8768-79215C9A79D3}"/>
              </a:ext>
            </a:extLst>
          </p:cNvPr>
          <p:cNvSpPr txBox="1"/>
          <p:nvPr/>
        </p:nvSpPr>
        <p:spPr>
          <a:xfrm>
            <a:off x="914476" y="5864879"/>
            <a:ext cx="2022852" cy="261610"/>
          </a:xfrm>
          <a:prstGeom prst="rect">
            <a:avLst/>
          </a:prstGeom>
          <a:noFill/>
          <a:ln w="19050">
            <a:noFill/>
          </a:ln>
        </p:spPr>
        <p:txBody>
          <a:bodyPr wrap="square" rtlCol="0">
            <a:spAutoFit/>
          </a:bodyPr>
          <a:lstStyle/>
          <a:p>
            <a:r>
              <a:rPr lang="en-US" sz="1100" b="1" dirty="0"/>
              <a:t>Test MAE: 3.50 Test NMI: 0.25</a:t>
            </a:r>
          </a:p>
        </p:txBody>
      </p:sp>
      <p:sp>
        <p:nvSpPr>
          <p:cNvPr id="15" name="TextBox 14">
            <a:extLst>
              <a:ext uri="{FF2B5EF4-FFF2-40B4-BE49-F238E27FC236}">
                <a16:creationId xmlns:a16="http://schemas.microsoft.com/office/drawing/2014/main" id="{21E269C1-4B26-47D2-983F-1AAA670D6F3D}"/>
              </a:ext>
            </a:extLst>
          </p:cNvPr>
          <p:cNvSpPr txBox="1"/>
          <p:nvPr/>
        </p:nvSpPr>
        <p:spPr>
          <a:xfrm>
            <a:off x="3928421" y="5864879"/>
            <a:ext cx="2022851" cy="261610"/>
          </a:xfrm>
          <a:prstGeom prst="rect">
            <a:avLst/>
          </a:prstGeom>
          <a:noFill/>
          <a:ln w="19050">
            <a:noFill/>
          </a:ln>
        </p:spPr>
        <p:txBody>
          <a:bodyPr wrap="square" rtlCol="0">
            <a:spAutoFit/>
          </a:bodyPr>
          <a:lstStyle/>
          <a:p>
            <a:r>
              <a:rPr lang="en-US" sz="1100" b="1" dirty="0"/>
              <a:t>Test MAE: 18.96 Test NMI: 0.75</a:t>
            </a:r>
          </a:p>
        </p:txBody>
      </p:sp>
      <p:sp>
        <p:nvSpPr>
          <p:cNvPr id="17" name="TextBox 16">
            <a:extLst>
              <a:ext uri="{FF2B5EF4-FFF2-40B4-BE49-F238E27FC236}">
                <a16:creationId xmlns:a16="http://schemas.microsoft.com/office/drawing/2014/main" id="{98B0CCDA-F265-4D50-8A30-7898F3859274}"/>
              </a:ext>
            </a:extLst>
          </p:cNvPr>
          <p:cNvSpPr txBox="1"/>
          <p:nvPr/>
        </p:nvSpPr>
        <p:spPr>
          <a:xfrm>
            <a:off x="6893766" y="5864879"/>
            <a:ext cx="2022852" cy="261610"/>
          </a:xfrm>
          <a:prstGeom prst="rect">
            <a:avLst/>
          </a:prstGeom>
          <a:noFill/>
          <a:ln w="19050">
            <a:noFill/>
          </a:ln>
        </p:spPr>
        <p:txBody>
          <a:bodyPr wrap="square" rtlCol="0">
            <a:spAutoFit/>
          </a:bodyPr>
          <a:lstStyle/>
          <a:p>
            <a:r>
              <a:rPr lang="en-US" sz="1100" b="1" dirty="0"/>
              <a:t>Test MAE: 15.15 Test NMI: 0.19</a:t>
            </a:r>
          </a:p>
        </p:txBody>
      </p:sp>
      <p:sp>
        <p:nvSpPr>
          <p:cNvPr id="19" name="TextBox 18">
            <a:extLst>
              <a:ext uri="{FF2B5EF4-FFF2-40B4-BE49-F238E27FC236}">
                <a16:creationId xmlns:a16="http://schemas.microsoft.com/office/drawing/2014/main" id="{4CCDCC34-C6BE-4D22-8E4D-F7D75145E9DA}"/>
              </a:ext>
            </a:extLst>
          </p:cNvPr>
          <p:cNvSpPr txBox="1"/>
          <p:nvPr/>
        </p:nvSpPr>
        <p:spPr>
          <a:xfrm>
            <a:off x="993238" y="1665734"/>
            <a:ext cx="2022852" cy="261610"/>
          </a:xfrm>
          <a:prstGeom prst="rect">
            <a:avLst/>
          </a:prstGeom>
          <a:noFill/>
          <a:ln w="19050">
            <a:noFill/>
          </a:ln>
        </p:spPr>
        <p:txBody>
          <a:bodyPr wrap="square" rtlCol="0">
            <a:spAutoFit/>
          </a:bodyPr>
          <a:lstStyle/>
          <a:p>
            <a:r>
              <a:rPr lang="en-US" sz="1100" b="1" dirty="0">
                <a:highlight>
                  <a:srgbClr val="FFFF00"/>
                </a:highlight>
              </a:rPr>
              <a:t>Test MAE: 2.99 Test NMI: 0.42</a:t>
            </a:r>
          </a:p>
        </p:txBody>
      </p:sp>
      <p:sp>
        <p:nvSpPr>
          <p:cNvPr id="21" name="TextBox 20">
            <a:extLst>
              <a:ext uri="{FF2B5EF4-FFF2-40B4-BE49-F238E27FC236}">
                <a16:creationId xmlns:a16="http://schemas.microsoft.com/office/drawing/2014/main" id="{45105A61-C8BF-4FC7-B673-7FD0ABCED723}"/>
              </a:ext>
            </a:extLst>
          </p:cNvPr>
          <p:cNvSpPr txBox="1"/>
          <p:nvPr/>
        </p:nvSpPr>
        <p:spPr>
          <a:xfrm>
            <a:off x="3892152" y="1662385"/>
            <a:ext cx="2022851" cy="261610"/>
          </a:xfrm>
          <a:prstGeom prst="rect">
            <a:avLst/>
          </a:prstGeom>
          <a:noFill/>
          <a:ln w="19050">
            <a:noFill/>
          </a:ln>
        </p:spPr>
        <p:txBody>
          <a:bodyPr wrap="square" rtlCol="0">
            <a:spAutoFit/>
          </a:bodyPr>
          <a:lstStyle/>
          <a:p>
            <a:r>
              <a:rPr lang="en-US" sz="1100" b="1" dirty="0">
                <a:highlight>
                  <a:srgbClr val="FFFF00"/>
                </a:highlight>
              </a:rPr>
              <a:t>Test MAE: 17.81 Test NMI: 0.88</a:t>
            </a:r>
          </a:p>
        </p:txBody>
      </p:sp>
      <p:sp>
        <p:nvSpPr>
          <p:cNvPr id="23" name="TextBox 22">
            <a:extLst>
              <a:ext uri="{FF2B5EF4-FFF2-40B4-BE49-F238E27FC236}">
                <a16:creationId xmlns:a16="http://schemas.microsoft.com/office/drawing/2014/main" id="{3D00C431-1084-4B2F-8AC9-2962C67CDA9D}"/>
              </a:ext>
            </a:extLst>
          </p:cNvPr>
          <p:cNvSpPr txBox="1"/>
          <p:nvPr/>
        </p:nvSpPr>
        <p:spPr>
          <a:xfrm>
            <a:off x="6840297" y="1639771"/>
            <a:ext cx="2022852" cy="261610"/>
          </a:xfrm>
          <a:prstGeom prst="rect">
            <a:avLst/>
          </a:prstGeom>
          <a:noFill/>
          <a:ln w="19050">
            <a:noFill/>
          </a:ln>
        </p:spPr>
        <p:txBody>
          <a:bodyPr wrap="square" rtlCol="0">
            <a:spAutoFit/>
          </a:bodyPr>
          <a:lstStyle/>
          <a:p>
            <a:r>
              <a:rPr lang="en-US" sz="1100" b="1" dirty="0">
                <a:highlight>
                  <a:srgbClr val="FFFF00"/>
                </a:highlight>
              </a:rPr>
              <a:t>Test MAE: 13.50 Test NMI: 0.85</a:t>
            </a:r>
          </a:p>
        </p:txBody>
      </p:sp>
      <p:sp>
        <p:nvSpPr>
          <p:cNvPr id="20" name="Oval 19">
            <a:extLst>
              <a:ext uri="{FF2B5EF4-FFF2-40B4-BE49-F238E27FC236}">
                <a16:creationId xmlns:a16="http://schemas.microsoft.com/office/drawing/2014/main" id="{A6F80996-C26F-422E-90C5-CE696B791340}"/>
              </a:ext>
            </a:extLst>
          </p:cNvPr>
          <p:cNvSpPr/>
          <p:nvPr/>
        </p:nvSpPr>
        <p:spPr>
          <a:xfrm>
            <a:off x="5597558" y="1034071"/>
            <a:ext cx="317445" cy="307777"/>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79DA2B0-3C3F-4958-8301-A49C510540DA}"/>
              </a:ext>
            </a:extLst>
          </p:cNvPr>
          <p:cNvSpPr/>
          <p:nvPr/>
        </p:nvSpPr>
        <p:spPr>
          <a:xfrm>
            <a:off x="7015018" y="423734"/>
            <a:ext cx="317445" cy="307777"/>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80189E7-8DF9-40EF-9E57-528E4D35441E}"/>
              </a:ext>
            </a:extLst>
          </p:cNvPr>
          <p:cNvSpPr/>
          <p:nvPr/>
        </p:nvSpPr>
        <p:spPr>
          <a:xfrm>
            <a:off x="2522751" y="1129878"/>
            <a:ext cx="395724" cy="369208"/>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D4E7CEA3-3BC5-4EB3-B765-D6B8B3857C21}"/>
              </a:ext>
            </a:extLst>
          </p:cNvPr>
          <p:cNvPicPr>
            <a:picLocks noChangeAspect="1"/>
          </p:cNvPicPr>
          <p:nvPr/>
        </p:nvPicPr>
        <p:blipFill rotWithShape="1">
          <a:blip r:embed="rId3"/>
          <a:srcRect b="90320"/>
          <a:stretch/>
        </p:blipFill>
        <p:spPr>
          <a:xfrm>
            <a:off x="111760" y="10094"/>
            <a:ext cx="9038242" cy="221292"/>
          </a:xfrm>
          <a:prstGeom prst="rect">
            <a:avLst/>
          </a:prstGeom>
        </p:spPr>
      </p:pic>
    </p:spTree>
    <p:extLst>
      <p:ext uri="{BB962C8B-B14F-4D97-AF65-F5344CB8AC3E}">
        <p14:creationId xmlns:p14="http://schemas.microsoft.com/office/powerpoint/2010/main" val="1479133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1" grpId="0"/>
      <p:bldP spid="19" grpId="0"/>
      <p:bldP spid="21" grpId="0"/>
      <p:bldP spid="23" grpId="0"/>
      <p:bldP spid="20" grpId="0" animBg="1"/>
      <p:bldP spid="22" grpId="0" animBg="1"/>
      <p:bldP spid="2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6069E103-9E4F-4C55-94B8-342370951211}"/>
              </a:ext>
            </a:extLst>
          </p:cNvPr>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l="69737" t="-1925" b="60824"/>
          <a:stretch/>
        </p:blipFill>
        <p:spPr>
          <a:xfrm>
            <a:off x="6409292" y="2012950"/>
            <a:ext cx="2595562" cy="1851025"/>
          </a:xfrm>
        </p:spPr>
      </p:pic>
      <p:pic>
        <p:nvPicPr>
          <p:cNvPr id="7" name="Content Placeholder 4" descr="A screenshot of a cell phone&#10;&#10;Description automatically generated">
            <a:extLst>
              <a:ext uri="{FF2B5EF4-FFF2-40B4-BE49-F238E27FC236}">
                <a16:creationId xmlns:a16="http://schemas.microsoft.com/office/drawing/2014/main" id="{423322D8-FE23-4119-BD01-A259BD2D426E}"/>
              </a:ext>
            </a:extLst>
          </p:cNvPr>
          <p:cNvPicPr>
            <a:picLocks noChangeAspect="1"/>
          </p:cNvPicPr>
          <p:nvPr/>
        </p:nvPicPr>
        <p:blipFill rotWithShape="1">
          <a:blip r:embed="rId3">
            <a:extLst>
              <a:ext uri="{28A0092B-C50C-407E-A947-70E740481C1C}">
                <a14:useLocalDpi xmlns:a14="http://schemas.microsoft.com/office/drawing/2010/main" val="0"/>
              </a:ext>
            </a:extLst>
          </a:blip>
          <a:srcRect l="46491" t="-1925" r="30263" b="60824"/>
          <a:stretch/>
        </p:blipFill>
        <p:spPr>
          <a:xfrm>
            <a:off x="4421916" y="2012588"/>
            <a:ext cx="1994337" cy="1850994"/>
          </a:xfrm>
          <a:prstGeom prst="rect">
            <a:avLst/>
          </a:prstGeom>
        </p:spPr>
      </p:pic>
      <p:pic>
        <p:nvPicPr>
          <p:cNvPr id="8" name="Content Placeholder 4" descr="A screenshot of a cell phone&#10;&#10;Description automatically generated">
            <a:extLst>
              <a:ext uri="{FF2B5EF4-FFF2-40B4-BE49-F238E27FC236}">
                <a16:creationId xmlns:a16="http://schemas.microsoft.com/office/drawing/2014/main" id="{2950729E-9FF8-443B-B392-ACD6AB8FEE97}"/>
              </a:ext>
            </a:extLst>
          </p:cNvPr>
          <p:cNvPicPr>
            <a:picLocks noChangeAspect="1"/>
          </p:cNvPicPr>
          <p:nvPr/>
        </p:nvPicPr>
        <p:blipFill rotWithShape="1">
          <a:blip r:embed="rId3">
            <a:extLst>
              <a:ext uri="{28A0092B-C50C-407E-A947-70E740481C1C}">
                <a14:useLocalDpi xmlns:a14="http://schemas.microsoft.com/office/drawing/2010/main" val="0"/>
              </a:ext>
            </a:extLst>
          </a:blip>
          <a:srcRect l="23246" t="-1925" r="53509" b="60824"/>
          <a:stretch/>
        </p:blipFill>
        <p:spPr>
          <a:xfrm>
            <a:off x="2427580" y="2012588"/>
            <a:ext cx="1994337" cy="1850994"/>
          </a:xfrm>
          <a:prstGeom prst="rect">
            <a:avLst/>
          </a:prstGeom>
        </p:spPr>
      </p:pic>
      <p:pic>
        <p:nvPicPr>
          <p:cNvPr id="9" name="Content Placeholder 4" descr="A screenshot of a cell phone&#10;&#10;Description automatically generated">
            <a:extLst>
              <a:ext uri="{FF2B5EF4-FFF2-40B4-BE49-F238E27FC236}">
                <a16:creationId xmlns:a16="http://schemas.microsoft.com/office/drawing/2014/main" id="{33A8D68C-2693-44E6-96FE-E94376969A7A}"/>
              </a:ext>
            </a:extLst>
          </p:cNvPr>
          <p:cNvPicPr>
            <a:picLocks noChangeAspect="1"/>
          </p:cNvPicPr>
          <p:nvPr/>
        </p:nvPicPr>
        <p:blipFill rotWithShape="1">
          <a:blip r:embed="rId3">
            <a:extLst>
              <a:ext uri="{28A0092B-C50C-407E-A947-70E740481C1C}">
                <a14:useLocalDpi xmlns:a14="http://schemas.microsoft.com/office/drawing/2010/main" val="0"/>
              </a:ext>
            </a:extLst>
          </a:blip>
          <a:srcRect t="-1925" r="76754" b="60824"/>
          <a:stretch/>
        </p:blipFill>
        <p:spPr>
          <a:xfrm>
            <a:off x="433243" y="2012588"/>
            <a:ext cx="1994337" cy="1850994"/>
          </a:xfrm>
          <a:prstGeom prst="rect">
            <a:avLst/>
          </a:prstGeom>
        </p:spPr>
      </p:pic>
      <p:sp>
        <p:nvSpPr>
          <p:cNvPr id="10" name="TextBox 9">
            <a:extLst>
              <a:ext uri="{FF2B5EF4-FFF2-40B4-BE49-F238E27FC236}">
                <a16:creationId xmlns:a16="http://schemas.microsoft.com/office/drawing/2014/main" id="{5F38A2D1-ECD2-4378-8BFB-28F37400148C}"/>
              </a:ext>
            </a:extLst>
          </p:cNvPr>
          <p:cNvSpPr txBox="1"/>
          <p:nvPr/>
        </p:nvSpPr>
        <p:spPr>
          <a:xfrm>
            <a:off x="-169990" y="4164288"/>
            <a:ext cx="9766751" cy="2062103"/>
          </a:xfrm>
          <a:prstGeom prst="rect">
            <a:avLst/>
          </a:prstGeom>
          <a:noFill/>
        </p:spPr>
        <p:txBody>
          <a:bodyPr wrap="square" rtlCol="0">
            <a:spAutoFit/>
          </a:bodyPr>
          <a:lstStyle/>
          <a:p>
            <a:r>
              <a:rPr lang="en-US" sz="1600" b="1" dirty="0">
                <a:effectLst/>
              </a:rPr>
              <a:t>    1. Default Mode Network:</a:t>
            </a:r>
            <a:r>
              <a:rPr lang="en-US" sz="1600" dirty="0">
                <a:effectLst/>
              </a:rPr>
              <a:t> altered connectivity in ASD patients (Lynch et al., Bio. Psych 2013)</a:t>
            </a:r>
          </a:p>
          <a:p>
            <a:r>
              <a:rPr lang="en-US" sz="1600" b="1" dirty="0"/>
              <a:t>    2. Visual and Sensorimotor Network:</a:t>
            </a:r>
            <a:r>
              <a:rPr lang="en-US" sz="1600" dirty="0"/>
              <a:t> reduced visual-motor integration in ASD (</a:t>
            </a:r>
            <a:r>
              <a:rPr lang="en-US" sz="1600" dirty="0" err="1"/>
              <a:t>Nebel</a:t>
            </a:r>
            <a:r>
              <a:rPr lang="en-US" sz="1600" dirty="0"/>
              <a:t> et al, Bio. Psych, 2016)</a:t>
            </a:r>
          </a:p>
          <a:p>
            <a:r>
              <a:rPr lang="en-US" sz="1600" b="1" dirty="0"/>
              <a:t>    3. Central Executive control Network: </a:t>
            </a:r>
            <a:r>
              <a:rPr lang="en-US" sz="1600" dirty="0"/>
              <a:t>switching between goal-directed and self-referential </a:t>
            </a:r>
          </a:p>
          <a:p>
            <a:r>
              <a:rPr lang="en-US" sz="1600" dirty="0"/>
              <a:t>                                                                         behavior  (Sridharan et. al, PNAS 2008)</a:t>
            </a:r>
          </a:p>
          <a:p>
            <a:r>
              <a:rPr lang="en-US" sz="1600" dirty="0"/>
              <a:t>    </a:t>
            </a:r>
            <a:r>
              <a:rPr lang="en-US" sz="1600" b="1" dirty="0"/>
              <a:t>4. DMN and subcortical areas</a:t>
            </a:r>
            <a:r>
              <a:rPr lang="en-US" sz="1600" dirty="0"/>
              <a:t>: associated with social-emotional regulation (</a:t>
            </a:r>
            <a:r>
              <a:rPr lang="en-US" sz="1600" dirty="0" err="1"/>
              <a:t>Puow</a:t>
            </a:r>
            <a:r>
              <a:rPr lang="en-US" sz="1600" dirty="0"/>
              <a:t> et al.,</a:t>
            </a:r>
            <a:r>
              <a:rPr lang="en-US" sz="1600" dirty="0">
                <a:solidFill>
                  <a:schemeClr val="tx1">
                    <a:lumMod val="95000"/>
                    <a:lumOff val="5000"/>
                  </a:schemeClr>
                </a:solidFill>
              </a:rPr>
              <a:t> Res. in ASD,</a:t>
            </a:r>
            <a:r>
              <a:rPr lang="en-US" sz="1600" dirty="0"/>
              <a:t> 2013)</a:t>
            </a:r>
          </a:p>
          <a:p>
            <a:endParaRPr lang="en-US" sz="1600" b="1" dirty="0"/>
          </a:p>
          <a:p>
            <a:endParaRPr lang="en-US" sz="1600" dirty="0"/>
          </a:p>
          <a:p>
            <a:pPr marL="342900" indent="-342900" algn="ctr">
              <a:buAutoNum type="arabicPeriod"/>
            </a:pPr>
            <a:endParaRPr lang="en-US" sz="1600" dirty="0"/>
          </a:p>
        </p:txBody>
      </p:sp>
      <p:cxnSp>
        <p:nvCxnSpPr>
          <p:cNvPr id="12" name="Straight Connector 11">
            <a:extLst>
              <a:ext uri="{FF2B5EF4-FFF2-40B4-BE49-F238E27FC236}">
                <a16:creationId xmlns:a16="http://schemas.microsoft.com/office/drawing/2014/main" id="{1D708D8F-A9C4-4C7B-9FC5-F67A22E62692}"/>
              </a:ext>
            </a:extLst>
          </p:cNvPr>
          <p:cNvCxnSpPr/>
          <p:nvPr/>
        </p:nvCxnSpPr>
        <p:spPr>
          <a:xfrm>
            <a:off x="121920"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2FC84734-F4B1-4C29-B3D9-5CC0874DC0A2}"/>
              </a:ext>
            </a:extLst>
          </p:cNvPr>
          <p:cNvSpPr txBox="1">
            <a:spLocks/>
          </p:cNvSpPr>
          <p:nvPr/>
        </p:nvSpPr>
        <p:spPr>
          <a:xfrm>
            <a:off x="-1269779" y="-589943"/>
            <a:ext cx="7543800" cy="14509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4300" dirty="0"/>
              <a:t>Clinical Interpretability</a:t>
            </a:r>
          </a:p>
        </p:txBody>
      </p:sp>
    </p:spTree>
    <p:extLst>
      <p:ext uri="{BB962C8B-B14F-4D97-AF65-F5344CB8AC3E}">
        <p14:creationId xmlns:p14="http://schemas.microsoft.com/office/powerpoint/2010/main" val="4021345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4CF51E85-A468-4F5F-92D4-8CC908E18396}"/>
              </a:ext>
            </a:extLst>
          </p:cNvPr>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l="5393" t="40184" r="53582"/>
          <a:stretch/>
        </p:blipFill>
        <p:spPr>
          <a:xfrm>
            <a:off x="121920" y="1903611"/>
            <a:ext cx="4672012" cy="3575050"/>
          </a:xfrm>
        </p:spPr>
      </p:pic>
      <p:sp>
        <p:nvSpPr>
          <p:cNvPr id="4" name="TextBox 3">
            <a:extLst>
              <a:ext uri="{FF2B5EF4-FFF2-40B4-BE49-F238E27FC236}">
                <a16:creationId xmlns:a16="http://schemas.microsoft.com/office/drawing/2014/main" id="{E2AA0ED5-107A-43C1-97B8-3B53502EFB7C}"/>
              </a:ext>
            </a:extLst>
          </p:cNvPr>
          <p:cNvSpPr txBox="1"/>
          <p:nvPr/>
        </p:nvSpPr>
        <p:spPr>
          <a:xfrm>
            <a:off x="-154542" y="1436210"/>
            <a:ext cx="4948474" cy="400110"/>
          </a:xfrm>
          <a:prstGeom prst="rect">
            <a:avLst/>
          </a:prstGeom>
          <a:noFill/>
        </p:spPr>
        <p:txBody>
          <a:bodyPr wrap="square" rtlCol="0">
            <a:spAutoFit/>
          </a:bodyPr>
          <a:lstStyle/>
          <a:p>
            <a:pPr algn="ctr"/>
            <a:r>
              <a:rPr lang="en-US" sz="2000" b="1" dirty="0"/>
              <a:t> Attention ANN outputs over time</a:t>
            </a:r>
          </a:p>
        </p:txBody>
      </p:sp>
      <p:sp>
        <p:nvSpPr>
          <p:cNvPr id="8" name="Title 1">
            <a:extLst>
              <a:ext uri="{FF2B5EF4-FFF2-40B4-BE49-F238E27FC236}">
                <a16:creationId xmlns:a16="http://schemas.microsoft.com/office/drawing/2014/main" id="{D612D759-2697-4303-9923-6C9D32851CE0}"/>
              </a:ext>
            </a:extLst>
          </p:cNvPr>
          <p:cNvSpPr txBox="1">
            <a:spLocks/>
          </p:cNvSpPr>
          <p:nvPr/>
        </p:nvSpPr>
        <p:spPr>
          <a:xfrm>
            <a:off x="-772823" y="-619760"/>
            <a:ext cx="7543800" cy="14509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4300" dirty="0"/>
              <a:t>Decoding rs-fMRI Dynamics</a:t>
            </a:r>
          </a:p>
        </p:txBody>
      </p:sp>
      <p:cxnSp>
        <p:nvCxnSpPr>
          <p:cNvPr id="9" name="Straight Connector 8">
            <a:extLst>
              <a:ext uri="{FF2B5EF4-FFF2-40B4-BE49-F238E27FC236}">
                <a16:creationId xmlns:a16="http://schemas.microsoft.com/office/drawing/2014/main" id="{1722C953-9044-45B9-AC43-C61A13A275AA}"/>
              </a:ext>
            </a:extLst>
          </p:cNvPr>
          <p:cNvCxnSpPr/>
          <p:nvPr/>
        </p:nvCxnSpPr>
        <p:spPr>
          <a:xfrm>
            <a:off x="121920"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3CE9C5A-A38A-4692-9F3A-80E5A041CAC9}"/>
              </a:ext>
            </a:extLst>
          </p:cNvPr>
          <p:cNvSpPr txBox="1"/>
          <p:nvPr/>
        </p:nvSpPr>
        <p:spPr>
          <a:xfrm>
            <a:off x="4665357" y="2508606"/>
            <a:ext cx="4948474" cy="2585323"/>
          </a:xfrm>
          <a:prstGeom prst="rect">
            <a:avLst/>
          </a:prstGeom>
          <a:noFill/>
        </p:spPr>
        <p:txBody>
          <a:bodyPr wrap="square" rtlCol="0">
            <a:spAutoFit/>
          </a:bodyPr>
          <a:lstStyle/>
          <a:p>
            <a:pPr marL="285750" indent="-285750">
              <a:buFont typeface="Arial" panose="020B0604020202020204" pitchFamily="34" charset="0"/>
              <a:buChar char="•"/>
            </a:pPr>
            <a:r>
              <a:rPr lang="en-US" b="1" dirty="0"/>
              <a:t>Blackened areas: </a:t>
            </a:r>
            <a:r>
              <a:rPr lang="en-US" dirty="0"/>
              <a:t>Patients with shorter</a:t>
            </a:r>
          </a:p>
          <a:p>
            <a:r>
              <a:rPr lang="en-US" dirty="0"/>
              <a:t>       scans</a:t>
            </a:r>
          </a:p>
          <a:p>
            <a:endParaRPr lang="en-US" dirty="0"/>
          </a:p>
          <a:p>
            <a:pPr marL="285750" indent="-285750">
              <a:buFont typeface="Arial" panose="020B0604020202020204" pitchFamily="34" charset="0"/>
              <a:buChar char="•"/>
            </a:pPr>
            <a:r>
              <a:rPr lang="en-US" b="1" dirty="0"/>
              <a:t>Sparse patterns: </a:t>
            </a:r>
            <a:r>
              <a:rPr lang="en-US" dirty="0"/>
              <a:t>Only few time-points considered important for clinical prediction</a:t>
            </a:r>
          </a:p>
          <a:p>
            <a:endParaRPr lang="en-US" dirty="0"/>
          </a:p>
          <a:p>
            <a:pPr marL="285750" indent="-285750">
              <a:buFont typeface="Arial" panose="020B0604020202020204" pitchFamily="34" charset="0"/>
              <a:buChar char="•"/>
            </a:pPr>
            <a:r>
              <a:rPr lang="en-US" b="1" dirty="0"/>
              <a:t>Patient Heterogeneity: </a:t>
            </a:r>
            <a:r>
              <a:rPr lang="en-US" dirty="0"/>
              <a:t>Highlights start of </a:t>
            </a:r>
          </a:p>
          <a:p>
            <a:r>
              <a:rPr lang="en-US" dirty="0"/>
              <a:t>      scan for some patients and end of scan</a:t>
            </a:r>
          </a:p>
          <a:p>
            <a:r>
              <a:rPr lang="en-US" b="1" dirty="0"/>
              <a:t>      </a:t>
            </a:r>
            <a:r>
              <a:rPr lang="en-US" dirty="0"/>
              <a:t>for others</a:t>
            </a:r>
            <a:endParaRPr lang="en-US" b="1" dirty="0"/>
          </a:p>
        </p:txBody>
      </p:sp>
      <p:pic>
        <p:nvPicPr>
          <p:cNvPr id="11" name="Content Placeholder 4" descr="A screenshot of a cell phone&#10;&#10;Description automatically generated">
            <a:extLst>
              <a:ext uri="{FF2B5EF4-FFF2-40B4-BE49-F238E27FC236}">
                <a16:creationId xmlns:a16="http://schemas.microsoft.com/office/drawing/2014/main" id="{31B7726F-4548-4BF3-9214-58D59542D306}"/>
              </a:ext>
            </a:extLst>
          </p:cNvPr>
          <p:cNvPicPr>
            <a:picLocks noChangeAspect="1"/>
          </p:cNvPicPr>
          <p:nvPr/>
        </p:nvPicPr>
        <p:blipFill rotWithShape="1">
          <a:blip r:embed="rId3">
            <a:extLst>
              <a:ext uri="{28A0092B-C50C-407E-A947-70E740481C1C}">
                <a14:useLocalDpi xmlns:a14="http://schemas.microsoft.com/office/drawing/2010/main" val="0"/>
              </a:ext>
            </a:extLst>
          </a:blip>
          <a:srcRect l="47419" t="40184" r="13628"/>
          <a:stretch/>
        </p:blipFill>
        <p:spPr>
          <a:xfrm>
            <a:off x="4572000" y="1854603"/>
            <a:ext cx="4450080" cy="3587100"/>
          </a:xfrm>
          <a:prstGeom prst="rect">
            <a:avLst/>
          </a:prstGeom>
        </p:spPr>
      </p:pic>
      <p:sp>
        <p:nvSpPr>
          <p:cNvPr id="12" name="TextBox 11">
            <a:extLst>
              <a:ext uri="{FF2B5EF4-FFF2-40B4-BE49-F238E27FC236}">
                <a16:creationId xmlns:a16="http://schemas.microsoft.com/office/drawing/2014/main" id="{940B30DC-C962-449B-A32B-21290EA35876}"/>
              </a:ext>
            </a:extLst>
          </p:cNvPr>
          <p:cNvSpPr txBox="1"/>
          <p:nvPr/>
        </p:nvSpPr>
        <p:spPr>
          <a:xfrm>
            <a:off x="4475480" y="1428521"/>
            <a:ext cx="4948474" cy="400110"/>
          </a:xfrm>
          <a:prstGeom prst="rect">
            <a:avLst/>
          </a:prstGeom>
          <a:noFill/>
        </p:spPr>
        <p:txBody>
          <a:bodyPr wrap="square" rtlCol="0">
            <a:spAutoFit/>
          </a:bodyPr>
          <a:lstStyle/>
          <a:p>
            <a:pPr algn="ctr"/>
            <a:r>
              <a:rPr lang="en-US" sz="2000" b="1" dirty="0"/>
              <a:t>Variation of network strength</a:t>
            </a:r>
          </a:p>
        </p:txBody>
      </p:sp>
      <p:sp>
        <p:nvSpPr>
          <p:cNvPr id="13" name="TextBox 12">
            <a:extLst>
              <a:ext uri="{FF2B5EF4-FFF2-40B4-BE49-F238E27FC236}">
                <a16:creationId xmlns:a16="http://schemas.microsoft.com/office/drawing/2014/main" id="{CE9A4648-0EE6-4DA0-852C-C1FF81C02630}"/>
              </a:ext>
            </a:extLst>
          </p:cNvPr>
          <p:cNvSpPr txBox="1"/>
          <p:nvPr/>
        </p:nvSpPr>
        <p:spPr>
          <a:xfrm>
            <a:off x="239757" y="2519371"/>
            <a:ext cx="4235723" cy="2585323"/>
          </a:xfrm>
          <a:prstGeom prst="rect">
            <a:avLst/>
          </a:prstGeom>
          <a:noFill/>
        </p:spPr>
        <p:txBody>
          <a:bodyPr wrap="square" rtlCol="0">
            <a:spAutoFit/>
          </a:bodyPr>
          <a:lstStyle/>
          <a:p>
            <a:pPr marL="285750" indent="-285750">
              <a:buFont typeface="Arial" panose="020B0604020202020204" pitchFamily="34" charset="0"/>
              <a:buChar char="•"/>
            </a:pPr>
            <a:r>
              <a:rPr lang="en-US" dirty="0"/>
              <a:t>Each subnetwork is a separate solid line</a:t>
            </a:r>
          </a:p>
          <a:p>
            <a:endParaRPr lang="en-US" dirty="0"/>
          </a:p>
          <a:p>
            <a:pPr marL="285750" indent="-285750">
              <a:buFont typeface="Arial" panose="020B0604020202020204" pitchFamily="34" charset="0"/>
              <a:buChar char="•"/>
            </a:pPr>
            <a:r>
              <a:rPr lang="en-US" b="1" dirty="0"/>
              <a:t>Transient brain states: </a:t>
            </a:r>
            <a:r>
              <a:rPr lang="en-US" dirty="0"/>
              <a:t>Each subnetwork becomes active and inactive over the course of the scan.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Switching pattern is unique to each individual </a:t>
            </a:r>
          </a:p>
          <a:p>
            <a:endParaRPr lang="en-US" dirty="0"/>
          </a:p>
        </p:txBody>
      </p:sp>
    </p:spTree>
    <p:extLst>
      <p:ext uri="{BB962C8B-B14F-4D97-AF65-F5344CB8AC3E}">
        <p14:creationId xmlns:p14="http://schemas.microsoft.com/office/powerpoint/2010/main" val="1933136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5"/>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0" grpId="0"/>
      <p:bldP spid="10" grpId="1"/>
      <p:bldP spid="12" grpId="0"/>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A768BF7D-9FD7-4C79-A963-A96A08DF79A3}"/>
              </a:ext>
            </a:extLst>
          </p:cNvPr>
          <p:cNvSpPr txBox="1"/>
          <p:nvPr/>
        </p:nvSpPr>
        <p:spPr>
          <a:xfrm>
            <a:off x="0" y="3672172"/>
            <a:ext cx="9144000" cy="3185828"/>
          </a:xfrm>
          <a:prstGeom prst="rect">
            <a:avLst/>
          </a:prstGeom>
          <a:solidFill>
            <a:schemeClr val="bg1"/>
          </a:solidFill>
          <a:ln w="38100">
            <a:noFill/>
          </a:ln>
        </p:spPr>
        <p:txBody>
          <a:bodyPr wrap="square" rtlCol="0">
            <a:spAutoFit/>
          </a:bodyPr>
          <a:lstStyle/>
          <a:p>
            <a:endParaRPr lang="en-US" dirty="0"/>
          </a:p>
        </p:txBody>
      </p:sp>
      <p:sp>
        <p:nvSpPr>
          <p:cNvPr id="30" name="TextBox 29">
            <a:extLst>
              <a:ext uri="{FF2B5EF4-FFF2-40B4-BE49-F238E27FC236}">
                <a16:creationId xmlns:a16="http://schemas.microsoft.com/office/drawing/2014/main" id="{92F5C17C-6F32-4254-B87F-018DE0101640}"/>
              </a:ext>
            </a:extLst>
          </p:cNvPr>
          <p:cNvSpPr txBox="1"/>
          <p:nvPr/>
        </p:nvSpPr>
        <p:spPr>
          <a:xfrm>
            <a:off x="151019" y="3457914"/>
            <a:ext cx="8841962" cy="3185828"/>
          </a:xfrm>
          <a:prstGeom prst="rect">
            <a:avLst/>
          </a:prstGeom>
          <a:noFill/>
          <a:ln w="19050">
            <a:solidFill>
              <a:schemeClr val="bg2">
                <a:lumMod val="25000"/>
              </a:schemeClr>
            </a:solidFill>
          </a:ln>
        </p:spPr>
        <p:txBody>
          <a:bodyPr wrap="square" rtlCol="0">
            <a:spAutoFit/>
          </a:bodyPr>
          <a:lstStyle/>
          <a:p>
            <a:endParaRPr lang="en-US" dirty="0"/>
          </a:p>
        </p:txBody>
      </p:sp>
      <p:pic>
        <p:nvPicPr>
          <p:cNvPr id="9" name="Picture 8">
            <a:extLst>
              <a:ext uri="{FF2B5EF4-FFF2-40B4-BE49-F238E27FC236}">
                <a16:creationId xmlns:a16="http://schemas.microsoft.com/office/drawing/2014/main" id="{247C89AB-8D7A-4869-B405-EAD4BF2A14FB}"/>
              </a:ext>
            </a:extLst>
          </p:cNvPr>
          <p:cNvPicPr>
            <a:picLocks noChangeAspect="1"/>
          </p:cNvPicPr>
          <p:nvPr/>
        </p:nvPicPr>
        <p:blipFill>
          <a:blip r:embed="rId3"/>
          <a:stretch>
            <a:fillRect/>
          </a:stretch>
        </p:blipFill>
        <p:spPr>
          <a:xfrm>
            <a:off x="226813" y="3539550"/>
            <a:ext cx="5212263" cy="3065651"/>
          </a:xfrm>
          <a:prstGeom prst="rect">
            <a:avLst/>
          </a:prstGeom>
        </p:spPr>
      </p:pic>
      <p:sp>
        <p:nvSpPr>
          <p:cNvPr id="24" name="TextBox 23">
            <a:extLst>
              <a:ext uri="{FF2B5EF4-FFF2-40B4-BE49-F238E27FC236}">
                <a16:creationId xmlns:a16="http://schemas.microsoft.com/office/drawing/2014/main" id="{329EFE34-96EA-4F7D-9D81-A344D756751F}"/>
              </a:ext>
            </a:extLst>
          </p:cNvPr>
          <p:cNvSpPr txBox="1"/>
          <p:nvPr/>
        </p:nvSpPr>
        <p:spPr>
          <a:xfrm>
            <a:off x="5439076" y="4265276"/>
            <a:ext cx="3553905" cy="1200329"/>
          </a:xfrm>
          <a:prstGeom prst="rect">
            <a:avLst/>
          </a:prstGeom>
          <a:noFill/>
        </p:spPr>
        <p:txBody>
          <a:bodyPr wrap="square">
            <a:spAutoFit/>
          </a:bodyPr>
          <a:lstStyle/>
          <a:p>
            <a:pPr algn="ctr"/>
            <a:r>
              <a:rPr lang="en-US" sz="1800" b="1" dirty="0"/>
              <a:t>Part II</a:t>
            </a:r>
          </a:p>
          <a:p>
            <a:pPr algn="ctr"/>
            <a:r>
              <a:rPr lang="en-US" sz="1800" dirty="0">
                <a:solidFill>
                  <a:schemeClr val="tx1">
                    <a:lumMod val="65000"/>
                    <a:lumOff val="35000"/>
                  </a:schemeClr>
                </a:solidFill>
              </a:rPr>
              <a:t>Deep-Generative Hybrid Models</a:t>
            </a:r>
          </a:p>
          <a:p>
            <a:pPr algn="ctr"/>
            <a:r>
              <a:rPr lang="en-US" sz="1800" dirty="0">
                <a:solidFill>
                  <a:schemeClr val="tx1">
                    <a:lumMod val="65000"/>
                    <a:lumOff val="35000"/>
                  </a:schemeClr>
                </a:solidFill>
              </a:rPr>
              <a:t> for Integrating Multimodal and Dynamic Connectivity with Behavior</a:t>
            </a:r>
          </a:p>
        </p:txBody>
      </p:sp>
      <p:sp>
        <p:nvSpPr>
          <p:cNvPr id="11" name="TextBox 10">
            <a:extLst>
              <a:ext uri="{FF2B5EF4-FFF2-40B4-BE49-F238E27FC236}">
                <a16:creationId xmlns:a16="http://schemas.microsoft.com/office/drawing/2014/main" id="{5009CA0C-9D32-499A-82C9-8CB96DF3CA36}"/>
              </a:ext>
            </a:extLst>
          </p:cNvPr>
          <p:cNvSpPr txBox="1"/>
          <p:nvPr/>
        </p:nvSpPr>
        <p:spPr>
          <a:xfrm>
            <a:off x="0" y="214258"/>
            <a:ext cx="9143999" cy="461665"/>
          </a:xfrm>
          <a:prstGeom prst="rect">
            <a:avLst/>
          </a:prstGeom>
          <a:noFill/>
        </p:spPr>
        <p:txBody>
          <a:bodyPr wrap="square" rtlCol="0">
            <a:spAutoFit/>
          </a:bodyPr>
          <a:lstStyle/>
          <a:p>
            <a:pPr algn="ctr"/>
            <a:r>
              <a:rPr lang="en-US" sz="2400" b="1" dirty="0"/>
              <a:t>Summary of Contributions</a:t>
            </a:r>
          </a:p>
        </p:txBody>
      </p:sp>
      <p:sp>
        <p:nvSpPr>
          <p:cNvPr id="2" name="TextBox 1">
            <a:extLst>
              <a:ext uri="{FF2B5EF4-FFF2-40B4-BE49-F238E27FC236}">
                <a16:creationId xmlns:a16="http://schemas.microsoft.com/office/drawing/2014/main" id="{E3B1EBE0-D6EC-4EB8-A168-9B8974465E6F}"/>
              </a:ext>
            </a:extLst>
          </p:cNvPr>
          <p:cNvSpPr txBox="1"/>
          <p:nvPr/>
        </p:nvSpPr>
        <p:spPr>
          <a:xfrm>
            <a:off x="564777" y="1347661"/>
            <a:ext cx="8579224" cy="1477328"/>
          </a:xfrm>
          <a:prstGeom prst="rect">
            <a:avLst/>
          </a:prstGeom>
          <a:noFill/>
        </p:spPr>
        <p:txBody>
          <a:bodyPr wrap="square" rtlCol="0">
            <a:spAutoFit/>
          </a:bodyPr>
          <a:lstStyle/>
          <a:p>
            <a:pPr>
              <a:buFont typeface="Arial" panose="020B0604020202020204" pitchFamily="34" charset="0"/>
              <a:buChar char="•"/>
            </a:pPr>
            <a:r>
              <a:rPr lang="en-US" dirty="0"/>
              <a:t> Structural </a:t>
            </a:r>
            <a:r>
              <a:rPr lang="en-US" dirty="0" err="1"/>
              <a:t>Regularizer</a:t>
            </a:r>
            <a:r>
              <a:rPr lang="en-US" dirty="0"/>
              <a:t>                          Leverages anatomical priors to guide rs-fMRI </a:t>
            </a:r>
          </a:p>
          <a:p>
            <a:r>
              <a:rPr lang="en-US" dirty="0"/>
              <a:t>                                                                   matrix decomposition</a:t>
            </a:r>
          </a:p>
          <a:p>
            <a:pPr>
              <a:buFont typeface="Arial" panose="020B0604020202020204" pitchFamily="34" charset="0"/>
              <a:buChar char="•"/>
            </a:pPr>
            <a:r>
              <a:rPr lang="en-US" dirty="0"/>
              <a:t> Deep Network                                      Tracks temporal dynamics of brain state evolution</a:t>
            </a:r>
          </a:p>
          <a:p>
            <a:pPr>
              <a:buFont typeface="Arial" panose="020B0604020202020204" pitchFamily="34" charset="0"/>
              <a:buChar char="•"/>
            </a:pPr>
            <a:r>
              <a:rPr lang="en-US" dirty="0"/>
              <a:t> Coupled Optimization                         Helps generalize to unseen patients</a:t>
            </a:r>
          </a:p>
          <a:p>
            <a:endParaRPr lang="en-US" dirty="0"/>
          </a:p>
        </p:txBody>
      </p:sp>
      <p:cxnSp>
        <p:nvCxnSpPr>
          <p:cNvPr id="4" name="Straight Arrow Connector 3">
            <a:extLst>
              <a:ext uri="{FF2B5EF4-FFF2-40B4-BE49-F238E27FC236}">
                <a16:creationId xmlns:a16="http://schemas.microsoft.com/office/drawing/2014/main" id="{7005CEE8-30F7-412D-A63E-6DDBBBC6DC49}"/>
              </a:ext>
            </a:extLst>
          </p:cNvPr>
          <p:cNvCxnSpPr>
            <a:cxnSpLocks/>
          </p:cNvCxnSpPr>
          <p:nvPr/>
        </p:nvCxnSpPr>
        <p:spPr>
          <a:xfrm>
            <a:off x="2886959" y="1545788"/>
            <a:ext cx="1160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050AC36-EB94-42E3-AF62-0415398CC9DF}"/>
              </a:ext>
            </a:extLst>
          </p:cNvPr>
          <p:cNvCxnSpPr>
            <a:cxnSpLocks/>
          </p:cNvCxnSpPr>
          <p:nvPr/>
        </p:nvCxnSpPr>
        <p:spPr>
          <a:xfrm>
            <a:off x="2415251" y="2075502"/>
            <a:ext cx="15828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B40AACE-D249-4F86-9284-BECCB11A7429}"/>
              </a:ext>
            </a:extLst>
          </p:cNvPr>
          <p:cNvCxnSpPr>
            <a:cxnSpLocks/>
          </p:cNvCxnSpPr>
          <p:nvPr/>
        </p:nvCxnSpPr>
        <p:spPr>
          <a:xfrm>
            <a:off x="2924537" y="2364869"/>
            <a:ext cx="11227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92126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A768BF7D-9FD7-4C79-A963-A96A08DF79A3}"/>
              </a:ext>
            </a:extLst>
          </p:cNvPr>
          <p:cNvSpPr txBox="1"/>
          <p:nvPr/>
        </p:nvSpPr>
        <p:spPr>
          <a:xfrm>
            <a:off x="0" y="3672172"/>
            <a:ext cx="9144000" cy="3185828"/>
          </a:xfrm>
          <a:prstGeom prst="rect">
            <a:avLst/>
          </a:prstGeom>
          <a:solidFill>
            <a:schemeClr val="bg1"/>
          </a:solidFill>
          <a:ln w="38100">
            <a:noFill/>
          </a:ln>
        </p:spPr>
        <p:txBody>
          <a:bodyPr wrap="square" rtlCol="0">
            <a:spAutoFit/>
          </a:bodyPr>
          <a:lstStyle/>
          <a:p>
            <a:endParaRPr lang="en-US" dirty="0"/>
          </a:p>
        </p:txBody>
      </p:sp>
      <p:sp>
        <p:nvSpPr>
          <p:cNvPr id="30" name="TextBox 29">
            <a:extLst>
              <a:ext uri="{FF2B5EF4-FFF2-40B4-BE49-F238E27FC236}">
                <a16:creationId xmlns:a16="http://schemas.microsoft.com/office/drawing/2014/main" id="{92F5C17C-6F32-4254-B87F-018DE0101640}"/>
              </a:ext>
            </a:extLst>
          </p:cNvPr>
          <p:cNvSpPr txBox="1"/>
          <p:nvPr/>
        </p:nvSpPr>
        <p:spPr>
          <a:xfrm>
            <a:off x="151019" y="3457914"/>
            <a:ext cx="8841962" cy="3185828"/>
          </a:xfrm>
          <a:prstGeom prst="rect">
            <a:avLst/>
          </a:prstGeom>
          <a:noFill/>
          <a:ln w="19050">
            <a:solidFill>
              <a:schemeClr val="bg2">
                <a:lumMod val="25000"/>
              </a:schemeClr>
            </a:solidFill>
          </a:ln>
        </p:spPr>
        <p:txBody>
          <a:bodyPr wrap="square" rtlCol="0">
            <a:spAutoFit/>
          </a:bodyPr>
          <a:lstStyle/>
          <a:p>
            <a:endParaRPr lang="en-US" dirty="0"/>
          </a:p>
        </p:txBody>
      </p:sp>
      <p:pic>
        <p:nvPicPr>
          <p:cNvPr id="9" name="Picture 8">
            <a:extLst>
              <a:ext uri="{FF2B5EF4-FFF2-40B4-BE49-F238E27FC236}">
                <a16:creationId xmlns:a16="http://schemas.microsoft.com/office/drawing/2014/main" id="{247C89AB-8D7A-4869-B405-EAD4BF2A14FB}"/>
              </a:ext>
            </a:extLst>
          </p:cNvPr>
          <p:cNvPicPr>
            <a:picLocks noChangeAspect="1"/>
          </p:cNvPicPr>
          <p:nvPr/>
        </p:nvPicPr>
        <p:blipFill>
          <a:blip r:embed="rId3"/>
          <a:stretch>
            <a:fillRect/>
          </a:stretch>
        </p:blipFill>
        <p:spPr>
          <a:xfrm>
            <a:off x="226813" y="3539550"/>
            <a:ext cx="5212263" cy="3065651"/>
          </a:xfrm>
          <a:prstGeom prst="rect">
            <a:avLst/>
          </a:prstGeom>
        </p:spPr>
      </p:pic>
      <p:sp>
        <p:nvSpPr>
          <p:cNvPr id="13" name="TextBox 12">
            <a:extLst>
              <a:ext uri="{FF2B5EF4-FFF2-40B4-BE49-F238E27FC236}">
                <a16:creationId xmlns:a16="http://schemas.microsoft.com/office/drawing/2014/main" id="{D5447676-0C7C-49A7-B22C-078102BED192}"/>
              </a:ext>
            </a:extLst>
          </p:cNvPr>
          <p:cNvSpPr txBox="1"/>
          <p:nvPr/>
        </p:nvSpPr>
        <p:spPr>
          <a:xfrm>
            <a:off x="1974326" y="214258"/>
            <a:ext cx="5461678" cy="461665"/>
          </a:xfrm>
          <a:prstGeom prst="rect">
            <a:avLst/>
          </a:prstGeom>
          <a:noFill/>
        </p:spPr>
        <p:txBody>
          <a:bodyPr wrap="square" rtlCol="0">
            <a:spAutoFit/>
          </a:bodyPr>
          <a:lstStyle/>
          <a:p>
            <a:pPr algn="ctr"/>
            <a:r>
              <a:rPr lang="en-US" sz="2400" b="1" dirty="0"/>
              <a:t>Current Exploration</a:t>
            </a:r>
          </a:p>
        </p:txBody>
      </p:sp>
      <p:sp>
        <p:nvSpPr>
          <p:cNvPr id="20" name="TextBox 19">
            <a:extLst>
              <a:ext uri="{FF2B5EF4-FFF2-40B4-BE49-F238E27FC236}">
                <a16:creationId xmlns:a16="http://schemas.microsoft.com/office/drawing/2014/main" id="{AFFCC8FE-93B4-46D5-91B9-2910B4EEB6F9}"/>
              </a:ext>
            </a:extLst>
          </p:cNvPr>
          <p:cNvSpPr txBox="1"/>
          <p:nvPr/>
        </p:nvSpPr>
        <p:spPr>
          <a:xfrm>
            <a:off x="306279" y="1463319"/>
            <a:ext cx="8367203" cy="923330"/>
          </a:xfrm>
          <a:prstGeom prst="rect">
            <a:avLst/>
          </a:prstGeom>
          <a:noFill/>
        </p:spPr>
        <p:txBody>
          <a:bodyPr wrap="square">
            <a:spAutoFit/>
          </a:bodyPr>
          <a:lstStyle/>
          <a:p>
            <a:pPr>
              <a:buFont typeface="Arial" panose="020B0604020202020204" pitchFamily="34" charset="0"/>
              <a:buChar char="•"/>
            </a:pPr>
            <a:r>
              <a:rPr lang="en-US" dirty="0"/>
              <a:t> Exploring the relationship between function and structure</a:t>
            </a:r>
          </a:p>
          <a:p>
            <a:pPr>
              <a:buFont typeface="Arial" panose="020B0604020202020204" pitchFamily="34" charset="0"/>
              <a:buChar char="•"/>
            </a:pPr>
            <a:r>
              <a:rPr lang="en-US" dirty="0"/>
              <a:t> Modeling complex topologies and hierarchy</a:t>
            </a:r>
          </a:p>
          <a:p>
            <a:pPr>
              <a:buFont typeface="Arial" panose="020B0604020202020204" pitchFamily="34" charset="0"/>
              <a:buChar char="•"/>
            </a:pPr>
            <a:r>
              <a:rPr lang="en-US" dirty="0"/>
              <a:t> Improving predictive performance                                                          </a:t>
            </a:r>
          </a:p>
        </p:txBody>
      </p:sp>
      <p:sp>
        <p:nvSpPr>
          <p:cNvPr id="11" name="TextBox 10">
            <a:extLst>
              <a:ext uri="{FF2B5EF4-FFF2-40B4-BE49-F238E27FC236}">
                <a16:creationId xmlns:a16="http://schemas.microsoft.com/office/drawing/2014/main" id="{56ACF0AD-7E87-4A8A-9A63-5182FF2A8761}"/>
              </a:ext>
            </a:extLst>
          </p:cNvPr>
          <p:cNvSpPr txBox="1"/>
          <p:nvPr/>
        </p:nvSpPr>
        <p:spPr>
          <a:xfrm>
            <a:off x="5439076" y="4265276"/>
            <a:ext cx="3553905" cy="1200329"/>
          </a:xfrm>
          <a:prstGeom prst="rect">
            <a:avLst/>
          </a:prstGeom>
          <a:noFill/>
        </p:spPr>
        <p:txBody>
          <a:bodyPr wrap="square">
            <a:spAutoFit/>
          </a:bodyPr>
          <a:lstStyle/>
          <a:p>
            <a:pPr algn="ctr"/>
            <a:r>
              <a:rPr lang="en-US" sz="1800" b="1" dirty="0"/>
              <a:t>Part II</a:t>
            </a:r>
          </a:p>
          <a:p>
            <a:pPr algn="ctr"/>
            <a:r>
              <a:rPr lang="en-US" sz="1800" dirty="0">
                <a:solidFill>
                  <a:schemeClr val="tx1">
                    <a:lumMod val="65000"/>
                    <a:lumOff val="35000"/>
                  </a:schemeClr>
                </a:solidFill>
              </a:rPr>
              <a:t>Deep-Generative Hybrid Models</a:t>
            </a:r>
          </a:p>
          <a:p>
            <a:pPr algn="ctr"/>
            <a:r>
              <a:rPr lang="en-US" sz="1800" dirty="0">
                <a:solidFill>
                  <a:schemeClr val="tx1">
                    <a:lumMod val="65000"/>
                    <a:lumOff val="35000"/>
                  </a:schemeClr>
                </a:solidFill>
              </a:rPr>
              <a:t> for Integrating Multimodal and Dynamic Connectivity with Behavior</a:t>
            </a:r>
          </a:p>
        </p:txBody>
      </p:sp>
      <p:cxnSp>
        <p:nvCxnSpPr>
          <p:cNvPr id="3" name="Straight Arrow Connector 2">
            <a:extLst>
              <a:ext uri="{FF2B5EF4-FFF2-40B4-BE49-F238E27FC236}">
                <a16:creationId xmlns:a16="http://schemas.microsoft.com/office/drawing/2014/main" id="{528A3B1D-E85E-4172-ABED-86DD8600E4B2}"/>
              </a:ext>
            </a:extLst>
          </p:cNvPr>
          <p:cNvCxnSpPr/>
          <p:nvPr/>
        </p:nvCxnSpPr>
        <p:spPr>
          <a:xfrm>
            <a:off x="5997388" y="1640541"/>
            <a:ext cx="12186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ight Brace 15">
            <a:extLst>
              <a:ext uri="{FF2B5EF4-FFF2-40B4-BE49-F238E27FC236}">
                <a16:creationId xmlns:a16="http://schemas.microsoft.com/office/drawing/2014/main" id="{6A532FE3-975E-44A0-B852-099058496598}"/>
              </a:ext>
            </a:extLst>
          </p:cNvPr>
          <p:cNvSpPr/>
          <p:nvPr/>
        </p:nvSpPr>
        <p:spPr>
          <a:xfrm>
            <a:off x="4921624" y="1785678"/>
            <a:ext cx="335277" cy="5449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C3748C56-A3EA-4D07-9C3E-AD6B9C9D6DFB}"/>
              </a:ext>
            </a:extLst>
          </p:cNvPr>
          <p:cNvSpPr txBox="1"/>
          <p:nvPr/>
        </p:nvSpPr>
        <p:spPr>
          <a:xfrm>
            <a:off x="7273093" y="1439631"/>
            <a:ext cx="5117976" cy="369332"/>
          </a:xfrm>
          <a:prstGeom prst="rect">
            <a:avLst/>
          </a:prstGeom>
          <a:noFill/>
        </p:spPr>
        <p:txBody>
          <a:bodyPr wrap="square">
            <a:spAutoFit/>
          </a:bodyPr>
          <a:lstStyle/>
          <a:p>
            <a:r>
              <a:rPr lang="en-US" b="1" dirty="0"/>
              <a:t>Part III</a:t>
            </a:r>
          </a:p>
        </p:txBody>
      </p:sp>
      <p:sp>
        <p:nvSpPr>
          <p:cNvPr id="18" name="TextBox 17">
            <a:extLst>
              <a:ext uri="{FF2B5EF4-FFF2-40B4-BE49-F238E27FC236}">
                <a16:creationId xmlns:a16="http://schemas.microsoft.com/office/drawing/2014/main" id="{15C0985E-B2D4-4A43-A06B-3DB1028C4150}"/>
              </a:ext>
            </a:extLst>
          </p:cNvPr>
          <p:cNvSpPr txBox="1"/>
          <p:nvPr/>
        </p:nvSpPr>
        <p:spPr>
          <a:xfrm>
            <a:off x="5439076" y="1838555"/>
            <a:ext cx="5117976" cy="369332"/>
          </a:xfrm>
          <a:prstGeom prst="rect">
            <a:avLst/>
          </a:prstGeom>
          <a:noFill/>
        </p:spPr>
        <p:txBody>
          <a:bodyPr wrap="square">
            <a:spAutoFit/>
          </a:bodyPr>
          <a:lstStyle/>
          <a:p>
            <a:r>
              <a:rPr lang="en-US" b="1" dirty="0"/>
              <a:t>Part IV</a:t>
            </a:r>
          </a:p>
        </p:txBody>
      </p:sp>
    </p:spTree>
    <p:extLst>
      <p:ext uri="{BB962C8B-B14F-4D97-AF65-F5344CB8AC3E}">
        <p14:creationId xmlns:p14="http://schemas.microsoft.com/office/powerpoint/2010/main" val="2085225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38239-34C0-4433-AEBD-48679BEEE601}"/>
              </a:ext>
            </a:extLst>
          </p:cNvPr>
          <p:cNvSpPr txBox="1">
            <a:spLocks/>
          </p:cNvSpPr>
          <p:nvPr/>
        </p:nvSpPr>
        <p:spPr>
          <a:xfrm>
            <a:off x="0" y="-619760"/>
            <a:ext cx="9122989" cy="14509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4300" dirty="0"/>
          </a:p>
        </p:txBody>
      </p:sp>
      <p:cxnSp>
        <p:nvCxnSpPr>
          <p:cNvPr id="3" name="Straight Connector 2">
            <a:extLst>
              <a:ext uri="{FF2B5EF4-FFF2-40B4-BE49-F238E27FC236}">
                <a16:creationId xmlns:a16="http://schemas.microsoft.com/office/drawing/2014/main" id="{983440CF-28BF-4B89-9ACA-243BDF79CA60}"/>
              </a:ext>
            </a:extLst>
          </p:cNvPr>
          <p:cNvCxnSpPr/>
          <p:nvPr/>
        </p:nvCxnSpPr>
        <p:spPr>
          <a:xfrm>
            <a:off x="121920"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D6403F3F-DAAC-4F23-8AD2-5A765E6DDAD6}"/>
              </a:ext>
            </a:extLst>
          </p:cNvPr>
          <p:cNvSpPr txBox="1">
            <a:spLocks/>
          </p:cNvSpPr>
          <p:nvPr/>
        </p:nvSpPr>
        <p:spPr>
          <a:xfrm>
            <a:off x="21011" y="-619760"/>
            <a:ext cx="9539678" cy="14509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Brain Connectivity: A Data-driven Perspective</a:t>
            </a:r>
          </a:p>
        </p:txBody>
      </p:sp>
      <p:sp>
        <p:nvSpPr>
          <p:cNvPr id="6" name="TextBox 5">
            <a:extLst>
              <a:ext uri="{FF2B5EF4-FFF2-40B4-BE49-F238E27FC236}">
                <a16:creationId xmlns:a16="http://schemas.microsoft.com/office/drawing/2014/main" id="{76BC21EA-6C8B-43F5-87C0-060CF31509A8}"/>
              </a:ext>
            </a:extLst>
          </p:cNvPr>
          <p:cNvSpPr txBox="1"/>
          <p:nvPr/>
        </p:nvSpPr>
        <p:spPr>
          <a:xfrm>
            <a:off x="381965" y="1365813"/>
            <a:ext cx="7303625" cy="416686"/>
          </a:xfrm>
          <a:prstGeom prst="rect">
            <a:avLst/>
          </a:prstGeom>
          <a:noFill/>
        </p:spPr>
        <p:txBody>
          <a:bodyPr wrap="square" rtlCol="0">
            <a:spAutoFit/>
          </a:bodyPr>
          <a:lstStyle/>
          <a:p>
            <a:endParaRPr lang="en-US" dirty="0"/>
          </a:p>
        </p:txBody>
      </p:sp>
      <p:sp>
        <p:nvSpPr>
          <p:cNvPr id="7" name="TextBox 6">
            <a:extLst>
              <a:ext uri="{FF2B5EF4-FFF2-40B4-BE49-F238E27FC236}">
                <a16:creationId xmlns:a16="http://schemas.microsoft.com/office/drawing/2014/main" id="{F29E2F56-62D7-41FC-97C0-265E3AD0AC46}"/>
              </a:ext>
            </a:extLst>
          </p:cNvPr>
          <p:cNvSpPr txBox="1"/>
          <p:nvPr/>
        </p:nvSpPr>
        <p:spPr>
          <a:xfrm>
            <a:off x="210483" y="1283181"/>
            <a:ext cx="8296909" cy="369332"/>
          </a:xfrm>
          <a:prstGeom prst="rect">
            <a:avLst/>
          </a:prstGeom>
          <a:noFill/>
        </p:spPr>
        <p:txBody>
          <a:bodyPr wrap="square" rtlCol="0">
            <a:spAutoFit/>
          </a:bodyPr>
          <a:lstStyle/>
          <a:p>
            <a:r>
              <a:rPr lang="en-US" b="1" u="sng" dirty="0"/>
              <a:t>Age of Data-Driven exploration:</a:t>
            </a:r>
            <a:r>
              <a:rPr lang="en-US" b="1" dirty="0"/>
              <a:t>  </a:t>
            </a:r>
            <a:r>
              <a:rPr lang="en-US" dirty="0"/>
              <a:t>Compute Power meets Big Data </a:t>
            </a:r>
          </a:p>
        </p:txBody>
      </p:sp>
      <p:pic>
        <p:nvPicPr>
          <p:cNvPr id="1026" name="Picture 2" descr="Prepare the ImageNet dataset — gluoncv 0.9.0 documentation">
            <a:extLst>
              <a:ext uri="{FF2B5EF4-FFF2-40B4-BE49-F238E27FC236}">
                <a16:creationId xmlns:a16="http://schemas.microsoft.com/office/drawing/2014/main" id="{35DB1CFA-4189-4ECB-A378-88315BDEEA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389" y="1949084"/>
            <a:ext cx="2621665" cy="113432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NIST Reborn, Restored and Expanded: Additional 50K Training Samples |  Synced">
            <a:extLst>
              <a:ext uri="{FF2B5EF4-FFF2-40B4-BE49-F238E27FC236}">
                <a16:creationId xmlns:a16="http://schemas.microsoft.com/office/drawing/2014/main" id="{0EEF1F87-D935-4021-BD6B-6191B05F4B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6094" y="1903662"/>
            <a:ext cx="2485684" cy="140026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36450BF-6846-467B-9D7B-78D2930CE60E}"/>
              </a:ext>
            </a:extLst>
          </p:cNvPr>
          <p:cNvSpPr txBox="1"/>
          <p:nvPr/>
        </p:nvSpPr>
        <p:spPr>
          <a:xfrm>
            <a:off x="210482" y="3904706"/>
            <a:ext cx="8296909" cy="369332"/>
          </a:xfrm>
          <a:prstGeom prst="rect">
            <a:avLst/>
          </a:prstGeom>
          <a:noFill/>
        </p:spPr>
        <p:txBody>
          <a:bodyPr wrap="square" rtlCol="0">
            <a:spAutoFit/>
          </a:bodyPr>
          <a:lstStyle/>
          <a:p>
            <a:r>
              <a:rPr lang="en-US" b="1" u="sng" dirty="0"/>
              <a:t>AI for Clinical Neuroscience:</a:t>
            </a:r>
            <a:endParaRPr lang="en-US" u="sng" dirty="0"/>
          </a:p>
        </p:txBody>
      </p:sp>
      <p:pic>
        <p:nvPicPr>
          <p:cNvPr id="9" name="Picture 8" descr="Diagram&#10;&#10;Description automatically generated">
            <a:extLst>
              <a:ext uri="{FF2B5EF4-FFF2-40B4-BE49-F238E27FC236}">
                <a16:creationId xmlns:a16="http://schemas.microsoft.com/office/drawing/2014/main" id="{B0C80E5D-4A8D-4485-AB09-11037CF77957}"/>
              </a:ext>
            </a:extLst>
          </p:cNvPr>
          <p:cNvPicPr>
            <a:picLocks noChangeAspect="1"/>
          </p:cNvPicPr>
          <p:nvPr/>
        </p:nvPicPr>
        <p:blipFill rotWithShape="1">
          <a:blip r:embed="rId5">
            <a:extLst>
              <a:ext uri="{28A0092B-C50C-407E-A947-70E740481C1C}">
                <a14:useLocalDpi xmlns:a14="http://schemas.microsoft.com/office/drawing/2010/main" val="0"/>
              </a:ext>
            </a:extLst>
          </a:blip>
          <a:srcRect l="16903" t="61772" r="15672" b="2278"/>
          <a:stretch/>
        </p:blipFill>
        <p:spPr>
          <a:xfrm>
            <a:off x="5847446" y="1833340"/>
            <a:ext cx="3125165" cy="1519772"/>
          </a:xfrm>
          <a:prstGeom prst="rect">
            <a:avLst/>
          </a:prstGeom>
        </p:spPr>
      </p:pic>
      <p:pic>
        <p:nvPicPr>
          <p:cNvPr id="14" name="Picture 13" descr="A picture containing clock&#10;&#10;Description automatically generated">
            <a:extLst>
              <a:ext uri="{FF2B5EF4-FFF2-40B4-BE49-F238E27FC236}">
                <a16:creationId xmlns:a16="http://schemas.microsoft.com/office/drawing/2014/main" id="{DBFA256C-BBFF-4CFB-83CB-3DACBA891AF3}"/>
              </a:ext>
            </a:extLst>
          </p:cNvPr>
          <p:cNvPicPr>
            <a:picLocks noChangeAspect="1"/>
          </p:cNvPicPr>
          <p:nvPr/>
        </p:nvPicPr>
        <p:blipFill rotWithShape="1">
          <a:blip r:embed="rId6">
            <a:extLst>
              <a:ext uri="{28A0092B-C50C-407E-A947-70E740481C1C}">
                <a14:useLocalDpi xmlns:a14="http://schemas.microsoft.com/office/drawing/2010/main" val="0"/>
              </a:ext>
            </a:extLst>
          </a:blip>
          <a:srcRect l="75932" t="3546" r="2633" b="59530"/>
          <a:stretch/>
        </p:blipFill>
        <p:spPr>
          <a:xfrm>
            <a:off x="639404" y="4523123"/>
            <a:ext cx="1685634" cy="1364983"/>
          </a:xfrm>
          <a:prstGeom prst="rect">
            <a:avLst/>
          </a:prstGeom>
        </p:spPr>
      </p:pic>
      <p:sp>
        <p:nvSpPr>
          <p:cNvPr id="13" name="TextBox 12">
            <a:extLst>
              <a:ext uri="{FF2B5EF4-FFF2-40B4-BE49-F238E27FC236}">
                <a16:creationId xmlns:a16="http://schemas.microsoft.com/office/drawing/2014/main" id="{B728B046-F4DF-430D-A8D9-B0400695CD59}"/>
              </a:ext>
            </a:extLst>
          </p:cNvPr>
          <p:cNvSpPr txBox="1"/>
          <p:nvPr/>
        </p:nvSpPr>
        <p:spPr>
          <a:xfrm>
            <a:off x="4572000" y="4059819"/>
            <a:ext cx="4145660" cy="1754326"/>
          </a:xfrm>
          <a:prstGeom prst="rect">
            <a:avLst/>
          </a:prstGeom>
          <a:noFill/>
          <a:ln w="28575">
            <a:solidFill>
              <a:srgbClr val="FF0000"/>
            </a:solidFill>
          </a:ln>
        </p:spPr>
        <p:txBody>
          <a:bodyPr wrap="square" rtlCol="0">
            <a:spAutoFit/>
          </a:bodyPr>
          <a:lstStyle/>
          <a:p>
            <a:r>
              <a:rPr lang="en-US" b="1" u="sng" dirty="0"/>
              <a:t>Challenges:</a:t>
            </a:r>
          </a:p>
          <a:p>
            <a:endParaRPr lang="en-US" dirty="0"/>
          </a:p>
          <a:p>
            <a:pPr marL="285750" indent="-285750">
              <a:buFont typeface="Arial" panose="020B0604020202020204" pitchFamily="34" charset="0"/>
              <a:buChar char="•"/>
            </a:pPr>
            <a:r>
              <a:rPr lang="en-US" b="1" dirty="0"/>
              <a:t>Small datasets: </a:t>
            </a:r>
            <a:r>
              <a:rPr lang="en-US" dirty="0"/>
              <a:t>Costly acquisitions</a:t>
            </a:r>
          </a:p>
          <a:p>
            <a:pPr marL="285750" indent="-285750">
              <a:buFont typeface="Arial" panose="020B0604020202020204" pitchFamily="34" charset="0"/>
              <a:buChar char="•"/>
            </a:pPr>
            <a:r>
              <a:rPr lang="en-US" b="1" dirty="0"/>
              <a:t>Complexity: </a:t>
            </a:r>
            <a:r>
              <a:rPr lang="en-US" dirty="0"/>
              <a:t>Subtle differences, patient heterogeneity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933057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85C47C-20E9-4768-BDDE-29649F163788}"/>
              </a:ext>
            </a:extLst>
          </p:cNvPr>
          <p:cNvPicPr>
            <a:picLocks noChangeAspect="1"/>
          </p:cNvPicPr>
          <p:nvPr/>
        </p:nvPicPr>
        <p:blipFill>
          <a:blip r:embed="rId3"/>
          <a:stretch>
            <a:fillRect/>
          </a:stretch>
        </p:blipFill>
        <p:spPr>
          <a:xfrm>
            <a:off x="169420" y="126718"/>
            <a:ext cx="4113328" cy="2405033"/>
          </a:xfrm>
          <a:prstGeom prst="rect">
            <a:avLst/>
          </a:prstGeom>
        </p:spPr>
      </p:pic>
      <p:pic>
        <p:nvPicPr>
          <p:cNvPr id="9" name="Picture 8">
            <a:extLst>
              <a:ext uri="{FF2B5EF4-FFF2-40B4-BE49-F238E27FC236}">
                <a16:creationId xmlns:a16="http://schemas.microsoft.com/office/drawing/2014/main" id="{247C89AB-8D7A-4869-B405-EAD4BF2A14FB}"/>
              </a:ext>
            </a:extLst>
          </p:cNvPr>
          <p:cNvPicPr>
            <a:picLocks noChangeAspect="1"/>
          </p:cNvPicPr>
          <p:nvPr/>
        </p:nvPicPr>
        <p:blipFill>
          <a:blip r:embed="rId4"/>
          <a:stretch>
            <a:fillRect/>
          </a:stretch>
        </p:blipFill>
        <p:spPr>
          <a:xfrm>
            <a:off x="4861250" y="91900"/>
            <a:ext cx="4147832" cy="2439594"/>
          </a:xfrm>
          <a:prstGeom prst="rect">
            <a:avLst/>
          </a:prstGeom>
        </p:spPr>
      </p:pic>
      <p:cxnSp>
        <p:nvCxnSpPr>
          <p:cNvPr id="3" name="Straight Connector 2">
            <a:extLst>
              <a:ext uri="{FF2B5EF4-FFF2-40B4-BE49-F238E27FC236}">
                <a16:creationId xmlns:a16="http://schemas.microsoft.com/office/drawing/2014/main" id="{59363571-649C-4D8F-B897-EAE1FDD8F485}"/>
              </a:ext>
            </a:extLst>
          </p:cNvPr>
          <p:cNvCxnSpPr/>
          <p:nvPr/>
        </p:nvCxnSpPr>
        <p:spPr>
          <a:xfrm>
            <a:off x="4572000" y="0"/>
            <a:ext cx="0" cy="633700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580724-3E7B-430D-B68F-A632B2D19767}"/>
              </a:ext>
            </a:extLst>
          </p:cNvPr>
          <p:cNvCxnSpPr>
            <a:cxnSpLocks/>
          </p:cNvCxnSpPr>
          <p:nvPr/>
        </p:nvCxnSpPr>
        <p:spPr>
          <a:xfrm flipH="1">
            <a:off x="0" y="3179556"/>
            <a:ext cx="9144001"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848623-1DC9-437E-A5C7-6C42CDF1BD5F}"/>
              </a:ext>
            </a:extLst>
          </p:cNvPr>
          <p:cNvSpPr txBox="1"/>
          <p:nvPr/>
        </p:nvSpPr>
        <p:spPr>
          <a:xfrm>
            <a:off x="-1" y="2762199"/>
            <a:ext cx="4571995" cy="369332"/>
          </a:xfrm>
          <a:prstGeom prst="rect">
            <a:avLst/>
          </a:prstGeom>
          <a:noFill/>
        </p:spPr>
        <p:txBody>
          <a:bodyPr wrap="square" rtlCol="0">
            <a:spAutoFit/>
          </a:bodyPr>
          <a:lstStyle/>
          <a:p>
            <a:pPr algn="ctr"/>
            <a:r>
              <a:rPr lang="en-US" b="1" dirty="0"/>
              <a:t>Part I</a:t>
            </a:r>
          </a:p>
        </p:txBody>
      </p:sp>
      <p:sp>
        <p:nvSpPr>
          <p:cNvPr id="19" name="TextBox 18">
            <a:extLst>
              <a:ext uri="{FF2B5EF4-FFF2-40B4-BE49-F238E27FC236}">
                <a16:creationId xmlns:a16="http://schemas.microsoft.com/office/drawing/2014/main" id="{637FD681-85B0-49CA-BC3E-41DD883B92E6}"/>
              </a:ext>
            </a:extLst>
          </p:cNvPr>
          <p:cNvSpPr txBox="1"/>
          <p:nvPr/>
        </p:nvSpPr>
        <p:spPr>
          <a:xfrm>
            <a:off x="4572005" y="2756657"/>
            <a:ext cx="4571995" cy="369332"/>
          </a:xfrm>
          <a:prstGeom prst="rect">
            <a:avLst/>
          </a:prstGeom>
          <a:noFill/>
        </p:spPr>
        <p:txBody>
          <a:bodyPr wrap="square" rtlCol="0">
            <a:spAutoFit/>
          </a:bodyPr>
          <a:lstStyle/>
          <a:p>
            <a:pPr algn="ctr"/>
            <a:r>
              <a:rPr lang="en-US" b="1" dirty="0"/>
              <a:t>Part II</a:t>
            </a:r>
          </a:p>
        </p:txBody>
      </p:sp>
      <p:sp>
        <p:nvSpPr>
          <p:cNvPr id="20" name="TextBox 19">
            <a:extLst>
              <a:ext uri="{FF2B5EF4-FFF2-40B4-BE49-F238E27FC236}">
                <a16:creationId xmlns:a16="http://schemas.microsoft.com/office/drawing/2014/main" id="{075F4887-F697-4EE1-8D04-1A40F8A96CEA}"/>
              </a:ext>
            </a:extLst>
          </p:cNvPr>
          <p:cNvSpPr txBox="1"/>
          <p:nvPr/>
        </p:nvSpPr>
        <p:spPr>
          <a:xfrm>
            <a:off x="-2" y="6003574"/>
            <a:ext cx="4571995" cy="369332"/>
          </a:xfrm>
          <a:prstGeom prst="rect">
            <a:avLst/>
          </a:prstGeom>
          <a:noFill/>
        </p:spPr>
        <p:txBody>
          <a:bodyPr wrap="square" rtlCol="0">
            <a:spAutoFit/>
          </a:bodyPr>
          <a:lstStyle/>
          <a:p>
            <a:pPr algn="ctr"/>
            <a:r>
              <a:rPr lang="en-US" b="1" dirty="0"/>
              <a:t>Part III</a:t>
            </a:r>
          </a:p>
        </p:txBody>
      </p:sp>
      <p:sp>
        <p:nvSpPr>
          <p:cNvPr id="27" name="TextBox 26">
            <a:extLst>
              <a:ext uri="{FF2B5EF4-FFF2-40B4-BE49-F238E27FC236}">
                <a16:creationId xmlns:a16="http://schemas.microsoft.com/office/drawing/2014/main" id="{F861A7B7-8D8A-4027-ABD3-C6BC9EE02E7D}"/>
              </a:ext>
            </a:extLst>
          </p:cNvPr>
          <p:cNvSpPr txBox="1"/>
          <p:nvPr/>
        </p:nvSpPr>
        <p:spPr>
          <a:xfrm>
            <a:off x="4572005" y="5976889"/>
            <a:ext cx="4571995" cy="369332"/>
          </a:xfrm>
          <a:prstGeom prst="rect">
            <a:avLst/>
          </a:prstGeom>
          <a:noFill/>
        </p:spPr>
        <p:txBody>
          <a:bodyPr wrap="square" rtlCol="0">
            <a:spAutoFit/>
          </a:bodyPr>
          <a:lstStyle/>
          <a:p>
            <a:pPr algn="ctr"/>
            <a:r>
              <a:rPr lang="en-US" b="1" dirty="0"/>
              <a:t>Part IV</a:t>
            </a:r>
          </a:p>
        </p:txBody>
      </p:sp>
      <p:pic>
        <p:nvPicPr>
          <p:cNvPr id="7" name="Picture 6">
            <a:extLst>
              <a:ext uri="{FF2B5EF4-FFF2-40B4-BE49-F238E27FC236}">
                <a16:creationId xmlns:a16="http://schemas.microsoft.com/office/drawing/2014/main" id="{F9C66A81-C7A7-42BE-8EDC-72B5C5EA8212}"/>
              </a:ext>
            </a:extLst>
          </p:cNvPr>
          <p:cNvPicPr>
            <a:picLocks noChangeAspect="1"/>
          </p:cNvPicPr>
          <p:nvPr/>
        </p:nvPicPr>
        <p:blipFill>
          <a:blip r:embed="rId5"/>
          <a:stretch>
            <a:fillRect/>
          </a:stretch>
        </p:blipFill>
        <p:spPr>
          <a:xfrm>
            <a:off x="262731" y="3338774"/>
            <a:ext cx="4020017" cy="2452814"/>
          </a:xfrm>
          <a:prstGeom prst="rect">
            <a:avLst/>
          </a:prstGeom>
        </p:spPr>
      </p:pic>
      <p:pic>
        <p:nvPicPr>
          <p:cNvPr id="17" name="Picture 16">
            <a:extLst>
              <a:ext uri="{FF2B5EF4-FFF2-40B4-BE49-F238E27FC236}">
                <a16:creationId xmlns:a16="http://schemas.microsoft.com/office/drawing/2014/main" id="{E46EBF6C-7319-42A0-BD45-90885D357FBC}"/>
              </a:ext>
            </a:extLst>
          </p:cNvPr>
          <p:cNvPicPr>
            <a:picLocks noChangeAspect="1"/>
          </p:cNvPicPr>
          <p:nvPr/>
        </p:nvPicPr>
        <p:blipFill rotWithShape="1">
          <a:blip r:embed="rId6"/>
          <a:srcRect l="-1" r="6021" b="26"/>
          <a:stretch/>
        </p:blipFill>
        <p:spPr>
          <a:xfrm>
            <a:off x="4861250" y="3606281"/>
            <a:ext cx="4199961" cy="2010741"/>
          </a:xfrm>
          <a:prstGeom prst="rect">
            <a:avLst/>
          </a:prstGeom>
        </p:spPr>
      </p:pic>
    </p:spTree>
    <p:extLst>
      <p:ext uri="{BB962C8B-B14F-4D97-AF65-F5344CB8AC3E}">
        <p14:creationId xmlns:p14="http://schemas.microsoft.com/office/powerpoint/2010/main" val="4084545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27"/>
                                        </p:tgtEl>
                                        <p:attrNameLst>
                                          <p:attrName>style.opacity</p:attrName>
                                        </p:attrNameLst>
                                      </p:cBhvr>
                                      <p:to>
                                        <p:strVal val="0.5"/>
                                      </p:to>
                                    </p:set>
                                    <p:animEffect filter="image" prLst="opacity: 0.5">
                                      <p:cBhvr rctx="IE">
                                        <p:cTn id="7" dur="indefinite"/>
                                        <p:tgtEl>
                                          <p:spTgt spid="27"/>
                                        </p:tgtEl>
                                      </p:cBhvr>
                                    </p:animEffect>
                                  </p:childTnLst>
                                </p:cTn>
                              </p:par>
                              <p:par>
                                <p:cTn id="8" presetID="9" presetClass="emph" presetSubtype="0" nodeType="withEffect">
                                  <p:stCondLst>
                                    <p:cond delay="0"/>
                                  </p:stCondLst>
                                  <p:childTnLst>
                                    <p:set>
                                      <p:cBhvr>
                                        <p:cTn id="9" dur="indefinite"/>
                                        <p:tgtEl>
                                          <p:spTgt spid="17"/>
                                        </p:tgtEl>
                                        <p:attrNameLst>
                                          <p:attrName>style.opacity</p:attrName>
                                        </p:attrNameLst>
                                      </p:cBhvr>
                                      <p:to>
                                        <p:strVal val="0.5"/>
                                      </p:to>
                                    </p:set>
                                    <p:animEffect filter="image" prLst="opacity: 0.5">
                                      <p:cBhvr rctx="IE">
                                        <p:cTn id="10" dur="indefinite"/>
                                        <p:tgtEl>
                                          <p:spTgt spid="17"/>
                                        </p:tgtEl>
                                      </p:cBhvr>
                                    </p:animEffect>
                                  </p:childTnLst>
                                </p:cTn>
                              </p:par>
                              <p:par>
                                <p:cTn id="11" presetID="9" presetClass="emph" presetSubtype="0" nodeType="withEffect">
                                  <p:stCondLst>
                                    <p:cond delay="0"/>
                                  </p:stCondLst>
                                  <p:childTnLst>
                                    <p:set>
                                      <p:cBhvr>
                                        <p:cTn id="12" dur="indefinite"/>
                                        <p:tgtEl>
                                          <p:spTgt spid="6"/>
                                        </p:tgtEl>
                                        <p:attrNameLst>
                                          <p:attrName>style.opacity</p:attrName>
                                        </p:attrNameLst>
                                      </p:cBhvr>
                                      <p:to>
                                        <p:strVal val="0.5"/>
                                      </p:to>
                                    </p:set>
                                    <p:animEffect filter="image" prLst="opacity: 0.5">
                                      <p:cBhvr rctx="IE">
                                        <p:cTn id="13" dur="indefinite"/>
                                        <p:tgtEl>
                                          <p:spTgt spid="6"/>
                                        </p:tgtEl>
                                      </p:cBhvr>
                                    </p:animEffect>
                                  </p:childTnLst>
                                </p:cTn>
                              </p:par>
                              <p:par>
                                <p:cTn id="14" presetID="9" presetClass="emph" presetSubtype="0" grpId="0" nodeType="withEffect">
                                  <p:stCondLst>
                                    <p:cond delay="0"/>
                                  </p:stCondLst>
                                  <p:childTnLst>
                                    <p:set>
                                      <p:cBhvr>
                                        <p:cTn id="15" dur="indefinite"/>
                                        <p:tgtEl>
                                          <p:spTgt spid="8"/>
                                        </p:tgtEl>
                                        <p:attrNameLst>
                                          <p:attrName>style.opacity</p:attrName>
                                        </p:attrNameLst>
                                      </p:cBhvr>
                                      <p:to>
                                        <p:strVal val="0.5"/>
                                      </p:to>
                                    </p:set>
                                    <p:animEffect filter="image" prLst="opacity: 0.5">
                                      <p:cBhvr rctx="IE">
                                        <p:cTn id="16" dur="indefinite"/>
                                        <p:tgtEl>
                                          <p:spTgt spid="8"/>
                                        </p:tgtEl>
                                      </p:cBhvr>
                                    </p:animEffect>
                                  </p:childTnLst>
                                </p:cTn>
                              </p:par>
                              <p:par>
                                <p:cTn id="17" presetID="9" presetClass="emph" presetSubtype="0" nodeType="withEffect">
                                  <p:stCondLst>
                                    <p:cond delay="0"/>
                                  </p:stCondLst>
                                  <p:childTnLst>
                                    <p:set>
                                      <p:cBhvr>
                                        <p:cTn id="18" dur="indefinite"/>
                                        <p:tgtEl>
                                          <p:spTgt spid="9"/>
                                        </p:tgtEl>
                                        <p:attrNameLst>
                                          <p:attrName>style.opacity</p:attrName>
                                        </p:attrNameLst>
                                      </p:cBhvr>
                                      <p:to>
                                        <p:strVal val="0.5"/>
                                      </p:to>
                                    </p:set>
                                    <p:animEffect filter="image" prLst="opacity: 0.5">
                                      <p:cBhvr rctx="IE">
                                        <p:cTn id="19" dur="indefinite"/>
                                        <p:tgtEl>
                                          <p:spTgt spid="9"/>
                                        </p:tgtEl>
                                      </p:cBhvr>
                                    </p:animEffect>
                                  </p:childTnLst>
                                </p:cTn>
                              </p:par>
                              <p:par>
                                <p:cTn id="20" presetID="9" presetClass="emph" presetSubtype="0" grpId="0" nodeType="withEffect">
                                  <p:stCondLst>
                                    <p:cond delay="0"/>
                                  </p:stCondLst>
                                  <p:childTnLst>
                                    <p:set>
                                      <p:cBhvr>
                                        <p:cTn id="21" dur="indefinite"/>
                                        <p:tgtEl>
                                          <p:spTgt spid="19"/>
                                        </p:tgtEl>
                                        <p:attrNameLst>
                                          <p:attrName>style.opacity</p:attrName>
                                        </p:attrNameLst>
                                      </p:cBhvr>
                                      <p:to>
                                        <p:strVal val="0.5"/>
                                      </p:to>
                                    </p:set>
                                    <p:animEffect filter="image" prLst="opacity: 0.5">
                                      <p:cBhvr rctx="IE">
                                        <p:cTn id="22" dur="indefinite"/>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9" grpId="0"/>
      <p:bldP spid="2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hape 63" descr="corr.jpg">
            <a:extLst>
              <a:ext uri="{FF2B5EF4-FFF2-40B4-BE49-F238E27FC236}">
                <a16:creationId xmlns:a16="http://schemas.microsoft.com/office/drawing/2014/main" id="{353A964E-E0D5-4C3A-8951-F9D37FD9D346}"/>
              </a:ext>
            </a:extLst>
          </p:cNvPr>
          <p:cNvPicPr preferRelativeResize="0"/>
          <p:nvPr/>
        </p:nvPicPr>
        <p:blipFill rotWithShape="1">
          <a:blip r:embed="rId3">
            <a:alphaModFix/>
          </a:blip>
          <a:srcRect l="11336" t="7856" r="20329" b="11066"/>
          <a:stretch/>
        </p:blipFill>
        <p:spPr>
          <a:xfrm>
            <a:off x="629970" y="2348277"/>
            <a:ext cx="964405" cy="979243"/>
          </a:xfrm>
          <a:prstGeom prst="rect">
            <a:avLst/>
          </a:prstGeom>
          <a:ln w="31750">
            <a:solidFill>
              <a:schemeClr val="tx1">
                <a:lumMod val="95000"/>
                <a:lumOff val="5000"/>
              </a:schemeClr>
            </a:solidFill>
          </a:ln>
          <a:effectLst>
            <a:outerShdw blurRad="292100" dist="139700" dir="2700000" algn="tl" rotWithShape="0">
              <a:srgbClr val="333333">
                <a:alpha val="0"/>
              </a:srgbClr>
            </a:outerShdw>
          </a:effectLst>
        </p:spPr>
      </p:pic>
      <p:sp>
        <p:nvSpPr>
          <p:cNvPr id="20" name="TextBox 19">
            <a:extLst>
              <a:ext uri="{FF2B5EF4-FFF2-40B4-BE49-F238E27FC236}">
                <a16:creationId xmlns:a16="http://schemas.microsoft.com/office/drawing/2014/main" id="{BC971385-CC09-4548-A20D-5886F202DB26}"/>
              </a:ext>
            </a:extLst>
          </p:cNvPr>
          <p:cNvSpPr txBox="1"/>
          <p:nvPr/>
        </p:nvSpPr>
        <p:spPr>
          <a:xfrm>
            <a:off x="-530952" y="3435840"/>
            <a:ext cx="3461542" cy="523220"/>
          </a:xfrm>
          <a:prstGeom prst="rect">
            <a:avLst/>
          </a:prstGeom>
          <a:noFill/>
        </p:spPr>
        <p:txBody>
          <a:bodyPr wrap="square" rtlCol="0">
            <a:spAutoFit/>
          </a:bodyPr>
          <a:lstStyle/>
          <a:p>
            <a:pPr algn="ctr"/>
            <a:r>
              <a:rPr lang="en-US" sz="1400" b="1" dirty="0"/>
              <a:t>Patient Functional </a:t>
            </a:r>
          </a:p>
          <a:p>
            <a:pPr algn="ctr"/>
            <a:r>
              <a:rPr lang="en-US" sz="1400" b="1" dirty="0"/>
              <a:t>Connectome</a:t>
            </a:r>
          </a:p>
        </p:txBody>
      </p:sp>
      <p:sp>
        <p:nvSpPr>
          <p:cNvPr id="23" name="TextBox 22">
            <a:extLst>
              <a:ext uri="{FF2B5EF4-FFF2-40B4-BE49-F238E27FC236}">
                <a16:creationId xmlns:a16="http://schemas.microsoft.com/office/drawing/2014/main" id="{E81D186F-4C1C-472C-8047-9A224EE261FD}"/>
              </a:ext>
            </a:extLst>
          </p:cNvPr>
          <p:cNvSpPr txBox="1"/>
          <p:nvPr/>
        </p:nvSpPr>
        <p:spPr>
          <a:xfrm>
            <a:off x="6481054" y="3429000"/>
            <a:ext cx="3461542" cy="523220"/>
          </a:xfrm>
          <a:prstGeom prst="rect">
            <a:avLst/>
          </a:prstGeom>
          <a:noFill/>
        </p:spPr>
        <p:txBody>
          <a:bodyPr wrap="square" rtlCol="0">
            <a:spAutoFit/>
          </a:bodyPr>
          <a:lstStyle/>
          <a:p>
            <a:pPr algn="ctr"/>
            <a:r>
              <a:rPr lang="en-US" sz="1400" b="1" dirty="0"/>
              <a:t>Patient Structural</a:t>
            </a:r>
          </a:p>
          <a:p>
            <a:pPr algn="ctr"/>
            <a:r>
              <a:rPr lang="en-US" sz="1400" b="1" dirty="0"/>
              <a:t>Connectome</a:t>
            </a:r>
          </a:p>
        </p:txBody>
      </p:sp>
      <p:pic>
        <p:nvPicPr>
          <p:cNvPr id="19" name="Picture 18" descr="A picture containing screenshot&#10;&#10;Description automatically generated">
            <a:extLst>
              <a:ext uri="{FF2B5EF4-FFF2-40B4-BE49-F238E27FC236}">
                <a16:creationId xmlns:a16="http://schemas.microsoft.com/office/drawing/2014/main" id="{FBE3B9F0-9788-4E14-9A72-6C47F956F642}"/>
              </a:ext>
            </a:extLst>
          </p:cNvPr>
          <p:cNvPicPr>
            <a:picLocks noChangeAspect="1"/>
          </p:cNvPicPr>
          <p:nvPr/>
        </p:nvPicPr>
        <p:blipFill rotWithShape="1">
          <a:blip r:embed="rId4">
            <a:extLst>
              <a:ext uri="{28A0092B-C50C-407E-A947-70E740481C1C}">
                <a14:useLocalDpi xmlns:a14="http://schemas.microsoft.com/office/drawing/2010/main" val="0"/>
              </a:ext>
            </a:extLst>
          </a:blip>
          <a:srcRect l="50913" t="12004" r="36909" b="67977"/>
          <a:stretch/>
        </p:blipFill>
        <p:spPr>
          <a:xfrm>
            <a:off x="7686113" y="2343994"/>
            <a:ext cx="964405" cy="9792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8" name="Title 1">
            <a:extLst>
              <a:ext uri="{FF2B5EF4-FFF2-40B4-BE49-F238E27FC236}">
                <a16:creationId xmlns:a16="http://schemas.microsoft.com/office/drawing/2014/main" id="{5F5DB256-E7BE-4EEE-9311-29FD543A5AE8}"/>
              </a:ext>
            </a:extLst>
          </p:cNvPr>
          <p:cNvSpPr txBox="1">
            <a:spLocks/>
          </p:cNvSpPr>
          <p:nvPr/>
        </p:nvSpPr>
        <p:spPr>
          <a:xfrm>
            <a:off x="0" y="-619760"/>
            <a:ext cx="9144000" cy="14509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300" dirty="0"/>
              <a:t>Motivation: Complementary </a:t>
            </a:r>
          </a:p>
        </p:txBody>
      </p:sp>
      <p:cxnSp>
        <p:nvCxnSpPr>
          <p:cNvPr id="30" name="Straight Connector 29">
            <a:extLst>
              <a:ext uri="{FF2B5EF4-FFF2-40B4-BE49-F238E27FC236}">
                <a16:creationId xmlns:a16="http://schemas.microsoft.com/office/drawing/2014/main" id="{E86712FA-96C9-4B51-9F7E-D16855D95972}"/>
              </a:ext>
            </a:extLst>
          </p:cNvPr>
          <p:cNvCxnSpPr/>
          <p:nvPr/>
        </p:nvCxnSpPr>
        <p:spPr>
          <a:xfrm>
            <a:off x="121920"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16" name="Picture 15" descr="A close up of a clock&#10;&#10;Description generated with high confidence">
            <a:extLst>
              <a:ext uri="{FF2B5EF4-FFF2-40B4-BE49-F238E27FC236}">
                <a16:creationId xmlns:a16="http://schemas.microsoft.com/office/drawing/2014/main" id="{8DCF7CB9-9242-4E81-B36D-8E327D3F5705}"/>
              </a:ext>
            </a:extLst>
          </p:cNvPr>
          <p:cNvPicPr>
            <a:picLocks noChangeAspect="1"/>
          </p:cNvPicPr>
          <p:nvPr/>
        </p:nvPicPr>
        <p:blipFill rotWithShape="1">
          <a:blip r:embed="rId5">
            <a:extLst>
              <a:ext uri="{28A0092B-C50C-407E-A947-70E740481C1C}">
                <a14:useLocalDpi xmlns:a14="http://schemas.microsoft.com/office/drawing/2010/main" val="0"/>
              </a:ext>
            </a:extLst>
          </a:blip>
          <a:srcRect l="10238" t="-1131" r="10643" b="1131"/>
          <a:stretch/>
        </p:blipFill>
        <p:spPr>
          <a:xfrm>
            <a:off x="798693" y="1324968"/>
            <a:ext cx="706848" cy="893413"/>
          </a:xfrm>
          <a:prstGeom prst="rect">
            <a:avLst/>
          </a:prstGeom>
        </p:spPr>
      </p:pic>
      <p:sp>
        <p:nvSpPr>
          <p:cNvPr id="17" name="TextBox 16">
            <a:extLst>
              <a:ext uri="{FF2B5EF4-FFF2-40B4-BE49-F238E27FC236}">
                <a16:creationId xmlns:a16="http://schemas.microsoft.com/office/drawing/2014/main" id="{78D3B044-93AC-44C8-AFB4-41D083BE9592}"/>
              </a:ext>
            </a:extLst>
          </p:cNvPr>
          <p:cNvSpPr txBox="1"/>
          <p:nvPr/>
        </p:nvSpPr>
        <p:spPr>
          <a:xfrm>
            <a:off x="703586" y="934698"/>
            <a:ext cx="1056922" cy="352404"/>
          </a:xfrm>
          <a:prstGeom prst="rect">
            <a:avLst/>
          </a:prstGeom>
          <a:noFill/>
        </p:spPr>
        <p:txBody>
          <a:bodyPr wrap="square" rtlCol="0">
            <a:spAutoFit/>
          </a:bodyPr>
          <a:lstStyle/>
          <a:p>
            <a:r>
              <a:rPr lang="en-US" sz="1690" b="1" dirty="0"/>
              <a:t>rs-fMRI</a:t>
            </a:r>
          </a:p>
        </p:txBody>
      </p:sp>
      <p:pic>
        <p:nvPicPr>
          <p:cNvPr id="21" name="Picture 20" descr="A close up of a colorful background&#10;&#10;Description automatically generated">
            <a:extLst>
              <a:ext uri="{FF2B5EF4-FFF2-40B4-BE49-F238E27FC236}">
                <a16:creationId xmlns:a16="http://schemas.microsoft.com/office/drawing/2014/main" id="{1C190116-2260-4E95-AC77-0B0957818E10}"/>
              </a:ext>
            </a:extLst>
          </p:cNvPr>
          <p:cNvPicPr>
            <a:picLocks noChangeAspect="1"/>
          </p:cNvPicPr>
          <p:nvPr/>
        </p:nvPicPr>
        <p:blipFill rotWithShape="1">
          <a:blip r:embed="rId6">
            <a:extLst>
              <a:ext uri="{28A0092B-C50C-407E-A947-70E740481C1C}">
                <a14:useLocalDpi xmlns:a14="http://schemas.microsoft.com/office/drawing/2010/main" val="0"/>
              </a:ext>
            </a:extLst>
          </a:blip>
          <a:srcRect l="6522" t="1612" r="10231" b="1876"/>
          <a:stretch/>
        </p:blipFill>
        <p:spPr>
          <a:xfrm rot="16200000">
            <a:off x="7692574" y="1479287"/>
            <a:ext cx="874562" cy="649949"/>
          </a:xfrm>
          <a:prstGeom prst="rect">
            <a:avLst/>
          </a:prstGeom>
        </p:spPr>
      </p:pic>
      <p:sp>
        <p:nvSpPr>
          <p:cNvPr id="22" name="TextBox 21">
            <a:extLst>
              <a:ext uri="{FF2B5EF4-FFF2-40B4-BE49-F238E27FC236}">
                <a16:creationId xmlns:a16="http://schemas.microsoft.com/office/drawing/2014/main" id="{59C104EC-2051-420E-A673-6C0F44DDA217}"/>
              </a:ext>
            </a:extLst>
          </p:cNvPr>
          <p:cNvSpPr txBox="1"/>
          <p:nvPr/>
        </p:nvSpPr>
        <p:spPr>
          <a:xfrm>
            <a:off x="7608645" y="968281"/>
            <a:ext cx="993035" cy="352404"/>
          </a:xfrm>
          <a:prstGeom prst="rect">
            <a:avLst/>
          </a:prstGeom>
          <a:noFill/>
        </p:spPr>
        <p:txBody>
          <a:bodyPr wrap="square" rtlCol="0">
            <a:spAutoFit/>
          </a:bodyPr>
          <a:lstStyle/>
          <a:p>
            <a:pPr algn="ctr"/>
            <a:r>
              <a:rPr lang="en-US" sz="1690" b="1" dirty="0"/>
              <a:t>DTI</a:t>
            </a:r>
          </a:p>
        </p:txBody>
      </p:sp>
      <p:pic>
        <p:nvPicPr>
          <p:cNvPr id="24" name="Picture 23" descr="A picture containing green, table, light, computer&#10;&#10;Description automatically generated">
            <a:extLst>
              <a:ext uri="{FF2B5EF4-FFF2-40B4-BE49-F238E27FC236}">
                <a16:creationId xmlns:a16="http://schemas.microsoft.com/office/drawing/2014/main" id="{237C51FA-B089-4775-8320-F9722DF6C3AA}"/>
              </a:ext>
            </a:extLst>
          </p:cNvPr>
          <p:cNvPicPr>
            <a:picLocks noChangeAspect="1"/>
          </p:cNvPicPr>
          <p:nvPr/>
        </p:nvPicPr>
        <p:blipFill rotWithShape="1">
          <a:blip r:embed="rId7">
            <a:extLst>
              <a:ext uri="{28A0092B-C50C-407E-A947-70E740481C1C}">
                <a14:useLocalDpi xmlns:a14="http://schemas.microsoft.com/office/drawing/2010/main" val="0"/>
              </a:ext>
            </a:extLst>
          </a:blip>
          <a:srcRect l="46870" t="50650" r="853" b="447"/>
          <a:stretch/>
        </p:blipFill>
        <p:spPr>
          <a:xfrm rot="20161287">
            <a:off x="1792065" y="1364385"/>
            <a:ext cx="2111464" cy="1511017"/>
          </a:xfrm>
          <a:prstGeom prst="rect">
            <a:avLst/>
          </a:prstGeom>
        </p:spPr>
      </p:pic>
      <p:pic>
        <p:nvPicPr>
          <p:cNvPr id="25" name="Picture 24" descr="A picture containing green, table, light, computer&#10;&#10;Description automatically generated">
            <a:extLst>
              <a:ext uri="{FF2B5EF4-FFF2-40B4-BE49-F238E27FC236}">
                <a16:creationId xmlns:a16="http://schemas.microsoft.com/office/drawing/2014/main" id="{CADCD879-DC78-4144-A779-5F70CE04035D}"/>
              </a:ext>
            </a:extLst>
          </p:cNvPr>
          <p:cNvPicPr>
            <a:picLocks noChangeAspect="1"/>
          </p:cNvPicPr>
          <p:nvPr/>
        </p:nvPicPr>
        <p:blipFill rotWithShape="1">
          <a:blip r:embed="rId7">
            <a:extLst>
              <a:ext uri="{28A0092B-C50C-407E-A947-70E740481C1C}">
                <a14:useLocalDpi xmlns:a14="http://schemas.microsoft.com/office/drawing/2010/main" val="0"/>
              </a:ext>
            </a:extLst>
          </a:blip>
          <a:srcRect l="26329" r="31385" b="51097"/>
          <a:stretch/>
        </p:blipFill>
        <p:spPr>
          <a:xfrm rot="5400000">
            <a:off x="5846576" y="1560143"/>
            <a:ext cx="1707941" cy="1511017"/>
          </a:xfrm>
          <a:prstGeom prst="rect">
            <a:avLst/>
          </a:prstGeom>
        </p:spPr>
      </p:pic>
      <p:sp>
        <p:nvSpPr>
          <p:cNvPr id="6" name="Parallelogram 5">
            <a:extLst>
              <a:ext uri="{FF2B5EF4-FFF2-40B4-BE49-F238E27FC236}">
                <a16:creationId xmlns:a16="http://schemas.microsoft.com/office/drawing/2014/main" id="{D16C8938-BA7A-49BB-9332-121000406A68}"/>
              </a:ext>
            </a:extLst>
          </p:cNvPr>
          <p:cNvSpPr/>
          <p:nvPr/>
        </p:nvSpPr>
        <p:spPr>
          <a:xfrm>
            <a:off x="1824433" y="1623833"/>
            <a:ext cx="1911825" cy="844064"/>
          </a:xfrm>
          <a:prstGeom prst="parallelogram">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arallelogram 25">
            <a:extLst>
              <a:ext uri="{FF2B5EF4-FFF2-40B4-BE49-F238E27FC236}">
                <a16:creationId xmlns:a16="http://schemas.microsoft.com/office/drawing/2014/main" id="{8F33AFC4-CF0C-4DFB-B796-AA82FAF2F9CF}"/>
              </a:ext>
            </a:extLst>
          </p:cNvPr>
          <p:cNvSpPr/>
          <p:nvPr/>
        </p:nvSpPr>
        <p:spPr>
          <a:xfrm rot="19940662">
            <a:off x="5673819" y="1686339"/>
            <a:ext cx="1511017" cy="952460"/>
          </a:xfrm>
          <a:prstGeom prst="parallelogram">
            <a:avLst/>
          </a:prstGeom>
          <a:solidFill>
            <a:srgbClr val="FFC000">
              <a:alpha val="33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3D1BE2D8-5C1E-48F7-AEDE-08A9D45EE461}"/>
              </a:ext>
            </a:extLst>
          </p:cNvPr>
          <p:cNvCxnSpPr>
            <a:cxnSpLocks/>
          </p:cNvCxnSpPr>
          <p:nvPr/>
        </p:nvCxnSpPr>
        <p:spPr>
          <a:xfrm>
            <a:off x="4267992" y="2128737"/>
            <a:ext cx="795621" cy="0"/>
          </a:xfrm>
          <a:prstGeom prst="straightConnector1">
            <a:avLst/>
          </a:prstGeom>
          <a:ln w="254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5F68EFC-B79C-46D6-B852-26136B71EFF6}"/>
              </a:ext>
            </a:extLst>
          </p:cNvPr>
          <p:cNvCxnSpPr>
            <a:cxnSpLocks/>
          </p:cNvCxnSpPr>
          <p:nvPr/>
        </p:nvCxnSpPr>
        <p:spPr>
          <a:xfrm flipH="1">
            <a:off x="4271127" y="2218381"/>
            <a:ext cx="792486" cy="0"/>
          </a:xfrm>
          <a:prstGeom prst="straightConnector1">
            <a:avLst/>
          </a:prstGeom>
          <a:ln w="254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8E356157-0609-4892-A0FA-A92FC6CF4CAA}"/>
              </a:ext>
            </a:extLst>
          </p:cNvPr>
          <p:cNvGrpSpPr/>
          <p:nvPr/>
        </p:nvGrpSpPr>
        <p:grpSpPr>
          <a:xfrm rot="4216629">
            <a:off x="4920043" y="2605143"/>
            <a:ext cx="511090" cy="672816"/>
            <a:chOff x="4659241" y="3101692"/>
            <a:chExt cx="734416" cy="709408"/>
          </a:xfrm>
        </p:grpSpPr>
        <p:cxnSp>
          <p:nvCxnSpPr>
            <p:cNvPr id="37" name="Straight Arrow Connector 36">
              <a:extLst>
                <a:ext uri="{FF2B5EF4-FFF2-40B4-BE49-F238E27FC236}">
                  <a16:creationId xmlns:a16="http://schemas.microsoft.com/office/drawing/2014/main" id="{2D9D9784-4BD4-4CAE-BA5C-2BD6717CDD4D}"/>
                </a:ext>
              </a:extLst>
            </p:cNvPr>
            <p:cNvCxnSpPr>
              <a:cxnSpLocks/>
            </p:cNvCxnSpPr>
            <p:nvPr/>
          </p:nvCxnSpPr>
          <p:spPr>
            <a:xfrm>
              <a:off x="4705688" y="3115954"/>
              <a:ext cx="440549" cy="695146"/>
            </a:xfrm>
            <a:prstGeom prst="straightConnector1">
              <a:avLst/>
            </a:prstGeom>
            <a:ln w="254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D52E838-7452-4C55-AEF1-E465D60F5523}"/>
                </a:ext>
              </a:extLst>
            </p:cNvPr>
            <p:cNvCxnSpPr>
              <a:cxnSpLocks/>
            </p:cNvCxnSpPr>
            <p:nvPr/>
          </p:nvCxnSpPr>
          <p:spPr>
            <a:xfrm rot="17383371" flipV="1">
              <a:off x="4749678" y="3011255"/>
              <a:ext cx="553541" cy="734416"/>
            </a:xfrm>
            <a:prstGeom prst="straightConnector1">
              <a:avLst/>
            </a:prstGeom>
            <a:ln w="254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307969E4-1DAA-4B9C-9EFB-49FA0AC90CF9}"/>
              </a:ext>
            </a:extLst>
          </p:cNvPr>
          <p:cNvGrpSpPr/>
          <p:nvPr/>
        </p:nvGrpSpPr>
        <p:grpSpPr>
          <a:xfrm rot="10074142">
            <a:off x="3796121" y="2604684"/>
            <a:ext cx="421678" cy="615963"/>
            <a:chOff x="4705688" y="2967037"/>
            <a:chExt cx="539136" cy="844063"/>
          </a:xfrm>
        </p:grpSpPr>
        <p:cxnSp>
          <p:nvCxnSpPr>
            <p:cNvPr id="41" name="Straight Arrow Connector 40">
              <a:extLst>
                <a:ext uri="{FF2B5EF4-FFF2-40B4-BE49-F238E27FC236}">
                  <a16:creationId xmlns:a16="http://schemas.microsoft.com/office/drawing/2014/main" id="{8AB07DE6-C08C-41DA-8A59-4C5D932D5585}"/>
                </a:ext>
              </a:extLst>
            </p:cNvPr>
            <p:cNvCxnSpPr>
              <a:cxnSpLocks/>
            </p:cNvCxnSpPr>
            <p:nvPr/>
          </p:nvCxnSpPr>
          <p:spPr>
            <a:xfrm>
              <a:off x="4705688" y="3115954"/>
              <a:ext cx="440549" cy="695146"/>
            </a:xfrm>
            <a:prstGeom prst="straightConnector1">
              <a:avLst/>
            </a:prstGeom>
            <a:ln w="254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863E366-815E-4CC7-A0E1-D5F154CC6D20}"/>
                </a:ext>
              </a:extLst>
            </p:cNvPr>
            <p:cNvCxnSpPr>
              <a:cxnSpLocks/>
            </p:cNvCxnSpPr>
            <p:nvPr/>
          </p:nvCxnSpPr>
          <p:spPr>
            <a:xfrm flipH="1" flipV="1">
              <a:off x="4763043" y="2967037"/>
              <a:ext cx="481781" cy="762889"/>
            </a:xfrm>
            <a:prstGeom prst="straightConnector1">
              <a:avLst/>
            </a:prstGeom>
            <a:ln w="254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46A0592B-2024-47A5-9B1F-E3DCDBF0BE65}"/>
              </a:ext>
            </a:extLst>
          </p:cNvPr>
          <p:cNvGrpSpPr/>
          <p:nvPr/>
        </p:nvGrpSpPr>
        <p:grpSpPr>
          <a:xfrm>
            <a:off x="3815599" y="3423971"/>
            <a:ext cx="1976548" cy="1363701"/>
            <a:chOff x="4119452" y="3561088"/>
            <a:chExt cx="1229296" cy="1092538"/>
          </a:xfrm>
        </p:grpSpPr>
        <p:cxnSp>
          <p:nvCxnSpPr>
            <p:cNvPr id="43" name="Straight Arrow Connector 42">
              <a:extLst>
                <a:ext uri="{FF2B5EF4-FFF2-40B4-BE49-F238E27FC236}">
                  <a16:creationId xmlns:a16="http://schemas.microsoft.com/office/drawing/2014/main" id="{023B008D-ECAB-47A9-BA87-2676534D7561}"/>
                </a:ext>
              </a:extLst>
            </p:cNvPr>
            <p:cNvCxnSpPr>
              <a:cxnSpLocks/>
            </p:cNvCxnSpPr>
            <p:nvPr/>
          </p:nvCxnSpPr>
          <p:spPr>
            <a:xfrm>
              <a:off x="4572000" y="4274064"/>
              <a:ext cx="776748" cy="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67B33BF-E08C-4E7F-B614-B0B6CA53B228}"/>
                </a:ext>
              </a:extLst>
            </p:cNvPr>
            <p:cNvCxnSpPr>
              <a:cxnSpLocks/>
            </p:cNvCxnSpPr>
            <p:nvPr/>
          </p:nvCxnSpPr>
          <p:spPr>
            <a:xfrm flipV="1">
              <a:off x="4572000" y="3561088"/>
              <a:ext cx="0" cy="712976"/>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015209E-DD51-49F2-9719-51BD60DB6099}"/>
                </a:ext>
              </a:extLst>
            </p:cNvPr>
            <p:cNvCxnSpPr>
              <a:cxnSpLocks/>
            </p:cNvCxnSpPr>
            <p:nvPr/>
          </p:nvCxnSpPr>
          <p:spPr>
            <a:xfrm flipH="1">
              <a:off x="4119452" y="4274064"/>
              <a:ext cx="452548" cy="379562"/>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5" name="Isosceles Triangle 54">
              <a:extLst>
                <a:ext uri="{FF2B5EF4-FFF2-40B4-BE49-F238E27FC236}">
                  <a16:creationId xmlns:a16="http://schemas.microsoft.com/office/drawing/2014/main" id="{E65C7F69-DE2A-4980-86E1-FFA53B11F200}"/>
                </a:ext>
              </a:extLst>
            </p:cNvPr>
            <p:cNvSpPr/>
            <p:nvPr/>
          </p:nvSpPr>
          <p:spPr>
            <a:xfrm rot="20715074">
              <a:off x="4316878" y="3827245"/>
              <a:ext cx="597780" cy="534552"/>
            </a:xfrm>
            <a:prstGeom prst="triangle">
              <a:avLst>
                <a:gd name="adj" fmla="val 53002"/>
              </a:avLst>
            </a:prstGeom>
            <a:solidFill>
              <a:srgbClr val="FFC000">
                <a:alpha val="32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Box 56">
            <a:extLst>
              <a:ext uri="{FF2B5EF4-FFF2-40B4-BE49-F238E27FC236}">
                <a16:creationId xmlns:a16="http://schemas.microsoft.com/office/drawing/2014/main" id="{6EF9B9A4-08C5-4088-9E9B-672DACA0483C}"/>
              </a:ext>
            </a:extLst>
          </p:cNvPr>
          <p:cNvSpPr txBox="1"/>
          <p:nvPr/>
        </p:nvSpPr>
        <p:spPr>
          <a:xfrm>
            <a:off x="1708019" y="3959211"/>
            <a:ext cx="3461542" cy="307777"/>
          </a:xfrm>
          <a:prstGeom prst="rect">
            <a:avLst/>
          </a:prstGeom>
          <a:noFill/>
        </p:spPr>
        <p:txBody>
          <a:bodyPr wrap="square" rtlCol="0">
            <a:spAutoFit/>
          </a:bodyPr>
          <a:lstStyle/>
          <a:p>
            <a:pPr algn="ctr"/>
            <a:r>
              <a:rPr lang="en-US" sz="1400" b="1" dirty="0"/>
              <a:t>Clinical Phenotypes</a:t>
            </a:r>
          </a:p>
        </p:txBody>
      </p:sp>
      <p:grpSp>
        <p:nvGrpSpPr>
          <p:cNvPr id="60" name="Group 59">
            <a:extLst>
              <a:ext uri="{FF2B5EF4-FFF2-40B4-BE49-F238E27FC236}">
                <a16:creationId xmlns:a16="http://schemas.microsoft.com/office/drawing/2014/main" id="{BD083E00-CA23-46CB-8847-C1FE861376F4}"/>
              </a:ext>
            </a:extLst>
          </p:cNvPr>
          <p:cNvGrpSpPr/>
          <p:nvPr/>
        </p:nvGrpSpPr>
        <p:grpSpPr>
          <a:xfrm>
            <a:off x="274947" y="5072521"/>
            <a:ext cx="8594105" cy="960078"/>
            <a:chOff x="234935" y="5305741"/>
            <a:chExt cx="8594105" cy="960078"/>
          </a:xfrm>
        </p:grpSpPr>
        <p:sp>
          <p:nvSpPr>
            <p:cNvPr id="59" name="TextBox 58">
              <a:extLst>
                <a:ext uri="{FF2B5EF4-FFF2-40B4-BE49-F238E27FC236}">
                  <a16:creationId xmlns:a16="http://schemas.microsoft.com/office/drawing/2014/main" id="{9B6C45DC-AAF4-46C8-9A62-E92E89F59A2B}"/>
                </a:ext>
              </a:extLst>
            </p:cNvPr>
            <p:cNvSpPr txBox="1"/>
            <p:nvPr/>
          </p:nvSpPr>
          <p:spPr>
            <a:xfrm>
              <a:off x="234935" y="5312581"/>
              <a:ext cx="8594105" cy="953238"/>
            </a:xfrm>
            <a:prstGeom prst="rect">
              <a:avLst/>
            </a:prstGeom>
            <a:noFill/>
            <a:ln w="19050">
              <a:solidFill>
                <a:schemeClr val="accent1">
                  <a:lumMod val="75000"/>
                </a:schemeClr>
              </a:solidFill>
            </a:ln>
          </p:spPr>
          <p:txBody>
            <a:bodyPr wrap="square" rtlCol="0">
              <a:spAutoFit/>
            </a:bodyPr>
            <a:lstStyle/>
            <a:p>
              <a:endParaRPr lang="en-US" dirty="0"/>
            </a:p>
          </p:txBody>
        </p:sp>
        <p:sp>
          <p:nvSpPr>
            <p:cNvPr id="2" name="TextBox 1">
              <a:extLst>
                <a:ext uri="{FF2B5EF4-FFF2-40B4-BE49-F238E27FC236}">
                  <a16:creationId xmlns:a16="http://schemas.microsoft.com/office/drawing/2014/main" id="{14E9F1CB-2FE6-4CCF-9490-203293151CBA}"/>
                </a:ext>
              </a:extLst>
            </p:cNvPr>
            <p:cNvSpPr txBox="1"/>
            <p:nvPr/>
          </p:nvSpPr>
          <p:spPr>
            <a:xfrm>
              <a:off x="234935" y="5305741"/>
              <a:ext cx="8415583"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Relating function to structure</a:t>
              </a:r>
            </a:p>
            <a:p>
              <a:pPr marL="285750" indent="-285750">
                <a:buFont typeface="Arial" panose="020B0604020202020204" pitchFamily="34" charset="0"/>
                <a:buChar char="•"/>
              </a:pPr>
              <a:r>
                <a:rPr lang="en-US" dirty="0"/>
                <a:t>Extracting interpretable brain bases</a:t>
              </a:r>
            </a:p>
            <a:p>
              <a:pPr marL="285750" indent="-285750">
                <a:buFont typeface="Arial" panose="020B0604020202020204" pitchFamily="34" charset="0"/>
                <a:buChar char="•"/>
              </a:pPr>
              <a:r>
                <a:rPr lang="en-US" u="sng" dirty="0"/>
                <a:t>Applications</a:t>
              </a:r>
              <a:r>
                <a:rPr lang="en-US" dirty="0"/>
                <a:t>: Improved biomarker development, clinical diagnostics, therapeutics etc.</a:t>
              </a:r>
            </a:p>
          </p:txBody>
        </p:sp>
      </p:grpSp>
    </p:spTree>
    <p:extLst>
      <p:ext uri="{BB962C8B-B14F-4D97-AF65-F5344CB8AC3E}">
        <p14:creationId xmlns:p14="http://schemas.microsoft.com/office/powerpoint/2010/main" val="2574061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5F5DB256-E7BE-4EEE-9311-29FD543A5AE8}"/>
              </a:ext>
            </a:extLst>
          </p:cNvPr>
          <p:cNvSpPr txBox="1">
            <a:spLocks/>
          </p:cNvSpPr>
          <p:nvPr/>
        </p:nvSpPr>
        <p:spPr>
          <a:xfrm>
            <a:off x="0" y="-619760"/>
            <a:ext cx="9144000" cy="14509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300" dirty="0"/>
              <a:t>Matrix Autoencoder Model</a:t>
            </a:r>
          </a:p>
        </p:txBody>
      </p:sp>
      <p:cxnSp>
        <p:nvCxnSpPr>
          <p:cNvPr id="30" name="Straight Connector 29">
            <a:extLst>
              <a:ext uri="{FF2B5EF4-FFF2-40B4-BE49-F238E27FC236}">
                <a16:creationId xmlns:a16="http://schemas.microsoft.com/office/drawing/2014/main" id="{E86712FA-96C9-4B51-9F7E-D16855D95972}"/>
              </a:ext>
            </a:extLst>
          </p:cNvPr>
          <p:cNvCxnSpPr/>
          <p:nvPr/>
        </p:nvCxnSpPr>
        <p:spPr>
          <a:xfrm>
            <a:off x="121920"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C960E56-9327-4B8E-B379-A04004E8A9EC}"/>
              </a:ext>
            </a:extLst>
          </p:cNvPr>
          <p:cNvSpPr txBox="1"/>
          <p:nvPr/>
        </p:nvSpPr>
        <p:spPr>
          <a:xfrm>
            <a:off x="381690" y="1061755"/>
            <a:ext cx="8187579" cy="1667743"/>
          </a:xfrm>
          <a:prstGeom prst="rect">
            <a:avLst/>
          </a:prstGeom>
          <a:solidFill>
            <a:schemeClr val="bg1">
              <a:lumMod val="95000"/>
            </a:schemeClr>
          </a:solidFill>
          <a:ln w="28575">
            <a:solidFill>
              <a:schemeClr val="tx1">
                <a:lumMod val="95000"/>
                <a:lumOff val="5000"/>
              </a:schemeClr>
            </a:solidFill>
          </a:ln>
        </p:spPr>
        <p:txBody>
          <a:bodyPr wrap="square" rtlCol="0">
            <a:spAutoFit/>
          </a:bodyPr>
          <a:lstStyle/>
          <a:p>
            <a:endParaRPr lang="en-US" dirty="0"/>
          </a:p>
        </p:txBody>
      </p:sp>
      <p:pic>
        <p:nvPicPr>
          <p:cNvPr id="13" name="Shape 63" descr="corr.jpg">
            <a:extLst>
              <a:ext uri="{FF2B5EF4-FFF2-40B4-BE49-F238E27FC236}">
                <a16:creationId xmlns:a16="http://schemas.microsoft.com/office/drawing/2014/main" id="{342060BD-60C0-417F-ADDE-709DFEEDD271}"/>
              </a:ext>
            </a:extLst>
          </p:cNvPr>
          <p:cNvPicPr preferRelativeResize="0"/>
          <p:nvPr/>
        </p:nvPicPr>
        <p:blipFill rotWithShape="1">
          <a:blip r:embed="rId3">
            <a:alphaModFix/>
          </a:blip>
          <a:srcRect l="11336" t="7856" r="20329" b="11066"/>
          <a:stretch/>
        </p:blipFill>
        <p:spPr>
          <a:xfrm>
            <a:off x="6679235" y="1251530"/>
            <a:ext cx="1187227" cy="1095581"/>
          </a:xfrm>
          <a:prstGeom prst="rect">
            <a:avLst/>
          </a:prstGeom>
          <a:ln w="31750">
            <a:solidFill>
              <a:schemeClr val="tx1">
                <a:lumMod val="95000"/>
                <a:lumOff val="5000"/>
              </a:schemeClr>
            </a:solidFill>
          </a:ln>
          <a:effectLst>
            <a:outerShdw blurRad="292100" dist="139700" dir="2700000" algn="tl" rotWithShape="0">
              <a:srgbClr val="333333">
                <a:alpha val="0"/>
              </a:srgbClr>
            </a:outerShdw>
          </a:effectLst>
        </p:spPr>
      </p:pic>
      <p:pic>
        <p:nvPicPr>
          <p:cNvPr id="19" name="Shape 63" descr="corr.jpg">
            <a:extLst>
              <a:ext uri="{FF2B5EF4-FFF2-40B4-BE49-F238E27FC236}">
                <a16:creationId xmlns:a16="http://schemas.microsoft.com/office/drawing/2014/main" id="{B06E3A43-F2B5-4328-8312-060EA70B67BA}"/>
              </a:ext>
            </a:extLst>
          </p:cNvPr>
          <p:cNvPicPr preferRelativeResize="0"/>
          <p:nvPr/>
        </p:nvPicPr>
        <p:blipFill rotWithShape="1">
          <a:blip r:embed="rId3">
            <a:alphaModFix/>
          </a:blip>
          <a:srcRect l="11336" t="7856" r="20329" b="11066"/>
          <a:stretch/>
        </p:blipFill>
        <p:spPr>
          <a:xfrm>
            <a:off x="1178073" y="1251530"/>
            <a:ext cx="1187227" cy="1113164"/>
          </a:xfrm>
          <a:prstGeom prst="rect">
            <a:avLst/>
          </a:prstGeom>
          <a:ln w="31750">
            <a:solidFill>
              <a:schemeClr val="tx1">
                <a:lumMod val="95000"/>
                <a:lumOff val="5000"/>
              </a:schemeClr>
            </a:solidFill>
          </a:ln>
          <a:effectLst>
            <a:outerShdw blurRad="292100" dist="139700" dir="2700000" algn="tl" rotWithShape="0">
              <a:srgbClr val="333333">
                <a:alpha val="0"/>
              </a:srgbClr>
            </a:outerShdw>
          </a:effectLst>
        </p:spPr>
      </p:pic>
      <p:sp>
        <p:nvSpPr>
          <p:cNvPr id="20" name="TextBox 19">
            <a:extLst>
              <a:ext uri="{FF2B5EF4-FFF2-40B4-BE49-F238E27FC236}">
                <a16:creationId xmlns:a16="http://schemas.microsoft.com/office/drawing/2014/main" id="{286A5A34-A0C3-4CFB-9857-4C03A8CDAD21}"/>
              </a:ext>
            </a:extLst>
          </p:cNvPr>
          <p:cNvSpPr txBox="1"/>
          <p:nvPr/>
        </p:nvSpPr>
        <p:spPr>
          <a:xfrm>
            <a:off x="517110" y="2384416"/>
            <a:ext cx="2509155" cy="307777"/>
          </a:xfrm>
          <a:prstGeom prst="rect">
            <a:avLst/>
          </a:prstGeom>
          <a:noFill/>
        </p:spPr>
        <p:txBody>
          <a:bodyPr wrap="square" rtlCol="0">
            <a:spAutoFit/>
          </a:bodyPr>
          <a:lstStyle/>
          <a:p>
            <a:pPr algn="ctr"/>
            <a:r>
              <a:rPr lang="en-US" sz="1400" b="1" dirty="0"/>
              <a:t>rs-fMRI correlation matrix</a:t>
            </a:r>
          </a:p>
        </p:txBody>
      </p:sp>
      <p:pic>
        <p:nvPicPr>
          <p:cNvPr id="22" name="Picture 21" descr="Shape&#10;&#10;Description automatically generated with medium confidence">
            <a:extLst>
              <a:ext uri="{FF2B5EF4-FFF2-40B4-BE49-F238E27FC236}">
                <a16:creationId xmlns:a16="http://schemas.microsoft.com/office/drawing/2014/main" id="{3CFCF91F-36AD-43B1-A3EA-C6BBD31FE7C4}"/>
              </a:ext>
            </a:extLst>
          </p:cNvPr>
          <p:cNvPicPr>
            <a:picLocks noChangeAspect="1"/>
          </p:cNvPicPr>
          <p:nvPr/>
        </p:nvPicPr>
        <p:blipFill rotWithShape="1">
          <a:blip r:embed="rId4">
            <a:extLst>
              <a:ext uri="{28A0092B-C50C-407E-A947-70E740481C1C}">
                <a14:useLocalDpi xmlns:a14="http://schemas.microsoft.com/office/drawing/2010/main" val="0"/>
              </a:ext>
            </a:extLst>
          </a:blip>
          <a:srcRect r="72988"/>
          <a:stretch/>
        </p:blipFill>
        <p:spPr>
          <a:xfrm>
            <a:off x="517110" y="1717006"/>
            <a:ext cx="350179" cy="332794"/>
          </a:xfrm>
          <a:prstGeom prst="rect">
            <a:avLst/>
          </a:prstGeom>
        </p:spPr>
      </p:pic>
      <p:pic>
        <p:nvPicPr>
          <p:cNvPr id="23" name="Picture 22" descr="Shape&#10;&#10;Description automatically generated with medium confidence">
            <a:extLst>
              <a:ext uri="{FF2B5EF4-FFF2-40B4-BE49-F238E27FC236}">
                <a16:creationId xmlns:a16="http://schemas.microsoft.com/office/drawing/2014/main" id="{0D123C27-9B7F-41D5-AFE6-F120F6517E85}"/>
              </a:ext>
            </a:extLst>
          </p:cNvPr>
          <p:cNvPicPr>
            <a:picLocks noChangeAspect="1"/>
          </p:cNvPicPr>
          <p:nvPr/>
        </p:nvPicPr>
        <p:blipFill rotWithShape="1">
          <a:blip r:embed="rId4">
            <a:extLst>
              <a:ext uri="{28A0092B-C50C-407E-A947-70E740481C1C}">
                <a14:useLocalDpi xmlns:a14="http://schemas.microsoft.com/office/drawing/2010/main" val="0"/>
              </a:ext>
            </a:extLst>
          </a:blip>
          <a:srcRect l="33788" r="39200"/>
          <a:stretch/>
        </p:blipFill>
        <p:spPr>
          <a:xfrm>
            <a:off x="8000702" y="1663339"/>
            <a:ext cx="350179" cy="332794"/>
          </a:xfrm>
          <a:prstGeom prst="rect">
            <a:avLst/>
          </a:prstGeom>
        </p:spPr>
      </p:pic>
      <p:sp>
        <p:nvSpPr>
          <p:cNvPr id="25" name="TextBox 24">
            <a:extLst>
              <a:ext uri="{FF2B5EF4-FFF2-40B4-BE49-F238E27FC236}">
                <a16:creationId xmlns:a16="http://schemas.microsoft.com/office/drawing/2014/main" id="{DA131B9B-6195-4DAA-AF7C-E8768533CB8F}"/>
              </a:ext>
            </a:extLst>
          </p:cNvPr>
          <p:cNvSpPr txBox="1"/>
          <p:nvPr/>
        </p:nvSpPr>
        <p:spPr>
          <a:xfrm>
            <a:off x="3083666" y="1663339"/>
            <a:ext cx="2668373" cy="523220"/>
          </a:xfrm>
          <a:prstGeom prst="rect">
            <a:avLst/>
          </a:prstGeom>
          <a:noFill/>
        </p:spPr>
        <p:txBody>
          <a:bodyPr wrap="square" rtlCol="0">
            <a:spAutoFit/>
          </a:bodyPr>
          <a:lstStyle/>
          <a:p>
            <a:pPr algn="ctr"/>
            <a:r>
              <a:rPr lang="en-US" sz="1400" b="1" dirty="0"/>
              <a:t>Low dimensional</a:t>
            </a:r>
          </a:p>
          <a:p>
            <a:pPr algn="ctr"/>
            <a:r>
              <a:rPr lang="en-US" sz="1400" b="1" dirty="0"/>
              <a:t>FC embedding</a:t>
            </a:r>
          </a:p>
        </p:txBody>
      </p:sp>
      <p:sp>
        <p:nvSpPr>
          <p:cNvPr id="33" name="TextBox 32">
            <a:extLst>
              <a:ext uri="{FF2B5EF4-FFF2-40B4-BE49-F238E27FC236}">
                <a16:creationId xmlns:a16="http://schemas.microsoft.com/office/drawing/2014/main" id="{5003145C-5E8B-4482-AC99-46C3B299CE21}"/>
              </a:ext>
            </a:extLst>
          </p:cNvPr>
          <p:cNvSpPr txBox="1"/>
          <p:nvPr/>
        </p:nvSpPr>
        <p:spPr>
          <a:xfrm>
            <a:off x="3083666" y="2782135"/>
            <a:ext cx="5485603" cy="1667743"/>
          </a:xfrm>
          <a:prstGeom prst="rect">
            <a:avLst/>
          </a:prstGeom>
          <a:solidFill>
            <a:schemeClr val="accent4">
              <a:lumMod val="20000"/>
              <a:lumOff val="80000"/>
            </a:schemeClr>
          </a:solidFill>
          <a:ln w="28575">
            <a:solidFill>
              <a:schemeClr val="tx1">
                <a:lumMod val="95000"/>
                <a:lumOff val="5000"/>
              </a:schemeClr>
            </a:solidFill>
          </a:ln>
        </p:spPr>
        <p:txBody>
          <a:bodyPr wrap="square" rtlCol="0">
            <a:spAutoFit/>
          </a:bodyPr>
          <a:lstStyle/>
          <a:p>
            <a:endParaRPr lang="en-US" dirty="0"/>
          </a:p>
        </p:txBody>
      </p:sp>
      <p:sp>
        <p:nvSpPr>
          <p:cNvPr id="34" name="TextBox 33">
            <a:extLst>
              <a:ext uri="{FF2B5EF4-FFF2-40B4-BE49-F238E27FC236}">
                <a16:creationId xmlns:a16="http://schemas.microsoft.com/office/drawing/2014/main" id="{0442616D-41D2-40B5-8D06-CBEAA9651BB5}"/>
              </a:ext>
            </a:extLst>
          </p:cNvPr>
          <p:cNvSpPr txBox="1"/>
          <p:nvPr/>
        </p:nvSpPr>
        <p:spPr>
          <a:xfrm>
            <a:off x="6093937" y="4099433"/>
            <a:ext cx="2668373" cy="307777"/>
          </a:xfrm>
          <a:prstGeom prst="rect">
            <a:avLst/>
          </a:prstGeom>
          <a:noFill/>
        </p:spPr>
        <p:txBody>
          <a:bodyPr wrap="square" rtlCol="0">
            <a:spAutoFit/>
          </a:bodyPr>
          <a:lstStyle/>
          <a:p>
            <a:pPr algn="ctr"/>
            <a:r>
              <a:rPr lang="en-US" sz="1400" b="1" dirty="0"/>
              <a:t>DTI Adjacency matrix</a:t>
            </a:r>
          </a:p>
        </p:txBody>
      </p:sp>
      <p:pic>
        <p:nvPicPr>
          <p:cNvPr id="35" name="Picture 34" descr="Shape&#10;&#10;Description automatically generated with medium confidence">
            <a:extLst>
              <a:ext uri="{FF2B5EF4-FFF2-40B4-BE49-F238E27FC236}">
                <a16:creationId xmlns:a16="http://schemas.microsoft.com/office/drawing/2014/main" id="{E7449218-2FE8-418C-B243-C71B59AFB5E1}"/>
              </a:ext>
            </a:extLst>
          </p:cNvPr>
          <p:cNvPicPr>
            <a:picLocks noChangeAspect="1"/>
          </p:cNvPicPr>
          <p:nvPr/>
        </p:nvPicPr>
        <p:blipFill rotWithShape="1">
          <a:blip r:embed="rId4">
            <a:extLst>
              <a:ext uri="{28A0092B-C50C-407E-A947-70E740481C1C}">
                <a14:useLocalDpi xmlns:a14="http://schemas.microsoft.com/office/drawing/2010/main" val="0"/>
              </a:ext>
            </a:extLst>
          </a:blip>
          <a:srcRect l="73279" t="5572" r="-291" b="-5572"/>
          <a:stretch/>
        </p:blipFill>
        <p:spPr>
          <a:xfrm>
            <a:off x="8031665" y="3287801"/>
            <a:ext cx="372400" cy="353912"/>
          </a:xfrm>
          <a:prstGeom prst="rect">
            <a:avLst/>
          </a:prstGeom>
        </p:spPr>
      </p:pic>
      <p:pic>
        <p:nvPicPr>
          <p:cNvPr id="36" name="Picture 35">
            <a:extLst>
              <a:ext uri="{FF2B5EF4-FFF2-40B4-BE49-F238E27FC236}">
                <a16:creationId xmlns:a16="http://schemas.microsoft.com/office/drawing/2014/main" id="{1D51E8A1-11BA-43F9-BBD4-63212720CFF6}"/>
              </a:ext>
            </a:extLst>
          </p:cNvPr>
          <p:cNvPicPr>
            <a:picLocks noChangeAspect="1"/>
          </p:cNvPicPr>
          <p:nvPr/>
        </p:nvPicPr>
        <p:blipFill rotWithShape="1">
          <a:blip r:embed="rId5"/>
          <a:srcRect l="5310" t="9121" r="20273" b="8183"/>
          <a:stretch/>
        </p:blipFill>
        <p:spPr>
          <a:xfrm>
            <a:off x="6679235" y="2893762"/>
            <a:ext cx="1187227" cy="1141991"/>
          </a:xfrm>
          <a:prstGeom prst="rect">
            <a:avLst/>
          </a:prstGeom>
          <a:ln w="25400">
            <a:solidFill>
              <a:srgbClr val="000000"/>
            </a:solidFill>
          </a:ln>
        </p:spPr>
      </p:pic>
      <p:sp>
        <p:nvSpPr>
          <p:cNvPr id="27" name="TextBox 26">
            <a:extLst>
              <a:ext uri="{FF2B5EF4-FFF2-40B4-BE49-F238E27FC236}">
                <a16:creationId xmlns:a16="http://schemas.microsoft.com/office/drawing/2014/main" id="{31582EB8-E7B9-4A41-84B7-C3D60874F7C7}"/>
              </a:ext>
            </a:extLst>
          </p:cNvPr>
          <p:cNvSpPr txBox="1"/>
          <p:nvPr/>
        </p:nvSpPr>
        <p:spPr>
          <a:xfrm rot="5400000">
            <a:off x="7925148" y="1737292"/>
            <a:ext cx="1599023" cy="310784"/>
          </a:xfrm>
          <a:prstGeom prst="rect">
            <a:avLst/>
          </a:prstGeom>
          <a:noFill/>
        </p:spPr>
        <p:txBody>
          <a:bodyPr wrap="square" rtlCol="0">
            <a:spAutoFit/>
          </a:bodyPr>
          <a:lstStyle/>
          <a:p>
            <a:pPr algn="ctr"/>
            <a:r>
              <a:rPr lang="en-US" sz="1400" b="1" dirty="0"/>
              <a:t>FC Reconstruction</a:t>
            </a:r>
          </a:p>
        </p:txBody>
      </p:sp>
      <p:sp>
        <p:nvSpPr>
          <p:cNvPr id="38" name="TextBox 37">
            <a:extLst>
              <a:ext uri="{FF2B5EF4-FFF2-40B4-BE49-F238E27FC236}">
                <a16:creationId xmlns:a16="http://schemas.microsoft.com/office/drawing/2014/main" id="{3D4BC84B-7923-4D32-9000-1E5D5B31BB4D}"/>
              </a:ext>
            </a:extLst>
          </p:cNvPr>
          <p:cNvSpPr txBox="1"/>
          <p:nvPr/>
        </p:nvSpPr>
        <p:spPr>
          <a:xfrm rot="5400000">
            <a:off x="7925148" y="3438748"/>
            <a:ext cx="1599023" cy="310784"/>
          </a:xfrm>
          <a:prstGeom prst="rect">
            <a:avLst/>
          </a:prstGeom>
          <a:noFill/>
        </p:spPr>
        <p:txBody>
          <a:bodyPr wrap="square" rtlCol="0">
            <a:spAutoFit/>
          </a:bodyPr>
          <a:lstStyle/>
          <a:p>
            <a:pPr algn="ctr"/>
            <a:r>
              <a:rPr lang="en-US" sz="1400" b="1" dirty="0"/>
              <a:t>SC Prediction</a:t>
            </a:r>
          </a:p>
        </p:txBody>
      </p:sp>
      <p:sp>
        <p:nvSpPr>
          <p:cNvPr id="39" name="TextBox 38">
            <a:extLst>
              <a:ext uri="{FF2B5EF4-FFF2-40B4-BE49-F238E27FC236}">
                <a16:creationId xmlns:a16="http://schemas.microsoft.com/office/drawing/2014/main" id="{1AFA176E-3FAA-44F0-B142-29A44817890E}"/>
              </a:ext>
            </a:extLst>
          </p:cNvPr>
          <p:cNvSpPr txBox="1"/>
          <p:nvPr/>
        </p:nvSpPr>
        <p:spPr>
          <a:xfrm>
            <a:off x="3083664" y="4539819"/>
            <a:ext cx="5485603" cy="1667743"/>
          </a:xfrm>
          <a:prstGeom prst="rect">
            <a:avLst/>
          </a:prstGeom>
          <a:solidFill>
            <a:schemeClr val="accent3">
              <a:lumMod val="20000"/>
              <a:lumOff val="80000"/>
            </a:schemeClr>
          </a:solidFill>
          <a:ln w="28575">
            <a:solidFill>
              <a:schemeClr val="tx1">
                <a:lumMod val="95000"/>
                <a:lumOff val="5000"/>
              </a:schemeClr>
            </a:solidFill>
          </a:ln>
        </p:spPr>
        <p:txBody>
          <a:bodyPr wrap="square" rtlCol="0">
            <a:spAutoFit/>
          </a:bodyPr>
          <a:lstStyle/>
          <a:p>
            <a:endParaRPr lang="en-US" dirty="0"/>
          </a:p>
        </p:txBody>
      </p:sp>
      <p:sp>
        <p:nvSpPr>
          <p:cNvPr id="40" name="TextBox 39">
            <a:extLst>
              <a:ext uri="{FF2B5EF4-FFF2-40B4-BE49-F238E27FC236}">
                <a16:creationId xmlns:a16="http://schemas.microsoft.com/office/drawing/2014/main" id="{BE575424-DF8F-4440-8DA6-DC2851A4278A}"/>
              </a:ext>
            </a:extLst>
          </p:cNvPr>
          <p:cNvSpPr txBox="1"/>
          <p:nvPr/>
        </p:nvSpPr>
        <p:spPr>
          <a:xfrm>
            <a:off x="6541019" y="5782196"/>
            <a:ext cx="2546266" cy="307777"/>
          </a:xfrm>
          <a:prstGeom prst="rect">
            <a:avLst/>
          </a:prstGeom>
          <a:noFill/>
        </p:spPr>
        <p:txBody>
          <a:bodyPr wrap="square" rtlCol="0">
            <a:spAutoFit/>
          </a:bodyPr>
          <a:lstStyle/>
          <a:p>
            <a:r>
              <a:rPr lang="en-US" sz="1400" b="1" dirty="0"/>
              <a:t>Phenotypic Measures</a:t>
            </a:r>
          </a:p>
        </p:txBody>
      </p:sp>
      <p:pic>
        <p:nvPicPr>
          <p:cNvPr id="41" name="Picture 40" descr="A close up of a logo&#10;&#10;Description automatically generated">
            <a:extLst>
              <a:ext uri="{FF2B5EF4-FFF2-40B4-BE49-F238E27FC236}">
                <a16:creationId xmlns:a16="http://schemas.microsoft.com/office/drawing/2014/main" id="{E78D29A3-1214-41E5-8919-05F50E5BB5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8179" y="4745236"/>
            <a:ext cx="481883" cy="959501"/>
          </a:xfrm>
          <a:prstGeom prst="rect">
            <a:avLst/>
          </a:prstGeom>
        </p:spPr>
      </p:pic>
      <p:sp>
        <p:nvSpPr>
          <p:cNvPr id="42" name="TextBox 41">
            <a:extLst>
              <a:ext uri="{FF2B5EF4-FFF2-40B4-BE49-F238E27FC236}">
                <a16:creationId xmlns:a16="http://schemas.microsoft.com/office/drawing/2014/main" id="{B2695B24-1212-4658-89BB-9E20629AEBA0}"/>
              </a:ext>
            </a:extLst>
          </p:cNvPr>
          <p:cNvSpPr txBox="1"/>
          <p:nvPr/>
        </p:nvSpPr>
        <p:spPr>
          <a:xfrm rot="5400000">
            <a:off x="7804557" y="5221387"/>
            <a:ext cx="1874426" cy="307777"/>
          </a:xfrm>
          <a:prstGeom prst="rect">
            <a:avLst/>
          </a:prstGeom>
          <a:noFill/>
        </p:spPr>
        <p:txBody>
          <a:bodyPr wrap="square" rtlCol="0">
            <a:spAutoFit/>
          </a:bodyPr>
          <a:lstStyle/>
          <a:p>
            <a:pPr algn="ctr"/>
            <a:r>
              <a:rPr lang="en-US" sz="1400" b="1" dirty="0"/>
              <a:t>Phenotypic Prediction</a:t>
            </a:r>
          </a:p>
        </p:txBody>
      </p:sp>
      <p:sp>
        <p:nvSpPr>
          <p:cNvPr id="43" name="TextBox 42">
            <a:extLst>
              <a:ext uri="{FF2B5EF4-FFF2-40B4-BE49-F238E27FC236}">
                <a16:creationId xmlns:a16="http://schemas.microsoft.com/office/drawing/2014/main" id="{B5A9BA8B-A6AA-4CDB-9B87-910DB1C575EC}"/>
              </a:ext>
            </a:extLst>
          </p:cNvPr>
          <p:cNvSpPr txBox="1"/>
          <p:nvPr/>
        </p:nvSpPr>
        <p:spPr>
          <a:xfrm>
            <a:off x="3312356" y="3438369"/>
            <a:ext cx="2668373" cy="523220"/>
          </a:xfrm>
          <a:prstGeom prst="rect">
            <a:avLst/>
          </a:prstGeom>
          <a:noFill/>
        </p:spPr>
        <p:txBody>
          <a:bodyPr wrap="square" rtlCol="0">
            <a:spAutoFit/>
          </a:bodyPr>
          <a:lstStyle/>
          <a:p>
            <a:pPr algn="ctr"/>
            <a:r>
              <a:rPr lang="en-US" sz="1400" b="1" dirty="0"/>
              <a:t>Low dimensional</a:t>
            </a:r>
          </a:p>
          <a:p>
            <a:pPr algn="ctr"/>
            <a:r>
              <a:rPr lang="en-US" sz="1400" b="1" dirty="0"/>
              <a:t>SC embedding</a:t>
            </a:r>
          </a:p>
        </p:txBody>
      </p:sp>
      <p:sp>
        <p:nvSpPr>
          <p:cNvPr id="44" name="TextBox 43">
            <a:extLst>
              <a:ext uri="{FF2B5EF4-FFF2-40B4-BE49-F238E27FC236}">
                <a16:creationId xmlns:a16="http://schemas.microsoft.com/office/drawing/2014/main" id="{29B3A759-056D-4290-B75C-BBE7011713A4}"/>
              </a:ext>
            </a:extLst>
          </p:cNvPr>
          <p:cNvSpPr txBox="1"/>
          <p:nvPr/>
        </p:nvSpPr>
        <p:spPr>
          <a:xfrm>
            <a:off x="3312356" y="5140926"/>
            <a:ext cx="2668373" cy="307777"/>
          </a:xfrm>
          <a:prstGeom prst="rect">
            <a:avLst/>
          </a:prstGeom>
          <a:noFill/>
        </p:spPr>
        <p:txBody>
          <a:bodyPr wrap="square" rtlCol="0">
            <a:spAutoFit/>
          </a:bodyPr>
          <a:lstStyle/>
          <a:p>
            <a:pPr algn="ctr"/>
            <a:r>
              <a:rPr lang="en-US" sz="1400" b="1" dirty="0"/>
              <a:t>Regression Model</a:t>
            </a:r>
          </a:p>
        </p:txBody>
      </p:sp>
      <p:cxnSp>
        <p:nvCxnSpPr>
          <p:cNvPr id="31" name="Connector: Elbow 30">
            <a:extLst>
              <a:ext uri="{FF2B5EF4-FFF2-40B4-BE49-F238E27FC236}">
                <a16:creationId xmlns:a16="http://schemas.microsoft.com/office/drawing/2014/main" id="{53DD60C0-E773-4778-B008-58D1B8B22EB1}"/>
              </a:ext>
            </a:extLst>
          </p:cNvPr>
          <p:cNvCxnSpPr/>
          <p:nvPr/>
        </p:nvCxnSpPr>
        <p:spPr>
          <a:xfrm rot="16200000" flipH="1">
            <a:off x="3004969" y="2919340"/>
            <a:ext cx="1276728" cy="372862"/>
          </a:xfrm>
          <a:prstGeom prst="bentConnector3">
            <a:avLst>
              <a:gd name="adj1" fmla="val 100760"/>
            </a:avLst>
          </a:prstGeom>
          <a:ln w="3175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3A9E1DCF-F68A-4F25-8BE7-A2E9493E92A3}"/>
              </a:ext>
            </a:extLst>
          </p:cNvPr>
          <p:cNvCxnSpPr>
            <a:cxnSpLocks/>
          </p:cNvCxnSpPr>
          <p:nvPr/>
        </p:nvCxnSpPr>
        <p:spPr>
          <a:xfrm rot="16200000" flipH="1">
            <a:off x="2847598" y="4353437"/>
            <a:ext cx="1591468" cy="372863"/>
          </a:xfrm>
          <a:prstGeom prst="bentConnector3">
            <a:avLst>
              <a:gd name="adj1" fmla="val 100205"/>
            </a:avLst>
          </a:prstGeom>
          <a:ln w="3175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FD67AAC-5D9D-4347-BAAE-F25F14415302}"/>
              </a:ext>
            </a:extLst>
          </p:cNvPr>
          <p:cNvSpPr txBox="1"/>
          <p:nvPr/>
        </p:nvSpPr>
        <p:spPr>
          <a:xfrm>
            <a:off x="927002" y="2879448"/>
            <a:ext cx="1742262" cy="369332"/>
          </a:xfrm>
          <a:prstGeom prst="rect">
            <a:avLst/>
          </a:prstGeom>
          <a:noFill/>
        </p:spPr>
        <p:txBody>
          <a:bodyPr wrap="square" rtlCol="0">
            <a:spAutoFit/>
          </a:bodyPr>
          <a:lstStyle/>
          <a:p>
            <a:pPr algn="ctr"/>
            <a:r>
              <a:rPr lang="en-US" b="1" dirty="0"/>
              <a:t>Input</a:t>
            </a:r>
          </a:p>
        </p:txBody>
      </p:sp>
    </p:spTree>
    <p:extLst>
      <p:ext uri="{BB962C8B-B14F-4D97-AF65-F5344CB8AC3E}">
        <p14:creationId xmlns:p14="http://schemas.microsoft.com/office/powerpoint/2010/main" val="4041224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mph" presetSubtype="0" grpId="0" nodeType="clickEffect">
                                  <p:stCondLst>
                                    <p:cond delay="0"/>
                                  </p:stCondLst>
                                  <p:childTnLst>
                                    <p:set>
                                      <p:cBhvr>
                                        <p:cTn id="10" dur="indefinite"/>
                                        <p:tgtEl>
                                          <p:spTgt spid="33"/>
                                        </p:tgtEl>
                                        <p:attrNameLst>
                                          <p:attrName>style.opacity</p:attrName>
                                        </p:attrNameLst>
                                      </p:cBhvr>
                                      <p:to>
                                        <p:strVal val="0.5"/>
                                      </p:to>
                                    </p:set>
                                    <p:animEffect filter="image" prLst="opacity: 0.5">
                                      <p:cBhvr rctx="IE">
                                        <p:cTn id="11" dur="indefinite"/>
                                        <p:tgtEl>
                                          <p:spTgt spid="33"/>
                                        </p:tgtEl>
                                      </p:cBhvr>
                                    </p:animEffect>
                                  </p:childTnLst>
                                </p:cTn>
                              </p:par>
                              <p:par>
                                <p:cTn id="12" presetID="9" presetClass="emph" presetSubtype="0" grpId="0" nodeType="withEffect">
                                  <p:stCondLst>
                                    <p:cond delay="0"/>
                                  </p:stCondLst>
                                  <p:childTnLst>
                                    <p:set>
                                      <p:cBhvr>
                                        <p:cTn id="13" dur="indefinite"/>
                                        <p:tgtEl>
                                          <p:spTgt spid="39"/>
                                        </p:tgtEl>
                                        <p:attrNameLst>
                                          <p:attrName>style.opacity</p:attrName>
                                        </p:attrNameLst>
                                      </p:cBhvr>
                                      <p:to>
                                        <p:strVal val="0.5"/>
                                      </p:to>
                                    </p:set>
                                    <p:animEffect filter="image" prLst="opacity: 0.5">
                                      <p:cBhvr rctx="IE">
                                        <p:cTn id="14" dur="indefinite"/>
                                        <p:tgtEl>
                                          <p:spTgt spid="39"/>
                                        </p:tgtEl>
                                      </p:cBhvr>
                                    </p:animEffect>
                                  </p:childTnLst>
                                </p:cTn>
                              </p:par>
                              <p:par>
                                <p:cTn id="15" presetID="9" presetClass="emph" presetSubtype="0" nodeType="withEffect">
                                  <p:stCondLst>
                                    <p:cond delay="0"/>
                                  </p:stCondLst>
                                  <p:childTnLst>
                                    <p:set>
                                      <p:cBhvr>
                                        <p:cTn id="16" dur="indefinite"/>
                                        <p:tgtEl>
                                          <p:spTgt spid="31"/>
                                        </p:tgtEl>
                                        <p:attrNameLst>
                                          <p:attrName>style.opacity</p:attrName>
                                        </p:attrNameLst>
                                      </p:cBhvr>
                                      <p:to>
                                        <p:strVal val="0.5"/>
                                      </p:to>
                                    </p:set>
                                    <p:animEffect filter="image" prLst="opacity: 0.5">
                                      <p:cBhvr rctx="IE">
                                        <p:cTn id="17" dur="indefinite"/>
                                        <p:tgtEl>
                                          <p:spTgt spid="31"/>
                                        </p:tgtEl>
                                      </p:cBhvr>
                                    </p:animEffect>
                                  </p:childTnLst>
                                </p:cTn>
                              </p:par>
                              <p:par>
                                <p:cTn id="18" presetID="9" presetClass="emph" presetSubtype="0" nodeType="withEffect">
                                  <p:stCondLst>
                                    <p:cond delay="0"/>
                                  </p:stCondLst>
                                  <p:childTnLst>
                                    <p:set>
                                      <p:cBhvr>
                                        <p:cTn id="19" dur="indefinite"/>
                                        <p:tgtEl>
                                          <p:spTgt spid="49"/>
                                        </p:tgtEl>
                                        <p:attrNameLst>
                                          <p:attrName>style.opacity</p:attrName>
                                        </p:attrNameLst>
                                      </p:cBhvr>
                                      <p:to>
                                        <p:strVal val="0.5"/>
                                      </p:to>
                                    </p:set>
                                    <p:animEffect filter="image" prLst="opacity: 0.5">
                                      <p:cBhvr rctx="IE">
                                        <p:cTn id="20" dur="indefinite"/>
                                        <p:tgtEl>
                                          <p:spTgt spid="49"/>
                                        </p:tgtEl>
                                      </p:cBhvr>
                                    </p:animEffect>
                                  </p:childTnLst>
                                </p:cTn>
                              </p:par>
                              <p:par>
                                <p:cTn id="21" presetID="9" presetClass="emph" presetSubtype="0" nodeType="withEffect">
                                  <p:stCondLst>
                                    <p:cond delay="0"/>
                                  </p:stCondLst>
                                  <p:childTnLst>
                                    <p:set>
                                      <p:cBhvr>
                                        <p:cTn id="22" dur="indefinite"/>
                                        <p:tgtEl>
                                          <p:spTgt spid="36"/>
                                        </p:tgtEl>
                                        <p:attrNameLst>
                                          <p:attrName>style.opacity</p:attrName>
                                        </p:attrNameLst>
                                      </p:cBhvr>
                                      <p:to>
                                        <p:strVal val="0.5"/>
                                      </p:to>
                                    </p:set>
                                    <p:animEffect filter="image" prLst="opacity: 0.5">
                                      <p:cBhvr rctx="IE">
                                        <p:cTn id="23" dur="indefinite"/>
                                        <p:tgtEl>
                                          <p:spTgt spid="36"/>
                                        </p:tgtEl>
                                      </p:cBhvr>
                                    </p:animEffect>
                                  </p:childTnLst>
                                </p:cTn>
                              </p:par>
                              <p:par>
                                <p:cTn id="24" presetID="9" presetClass="emph" presetSubtype="0" grpId="0" nodeType="withEffect">
                                  <p:stCondLst>
                                    <p:cond delay="0"/>
                                  </p:stCondLst>
                                  <p:childTnLst>
                                    <p:set>
                                      <p:cBhvr>
                                        <p:cTn id="25" dur="indefinite"/>
                                        <p:tgtEl>
                                          <p:spTgt spid="34"/>
                                        </p:tgtEl>
                                        <p:attrNameLst>
                                          <p:attrName>style.opacity</p:attrName>
                                        </p:attrNameLst>
                                      </p:cBhvr>
                                      <p:to>
                                        <p:strVal val="0.5"/>
                                      </p:to>
                                    </p:set>
                                    <p:animEffect filter="image" prLst="opacity: 0.5">
                                      <p:cBhvr rctx="IE">
                                        <p:cTn id="26" dur="indefinite"/>
                                        <p:tgtEl>
                                          <p:spTgt spid="34"/>
                                        </p:tgtEl>
                                      </p:cBhvr>
                                    </p:animEffect>
                                  </p:childTnLst>
                                </p:cTn>
                              </p:par>
                              <p:par>
                                <p:cTn id="27" presetID="9" presetClass="emph" presetSubtype="0" nodeType="withEffect">
                                  <p:stCondLst>
                                    <p:cond delay="0"/>
                                  </p:stCondLst>
                                  <p:childTnLst>
                                    <p:set>
                                      <p:cBhvr>
                                        <p:cTn id="28" dur="indefinite"/>
                                        <p:tgtEl>
                                          <p:spTgt spid="35"/>
                                        </p:tgtEl>
                                        <p:attrNameLst>
                                          <p:attrName>style.opacity</p:attrName>
                                        </p:attrNameLst>
                                      </p:cBhvr>
                                      <p:to>
                                        <p:strVal val="0.5"/>
                                      </p:to>
                                    </p:set>
                                    <p:animEffect filter="image" prLst="opacity: 0.5">
                                      <p:cBhvr rctx="IE">
                                        <p:cTn id="29" dur="indefinite"/>
                                        <p:tgtEl>
                                          <p:spTgt spid="35"/>
                                        </p:tgtEl>
                                      </p:cBhvr>
                                    </p:animEffect>
                                  </p:childTnLst>
                                </p:cTn>
                              </p:par>
                              <p:par>
                                <p:cTn id="30" presetID="9" presetClass="emph" presetSubtype="0" grpId="0" nodeType="withEffect">
                                  <p:stCondLst>
                                    <p:cond delay="0"/>
                                  </p:stCondLst>
                                  <p:childTnLst>
                                    <p:set>
                                      <p:cBhvr>
                                        <p:cTn id="31" dur="indefinite"/>
                                        <p:tgtEl>
                                          <p:spTgt spid="38"/>
                                        </p:tgtEl>
                                        <p:attrNameLst>
                                          <p:attrName>style.opacity</p:attrName>
                                        </p:attrNameLst>
                                      </p:cBhvr>
                                      <p:to>
                                        <p:strVal val="0.5"/>
                                      </p:to>
                                    </p:set>
                                    <p:animEffect filter="image" prLst="opacity: 0.5">
                                      <p:cBhvr rctx="IE">
                                        <p:cTn id="32" dur="indefinite"/>
                                        <p:tgtEl>
                                          <p:spTgt spid="38"/>
                                        </p:tgtEl>
                                      </p:cBhvr>
                                    </p:animEffect>
                                  </p:childTnLst>
                                </p:cTn>
                              </p:par>
                              <p:par>
                                <p:cTn id="33" presetID="9" presetClass="emph" presetSubtype="0" grpId="0" nodeType="withEffect">
                                  <p:stCondLst>
                                    <p:cond delay="0"/>
                                  </p:stCondLst>
                                  <p:childTnLst>
                                    <p:set>
                                      <p:cBhvr>
                                        <p:cTn id="34" dur="indefinite"/>
                                        <p:tgtEl>
                                          <p:spTgt spid="44"/>
                                        </p:tgtEl>
                                        <p:attrNameLst>
                                          <p:attrName>style.opacity</p:attrName>
                                        </p:attrNameLst>
                                      </p:cBhvr>
                                      <p:to>
                                        <p:strVal val="0.5"/>
                                      </p:to>
                                    </p:set>
                                    <p:animEffect filter="image" prLst="opacity: 0.5">
                                      <p:cBhvr rctx="IE">
                                        <p:cTn id="35" dur="indefinite"/>
                                        <p:tgtEl>
                                          <p:spTgt spid="44"/>
                                        </p:tgtEl>
                                      </p:cBhvr>
                                    </p:animEffect>
                                  </p:childTnLst>
                                </p:cTn>
                              </p:par>
                              <p:par>
                                <p:cTn id="36" presetID="9" presetClass="emph" presetSubtype="0" nodeType="withEffect">
                                  <p:stCondLst>
                                    <p:cond delay="0"/>
                                  </p:stCondLst>
                                  <p:childTnLst>
                                    <p:set>
                                      <p:cBhvr>
                                        <p:cTn id="37" dur="indefinite"/>
                                        <p:tgtEl>
                                          <p:spTgt spid="41"/>
                                        </p:tgtEl>
                                        <p:attrNameLst>
                                          <p:attrName>style.opacity</p:attrName>
                                        </p:attrNameLst>
                                      </p:cBhvr>
                                      <p:to>
                                        <p:strVal val="0.5"/>
                                      </p:to>
                                    </p:set>
                                    <p:animEffect filter="image" prLst="opacity: 0.5">
                                      <p:cBhvr rctx="IE">
                                        <p:cTn id="38" dur="indefinite"/>
                                        <p:tgtEl>
                                          <p:spTgt spid="41"/>
                                        </p:tgtEl>
                                      </p:cBhvr>
                                    </p:animEffect>
                                  </p:childTnLst>
                                </p:cTn>
                              </p:par>
                              <p:par>
                                <p:cTn id="39" presetID="9" presetClass="emph" presetSubtype="0" grpId="0" nodeType="withEffect">
                                  <p:stCondLst>
                                    <p:cond delay="0"/>
                                  </p:stCondLst>
                                  <p:childTnLst>
                                    <p:set>
                                      <p:cBhvr>
                                        <p:cTn id="40" dur="indefinite"/>
                                        <p:tgtEl>
                                          <p:spTgt spid="40"/>
                                        </p:tgtEl>
                                        <p:attrNameLst>
                                          <p:attrName>style.opacity</p:attrName>
                                        </p:attrNameLst>
                                      </p:cBhvr>
                                      <p:to>
                                        <p:strVal val="0.5"/>
                                      </p:to>
                                    </p:set>
                                    <p:animEffect filter="image" prLst="opacity: 0.5">
                                      <p:cBhvr rctx="IE">
                                        <p:cTn id="41" dur="indefinite"/>
                                        <p:tgtEl>
                                          <p:spTgt spid="40"/>
                                        </p:tgtEl>
                                      </p:cBhvr>
                                    </p:animEffect>
                                  </p:childTnLst>
                                </p:cTn>
                              </p:par>
                              <p:par>
                                <p:cTn id="42" presetID="9" presetClass="emph" presetSubtype="0" grpId="0" nodeType="withEffect">
                                  <p:stCondLst>
                                    <p:cond delay="0"/>
                                  </p:stCondLst>
                                  <p:childTnLst>
                                    <p:set>
                                      <p:cBhvr>
                                        <p:cTn id="43" dur="indefinite"/>
                                        <p:tgtEl>
                                          <p:spTgt spid="43"/>
                                        </p:tgtEl>
                                        <p:attrNameLst>
                                          <p:attrName>style.opacity</p:attrName>
                                        </p:attrNameLst>
                                      </p:cBhvr>
                                      <p:to>
                                        <p:strVal val="0.5"/>
                                      </p:to>
                                    </p:set>
                                    <p:animEffect filter="image" prLst="opacity: 0.5">
                                      <p:cBhvr rctx="IE">
                                        <p:cTn id="44" dur="indefinite"/>
                                        <p:tgtEl>
                                          <p:spTgt spid="43"/>
                                        </p:tgtEl>
                                      </p:cBhvr>
                                    </p:animEffect>
                                  </p:childTnLst>
                                </p:cTn>
                              </p:par>
                              <p:par>
                                <p:cTn id="45" presetID="9" presetClass="emph" presetSubtype="0" grpId="0" nodeType="withEffect">
                                  <p:stCondLst>
                                    <p:cond delay="0"/>
                                  </p:stCondLst>
                                  <p:childTnLst>
                                    <p:set>
                                      <p:cBhvr>
                                        <p:cTn id="46" dur="indefinite"/>
                                        <p:tgtEl>
                                          <p:spTgt spid="42"/>
                                        </p:tgtEl>
                                        <p:attrNameLst>
                                          <p:attrName>style.opacity</p:attrName>
                                        </p:attrNameLst>
                                      </p:cBhvr>
                                      <p:to>
                                        <p:strVal val="0.5"/>
                                      </p:to>
                                    </p:set>
                                    <p:animEffect filter="image" prLst="opacity: 0.5">
                                      <p:cBhvr rctx="IE">
                                        <p:cTn id="47" dur="indefinite"/>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3" grpId="0" animBg="1"/>
      <p:bldP spid="34" grpId="0"/>
      <p:bldP spid="38" grpId="0"/>
      <p:bldP spid="39" grpId="0" animBg="1"/>
      <p:bldP spid="40" grpId="0"/>
      <p:bldP spid="42" grpId="0"/>
      <p:bldP spid="43" grpId="0"/>
      <p:bldP spid="4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47B74-69FA-4828-A74F-3AE4BFA7D572}"/>
              </a:ext>
            </a:extLst>
          </p:cNvPr>
          <p:cNvSpPr txBox="1">
            <a:spLocks/>
          </p:cNvSpPr>
          <p:nvPr/>
        </p:nvSpPr>
        <p:spPr>
          <a:xfrm>
            <a:off x="0" y="-619760"/>
            <a:ext cx="9144000" cy="14509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300" dirty="0"/>
              <a:t>Functional Connectivity Reconstruction</a:t>
            </a:r>
          </a:p>
        </p:txBody>
      </p:sp>
      <p:cxnSp>
        <p:nvCxnSpPr>
          <p:cNvPr id="3" name="Straight Connector 2">
            <a:extLst>
              <a:ext uri="{FF2B5EF4-FFF2-40B4-BE49-F238E27FC236}">
                <a16:creationId xmlns:a16="http://schemas.microsoft.com/office/drawing/2014/main" id="{B8A825E4-79C7-4316-A714-FEBAD3AEAE36}"/>
              </a:ext>
            </a:extLst>
          </p:cNvPr>
          <p:cNvCxnSpPr/>
          <p:nvPr/>
        </p:nvCxnSpPr>
        <p:spPr>
          <a:xfrm>
            <a:off x="121920"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4" name="Shape 63" descr="corr.jpg">
            <a:extLst>
              <a:ext uri="{FF2B5EF4-FFF2-40B4-BE49-F238E27FC236}">
                <a16:creationId xmlns:a16="http://schemas.microsoft.com/office/drawing/2014/main" id="{07F70D43-9F2F-401A-9308-5FDEB097C9A3}"/>
              </a:ext>
            </a:extLst>
          </p:cNvPr>
          <p:cNvPicPr preferRelativeResize="0"/>
          <p:nvPr/>
        </p:nvPicPr>
        <p:blipFill rotWithShape="1">
          <a:blip r:embed="rId3">
            <a:alphaModFix/>
          </a:blip>
          <a:srcRect l="11336" t="7856" r="20329" b="11066"/>
          <a:stretch/>
        </p:blipFill>
        <p:spPr>
          <a:xfrm>
            <a:off x="1203736" y="1851891"/>
            <a:ext cx="1112710" cy="1060407"/>
          </a:xfrm>
          <a:prstGeom prst="rect">
            <a:avLst/>
          </a:prstGeom>
          <a:ln w="31750">
            <a:solidFill>
              <a:schemeClr val="tx1">
                <a:lumMod val="95000"/>
                <a:lumOff val="5000"/>
              </a:schemeClr>
            </a:solidFill>
          </a:ln>
          <a:effectLst>
            <a:outerShdw blurRad="292100" dist="139700" dir="2700000" algn="tl" rotWithShape="0">
              <a:srgbClr val="333333">
                <a:alpha val="0"/>
              </a:srgbClr>
            </a:outerShdw>
          </a:effectLst>
        </p:spPr>
      </p:pic>
      <p:pic>
        <p:nvPicPr>
          <p:cNvPr id="5" name="Shape 63" descr="corr.jpg">
            <a:extLst>
              <a:ext uri="{FF2B5EF4-FFF2-40B4-BE49-F238E27FC236}">
                <a16:creationId xmlns:a16="http://schemas.microsoft.com/office/drawing/2014/main" id="{C02E93F2-D370-48D9-A08D-64B283824904}"/>
              </a:ext>
            </a:extLst>
          </p:cNvPr>
          <p:cNvPicPr preferRelativeResize="0"/>
          <p:nvPr/>
        </p:nvPicPr>
        <p:blipFill rotWithShape="1">
          <a:blip r:embed="rId3">
            <a:alphaModFix/>
          </a:blip>
          <a:srcRect l="11336" t="7856" r="20329" b="11066"/>
          <a:stretch/>
        </p:blipFill>
        <p:spPr>
          <a:xfrm>
            <a:off x="6679540" y="1861412"/>
            <a:ext cx="1105679" cy="1031113"/>
          </a:xfrm>
          <a:prstGeom prst="rect">
            <a:avLst/>
          </a:prstGeom>
          <a:ln w="31750">
            <a:solidFill>
              <a:schemeClr val="tx1">
                <a:lumMod val="95000"/>
                <a:lumOff val="5000"/>
              </a:schemeClr>
            </a:solidFill>
          </a:ln>
          <a:effectLst>
            <a:outerShdw blurRad="292100" dist="139700" dir="2700000" algn="tl" rotWithShape="0">
              <a:srgbClr val="333333">
                <a:alpha val="0"/>
              </a:srgbClr>
            </a:outerShdw>
          </a:effectLst>
        </p:spPr>
      </p:pic>
      <p:sp>
        <p:nvSpPr>
          <p:cNvPr id="6" name="Cube 5">
            <a:extLst>
              <a:ext uri="{FF2B5EF4-FFF2-40B4-BE49-F238E27FC236}">
                <a16:creationId xmlns:a16="http://schemas.microsoft.com/office/drawing/2014/main" id="{E2506EE2-EC66-4C62-BE2A-D2EBA88C115C}"/>
              </a:ext>
            </a:extLst>
          </p:cNvPr>
          <p:cNvSpPr/>
          <p:nvPr/>
        </p:nvSpPr>
        <p:spPr>
          <a:xfrm>
            <a:off x="4253785" y="2072870"/>
            <a:ext cx="628412" cy="599412"/>
          </a:xfrm>
          <a:prstGeom prst="cube">
            <a:avLst>
              <a:gd name="adj" fmla="val 10575"/>
            </a:avLst>
          </a:prstGeom>
          <a:solidFill>
            <a:schemeClr val="accent2">
              <a:lumMod val="60000"/>
              <a:lumOff val="40000"/>
            </a:schemeClr>
          </a:solidFill>
          <a:ln w="3492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17" dirty="0"/>
          </a:p>
        </p:txBody>
      </p:sp>
      <p:sp>
        <p:nvSpPr>
          <p:cNvPr id="7" name="Rectangle 6">
            <a:extLst>
              <a:ext uri="{FF2B5EF4-FFF2-40B4-BE49-F238E27FC236}">
                <a16:creationId xmlns:a16="http://schemas.microsoft.com/office/drawing/2014/main" id="{4834FBEC-2A17-4582-B4F0-9F39C1A68F6E}"/>
              </a:ext>
            </a:extLst>
          </p:cNvPr>
          <p:cNvSpPr/>
          <p:nvPr/>
        </p:nvSpPr>
        <p:spPr>
          <a:xfrm>
            <a:off x="5228029" y="1851157"/>
            <a:ext cx="1105679" cy="1041368"/>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2D FC-NN</a:t>
            </a:r>
          </a:p>
        </p:txBody>
      </p:sp>
      <p:cxnSp>
        <p:nvCxnSpPr>
          <p:cNvPr id="8" name="Straight Arrow Connector 7">
            <a:extLst>
              <a:ext uri="{FF2B5EF4-FFF2-40B4-BE49-F238E27FC236}">
                <a16:creationId xmlns:a16="http://schemas.microsoft.com/office/drawing/2014/main" id="{72F3A962-B0BB-40A9-9579-B304B13D3F26}"/>
              </a:ext>
            </a:extLst>
          </p:cNvPr>
          <p:cNvCxnSpPr>
            <a:cxnSpLocks/>
          </p:cNvCxnSpPr>
          <p:nvPr/>
        </p:nvCxnSpPr>
        <p:spPr>
          <a:xfrm>
            <a:off x="3952985" y="2372576"/>
            <a:ext cx="283560" cy="0"/>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F5C6F62-11A9-4101-86D1-9BD58798787E}"/>
              </a:ext>
            </a:extLst>
          </p:cNvPr>
          <p:cNvCxnSpPr>
            <a:cxnSpLocks/>
          </p:cNvCxnSpPr>
          <p:nvPr/>
        </p:nvCxnSpPr>
        <p:spPr>
          <a:xfrm>
            <a:off x="4882197" y="2372576"/>
            <a:ext cx="347406" cy="0"/>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BA86D50-FFB9-4666-A6D3-DA5117017612}"/>
              </a:ext>
            </a:extLst>
          </p:cNvPr>
          <p:cNvSpPr/>
          <p:nvPr/>
        </p:nvSpPr>
        <p:spPr>
          <a:xfrm>
            <a:off x="2847306" y="1861412"/>
            <a:ext cx="1105679" cy="1041368"/>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2D FC-NN</a:t>
            </a:r>
          </a:p>
        </p:txBody>
      </p:sp>
      <p:cxnSp>
        <p:nvCxnSpPr>
          <p:cNvPr id="11" name="Straight Arrow Connector 10">
            <a:extLst>
              <a:ext uri="{FF2B5EF4-FFF2-40B4-BE49-F238E27FC236}">
                <a16:creationId xmlns:a16="http://schemas.microsoft.com/office/drawing/2014/main" id="{3BE95655-C75E-400F-A9C6-651EB35C326C}"/>
              </a:ext>
            </a:extLst>
          </p:cNvPr>
          <p:cNvCxnSpPr>
            <a:cxnSpLocks/>
            <a:stCxn id="4" idx="3"/>
          </p:cNvCxnSpPr>
          <p:nvPr/>
        </p:nvCxnSpPr>
        <p:spPr>
          <a:xfrm>
            <a:off x="2316446" y="2382095"/>
            <a:ext cx="411599" cy="0"/>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9D81CAF-AEFC-4A10-AC25-04EE1B96A850}"/>
              </a:ext>
            </a:extLst>
          </p:cNvPr>
          <p:cNvCxnSpPr>
            <a:cxnSpLocks/>
          </p:cNvCxnSpPr>
          <p:nvPr/>
        </p:nvCxnSpPr>
        <p:spPr>
          <a:xfrm>
            <a:off x="6333708" y="2371841"/>
            <a:ext cx="283560" cy="0"/>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91AD6FB-3B65-468A-80E8-51CE49A4010D}"/>
              </a:ext>
            </a:extLst>
          </p:cNvPr>
          <p:cNvSpPr txBox="1"/>
          <p:nvPr/>
        </p:nvSpPr>
        <p:spPr>
          <a:xfrm>
            <a:off x="3868406" y="3173539"/>
            <a:ext cx="2027582" cy="338554"/>
          </a:xfrm>
          <a:prstGeom prst="rect">
            <a:avLst/>
          </a:prstGeom>
          <a:noFill/>
        </p:spPr>
        <p:txBody>
          <a:bodyPr wrap="square" rtlCol="0">
            <a:spAutoFit/>
          </a:bodyPr>
          <a:lstStyle/>
          <a:p>
            <a:r>
              <a:rPr lang="en-US" sz="1600" b="1" dirty="0"/>
              <a:t>FC embedding</a:t>
            </a:r>
          </a:p>
        </p:txBody>
      </p:sp>
      <p:sp>
        <p:nvSpPr>
          <p:cNvPr id="14" name="TextBox 13">
            <a:extLst>
              <a:ext uri="{FF2B5EF4-FFF2-40B4-BE49-F238E27FC236}">
                <a16:creationId xmlns:a16="http://schemas.microsoft.com/office/drawing/2014/main" id="{97B64958-389F-4DB7-AF23-23A161C1DF70}"/>
              </a:ext>
            </a:extLst>
          </p:cNvPr>
          <p:cNvSpPr txBox="1"/>
          <p:nvPr/>
        </p:nvSpPr>
        <p:spPr>
          <a:xfrm>
            <a:off x="461101" y="3050429"/>
            <a:ext cx="2668373" cy="584775"/>
          </a:xfrm>
          <a:prstGeom prst="rect">
            <a:avLst/>
          </a:prstGeom>
          <a:noFill/>
        </p:spPr>
        <p:txBody>
          <a:bodyPr wrap="square" rtlCol="0">
            <a:spAutoFit/>
          </a:bodyPr>
          <a:lstStyle/>
          <a:p>
            <a:pPr algn="ctr"/>
            <a:r>
              <a:rPr lang="en-US" sz="1600" b="1" dirty="0"/>
              <a:t>rs-fMRI </a:t>
            </a:r>
          </a:p>
          <a:p>
            <a:pPr algn="ctr"/>
            <a:r>
              <a:rPr lang="en-US" sz="1600" b="1" dirty="0"/>
              <a:t>correlation matrix</a:t>
            </a:r>
          </a:p>
        </p:txBody>
      </p:sp>
      <p:sp>
        <p:nvSpPr>
          <p:cNvPr id="15" name="TextBox 14">
            <a:extLst>
              <a:ext uri="{FF2B5EF4-FFF2-40B4-BE49-F238E27FC236}">
                <a16:creationId xmlns:a16="http://schemas.microsoft.com/office/drawing/2014/main" id="{8405E1D7-9BE4-4FAC-86FF-7065F2325C9E}"/>
              </a:ext>
            </a:extLst>
          </p:cNvPr>
          <p:cNvSpPr txBox="1"/>
          <p:nvPr/>
        </p:nvSpPr>
        <p:spPr>
          <a:xfrm>
            <a:off x="7028492" y="3007990"/>
            <a:ext cx="756727" cy="338554"/>
          </a:xfrm>
          <a:prstGeom prst="rect">
            <a:avLst/>
          </a:prstGeom>
          <a:noFill/>
        </p:spPr>
        <p:txBody>
          <a:bodyPr wrap="square" rtlCol="0">
            <a:spAutoFit/>
          </a:bodyPr>
          <a:lstStyle/>
          <a:p>
            <a:r>
              <a:rPr lang="en-US" sz="1600" dirty="0"/>
              <a:t>P x P</a:t>
            </a:r>
          </a:p>
        </p:txBody>
      </p:sp>
      <p:pic>
        <p:nvPicPr>
          <p:cNvPr id="16" name="Picture 15" descr="Shape&#10;&#10;Description automatically generated with medium confidence">
            <a:extLst>
              <a:ext uri="{FF2B5EF4-FFF2-40B4-BE49-F238E27FC236}">
                <a16:creationId xmlns:a16="http://schemas.microsoft.com/office/drawing/2014/main" id="{7B402014-EEA0-4564-BCDC-2960B5B96403}"/>
              </a:ext>
            </a:extLst>
          </p:cNvPr>
          <p:cNvPicPr>
            <a:picLocks noChangeAspect="1"/>
          </p:cNvPicPr>
          <p:nvPr/>
        </p:nvPicPr>
        <p:blipFill rotWithShape="1">
          <a:blip r:embed="rId4">
            <a:extLst>
              <a:ext uri="{28A0092B-C50C-407E-A947-70E740481C1C}">
                <a14:useLocalDpi xmlns:a14="http://schemas.microsoft.com/office/drawing/2010/main" val="0"/>
              </a:ext>
            </a:extLst>
          </a:blip>
          <a:srcRect r="72988"/>
          <a:stretch/>
        </p:blipFill>
        <p:spPr>
          <a:xfrm>
            <a:off x="498784" y="2213352"/>
            <a:ext cx="372400" cy="353912"/>
          </a:xfrm>
          <a:prstGeom prst="rect">
            <a:avLst/>
          </a:prstGeom>
        </p:spPr>
      </p:pic>
      <p:pic>
        <p:nvPicPr>
          <p:cNvPr id="17" name="Picture 16" descr="Shape&#10;&#10;Description automatically generated with medium confidence">
            <a:extLst>
              <a:ext uri="{FF2B5EF4-FFF2-40B4-BE49-F238E27FC236}">
                <a16:creationId xmlns:a16="http://schemas.microsoft.com/office/drawing/2014/main" id="{B71B6563-59DB-4E28-B60D-361963E88B8B}"/>
              </a:ext>
            </a:extLst>
          </p:cNvPr>
          <p:cNvPicPr>
            <a:picLocks noChangeAspect="1"/>
          </p:cNvPicPr>
          <p:nvPr/>
        </p:nvPicPr>
        <p:blipFill rotWithShape="1">
          <a:blip r:embed="rId4">
            <a:extLst>
              <a:ext uri="{28A0092B-C50C-407E-A947-70E740481C1C}">
                <a14:useLocalDpi xmlns:a14="http://schemas.microsoft.com/office/drawing/2010/main" val="0"/>
              </a:ext>
            </a:extLst>
          </a:blip>
          <a:srcRect l="33788" r="39200"/>
          <a:stretch/>
        </p:blipFill>
        <p:spPr>
          <a:xfrm>
            <a:off x="8139046" y="2213352"/>
            <a:ext cx="372400" cy="353912"/>
          </a:xfrm>
          <a:prstGeom prst="rect">
            <a:avLst/>
          </a:prstGeom>
        </p:spPr>
      </p:pic>
      <p:sp>
        <p:nvSpPr>
          <p:cNvPr id="18" name="TextBox 17">
            <a:extLst>
              <a:ext uri="{FF2B5EF4-FFF2-40B4-BE49-F238E27FC236}">
                <a16:creationId xmlns:a16="http://schemas.microsoft.com/office/drawing/2014/main" id="{5927738E-644B-4CDA-B6A3-20D25B090147}"/>
              </a:ext>
            </a:extLst>
          </p:cNvPr>
          <p:cNvSpPr txBox="1"/>
          <p:nvPr/>
        </p:nvSpPr>
        <p:spPr>
          <a:xfrm>
            <a:off x="4254381" y="2705476"/>
            <a:ext cx="690088" cy="338554"/>
          </a:xfrm>
          <a:prstGeom prst="rect">
            <a:avLst/>
          </a:prstGeom>
          <a:noFill/>
        </p:spPr>
        <p:txBody>
          <a:bodyPr wrap="square" rtlCol="0">
            <a:spAutoFit/>
          </a:bodyPr>
          <a:lstStyle/>
          <a:p>
            <a:r>
              <a:rPr lang="en-US" sz="1600" dirty="0"/>
              <a:t>K x K</a:t>
            </a:r>
          </a:p>
        </p:txBody>
      </p:sp>
      <p:pic>
        <p:nvPicPr>
          <p:cNvPr id="19" name="Picture 18">
            <a:extLst>
              <a:ext uri="{FF2B5EF4-FFF2-40B4-BE49-F238E27FC236}">
                <a16:creationId xmlns:a16="http://schemas.microsoft.com/office/drawing/2014/main" id="{3122C236-660D-4F66-8B20-1BFCF29DB0C6}"/>
              </a:ext>
            </a:extLst>
          </p:cNvPr>
          <p:cNvPicPr>
            <a:picLocks noChangeAspect="1"/>
          </p:cNvPicPr>
          <p:nvPr/>
        </p:nvPicPr>
        <p:blipFill rotWithShape="1">
          <a:blip r:embed="rId5">
            <a:extLst>
              <a:ext uri="{28A0092B-C50C-407E-A947-70E740481C1C}">
                <a14:useLocalDpi xmlns:a14="http://schemas.microsoft.com/office/drawing/2010/main" val="0"/>
              </a:ext>
            </a:extLst>
          </a:blip>
          <a:srcRect r="72840" b="-14671"/>
          <a:stretch/>
        </p:blipFill>
        <p:spPr>
          <a:xfrm>
            <a:off x="4413854" y="1644467"/>
            <a:ext cx="353223" cy="287798"/>
          </a:xfrm>
          <a:prstGeom prst="rect">
            <a:avLst/>
          </a:prstGeom>
        </p:spPr>
      </p:pic>
      <p:pic>
        <p:nvPicPr>
          <p:cNvPr id="21" name="Picture 20">
            <a:extLst>
              <a:ext uri="{FF2B5EF4-FFF2-40B4-BE49-F238E27FC236}">
                <a16:creationId xmlns:a16="http://schemas.microsoft.com/office/drawing/2014/main" id="{90715C24-9811-4054-ADCC-0B2A0D06487F}"/>
              </a:ext>
            </a:extLst>
          </p:cNvPr>
          <p:cNvPicPr>
            <a:picLocks noChangeAspect="1"/>
          </p:cNvPicPr>
          <p:nvPr/>
        </p:nvPicPr>
        <p:blipFill>
          <a:blip r:embed="rId6"/>
          <a:stretch>
            <a:fillRect/>
          </a:stretch>
        </p:blipFill>
        <p:spPr>
          <a:xfrm>
            <a:off x="684984" y="5079619"/>
            <a:ext cx="7342882" cy="752301"/>
          </a:xfrm>
          <a:prstGeom prst="rect">
            <a:avLst/>
          </a:prstGeom>
          <a:ln w="25400">
            <a:solidFill>
              <a:schemeClr val="accent1">
                <a:lumMod val="75000"/>
              </a:schemeClr>
            </a:solidFill>
          </a:ln>
        </p:spPr>
      </p:pic>
      <p:pic>
        <p:nvPicPr>
          <p:cNvPr id="22" name="Picture 21">
            <a:extLst>
              <a:ext uri="{FF2B5EF4-FFF2-40B4-BE49-F238E27FC236}">
                <a16:creationId xmlns:a16="http://schemas.microsoft.com/office/drawing/2014/main" id="{BCA75D09-D79A-455C-A170-62AE9FBDA4E1}"/>
              </a:ext>
            </a:extLst>
          </p:cNvPr>
          <p:cNvPicPr>
            <a:picLocks noChangeAspect="1"/>
          </p:cNvPicPr>
          <p:nvPr/>
        </p:nvPicPr>
        <p:blipFill rotWithShape="1">
          <a:blip r:embed="rId6"/>
          <a:srcRect l="28932" t="31407" r="66711" b="27289"/>
          <a:stretch/>
        </p:blipFill>
        <p:spPr>
          <a:xfrm>
            <a:off x="3248389" y="1473511"/>
            <a:ext cx="303512" cy="294834"/>
          </a:xfrm>
          <a:prstGeom prst="rect">
            <a:avLst/>
          </a:prstGeom>
        </p:spPr>
      </p:pic>
      <p:pic>
        <p:nvPicPr>
          <p:cNvPr id="23" name="Picture 22">
            <a:extLst>
              <a:ext uri="{FF2B5EF4-FFF2-40B4-BE49-F238E27FC236}">
                <a16:creationId xmlns:a16="http://schemas.microsoft.com/office/drawing/2014/main" id="{CBB22D46-0AEF-4E38-AD10-3ED0F390D748}"/>
              </a:ext>
            </a:extLst>
          </p:cNvPr>
          <p:cNvPicPr>
            <a:picLocks noChangeAspect="1"/>
          </p:cNvPicPr>
          <p:nvPr/>
        </p:nvPicPr>
        <p:blipFill rotWithShape="1">
          <a:blip r:embed="rId6"/>
          <a:srcRect l="22673" t="20254" r="72257" b="25729"/>
          <a:stretch/>
        </p:blipFill>
        <p:spPr>
          <a:xfrm>
            <a:off x="5616565" y="1400095"/>
            <a:ext cx="353223" cy="385573"/>
          </a:xfrm>
          <a:prstGeom prst="rect">
            <a:avLst/>
          </a:prstGeom>
        </p:spPr>
      </p:pic>
      <p:pic>
        <p:nvPicPr>
          <p:cNvPr id="25" name="Picture 24">
            <a:extLst>
              <a:ext uri="{FF2B5EF4-FFF2-40B4-BE49-F238E27FC236}">
                <a16:creationId xmlns:a16="http://schemas.microsoft.com/office/drawing/2014/main" id="{0D1939DF-9AFD-47E0-9C3C-16FF169F08B4}"/>
              </a:ext>
            </a:extLst>
          </p:cNvPr>
          <p:cNvPicPr>
            <a:picLocks noChangeAspect="1"/>
          </p:cNvPicPr>
          <p:nvPr/>
        </p:nvPicPr>
        <p:blipFill rotWithShape="1">
          <a:blip r:embed="rId7"/>
          <a:srcRect l="303" t="16152" r="-303" b="-16152"/>
          <a:stretch/>
        </p:blipFill>
        <p:spPr>
          <a:xfrm>
            <a:off x="923067" y="4303537"/>
            <a:ext cx="3029918" cy="357864"/>
          </a:xfrm>
          <a:prstGeom prst="rect">
            <a:avLst/>
          </a:prstGeom>
        </p:spPr>
      </p:pic>
      <p:sp>
        <p:nvSpPr>
          <p:cNvPr id="26" name="TextBox 25">
            <a:extLst>
              <a:ext uri="{FF2B5EF4-FFF2-40B4-BE49-F238E27FC236}">
                <a16:creationId xmlns:a16="http://schemas.microsoft.com/office/drawing/2014/main" id="{2685A727-CE64-4898-839B-3EC30B85C29F}"/>
              </a:ext>
            </a:extLst>
          </p:cNvPr>
          <p:cNvSpPr txBox="1"/>
          <p:nvPr/>
        </p:nvSpPr>
        <p:spPr>
          <a:xfrm>
            <a:off x="4475479" y="4292784"/>
            <a:ext cx="2481911" cy="338554"/>
          </a:xfrm>
          <a:prstGeom prst="rect">
            <a:avLst/>
          </a:prstGeom>
          <a:noFill/>
        </p:spPr>
        <p:txBody>
          <a:bodyPr wrap="square" rtlCol="0">
            <a:spAutoFit/>
          </a:bodyPr>
          <a:lstStyle/>
          <a:p>
            <a:r>
              <a:rPr lang="en-US" sz="1600" b="1" dirty="0"/>
              <a:t>2D FC-NN transformation </a:t>
            </a:r>
          </a:p>
        </p:txBody>
      </p:sp>
      <p:sp>
        <p:nvSpPr>
          <p:cNvPr id="27" name="TextBox 26">
            <a:extLst>
              <a:ext uri="{FF2B5EF4-FFF2-40B4-BE49-F238E27FC236}">
                <a16:creationId xmlns:a16="http://schemas.microsoft.com/office/drawing/2014/main" id="{2C767900-5793-4C4C-8624-0F714ACB2ABC}"/>
              </a:ext>
            </a:extLst>
          </p:cNvPr>
          <p:cNvSpPr txBox="1"/>
          <p:nvPr/>
        </p:nvSpPr>
        <p:spPr>
          <a:xfrm>
            <a:off x="248478" y="6400800"/>
            <a:ext cx="8796131" cy="430887"/>
          </a:xfrm>
          <a:prstGeom prst="rect">
            <a:avLst/>
          </a:prstGeom>
          <a:noFill/>
        </p:spPr>
        <p:txBody>
          <a:bodyPr wrap="square" rtlCol="0">
            <a:spAutoFit/>
          </a:bodyPr>
          <a:lstStyle/>
          <a:p>
            <a:r>
              <a:rPr lang="en-US" sz="1100" dirty="0">
                <a:solidFill>
                  <a:schemeClr val="bg1"/>
                </a:solidFill>
                <a:effectLst/>
                <a:latin typeface="Arial" panose="020B0604020202020204" pitchFamily="34" charset="0"/>
              </a:rPr>
              <a:t>Dong, Z., et al.: Deep manifold learning of symmetric positive definite matrices with application to face recognition. In: Proceedings of the AAAI Conference on Artificial Intelligence. vol. 31 (2017)</a:t>
            </a:r>
            <a:endParaRPr lang="en-US" sz="1100" dirty="0">
              <a:solidFill>
                <a:schemeClr val="bg1"/>
              </a:solidFill>
            </a:endParaRPr>
          </a:p>
        </p:txBody>
      </p:sp>
    </p:spTree>
    <p:extLst>
      <p:ext uri="{BB962C8B-B14F-4D97-AF65-F5344CB8AC3E}">
        <p14:creationId xmlns:p14="http://schemas.microsoft.com/office/powerpoint/2010/main" val="3042479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3" grpId="0"/>
      <p:bldP spid="15" grpId="0"/>
      <p:bldP spid="18" grpId="0"/>
      <p:bldP spid="2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5F5DB256-E7BE-4EEE-9311-29FD543A5AE8}"/>
              </a:ext>
            </a:extLst>
          </p:cNvPr>
          <p:cNvSpPr txBox="1">
            <a:spLocks/>
          </p:cNvSpPr>
          <p:nvPr/>
        </p:nvSpPr>
        <p:spPr>
          <a:xfrm>
            <a:off x="0" y="-619760"/>
            <a:ext cx="9144000" cy="14509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300" dirty="0"/>
              <a:t>Matrix Autoencoder: SC Prediction</a:t>
            </a:r>
          </a:p>
        </p:txBody>
      </p:sp>
      <p:cxnSp>
        <p:nvCxnSpPr>
          <p:cNvPr id="30" name="Straight Connector 29">
            <a:extLst>
              <a:ext uri="{FF2B5EF4-FFF2-40B4-BE49-F238E27FC236}">
                <a16:creationId xmlns:a16="http://schemas.microsoft.com/office/drawing/2014/main" id="{E86712FA-96C9-4B51-9F7E-D16855D95972}"/>
              </a:ext>
            </a:extLst>
          </p:cNvPr>
          <p:cNvCxnSpPr/>
          <p:nvPr/>
        </p:nvCxnSpPr>
        <p:spPr>
          <a:xfrm>
            <a:off x="121920"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C960E56-9327-4B8E-B379-A04004E8A9EC}"/>
              </a:ext>
            </a:extLst>
          </p:cNvPr>
          <p:cNvSpPr txBox="1"/>
          <p:nvPr/>
        </p:nvSpPr>
        <p:spPr>
          <a:xfrm>
            <a:off x="381690" y="1061755"/>
            <a:ext cx="8187579" cy="1667743"/>
          </a:xfrm>
          <a:prstGeom prst="rect">
            <a:avLst/>
          </a:prstGeom>
          <a:solidFill>
            <a:schemeClr val="bg1">
              <a:lumMod val="95000"/>
            </a:schemeClr>
          </a:solidFill>
          <a:ln w="28575">
            <a:solidFill>
              <a:schemeClr val="tx1">
                <a:lumMod val="95000"/>
                <a:lumOff val="5000"/>
              </a:schemeClr>
            </a:solidFill>
          </a:ln>
        </p:spPr>
        <p:txBody>
          <a:bodyPr wrap="square" rtlCol="0">
            <a:spAutoFit/>
          </a:bodyPr>
          <a:lstStyle/>
          <a:p>
            <a:endParaRPr lang="en-US" dirty="0"/>
          </a:p>
        </p:txBody>
      </p:sp>
      <p:pic>
        <p:nvPicPr>
          <p:cNvPr id="13" name="Shape 63" descr="corr.jpg">
            <a:extLst>
              <a:ext uri="{FF2B5EF4-FFF2-40B4-BE49-F238E27FC236}">
                <a16:creationId xmlns:a16="http://schemas.microsoft.com/office/drawing/2014/main" id="{342060BD-60C0-417F-ADDE-709DFEEDD271}"/>
              </a:ext>
            </a:extLst>
          </p:cNvPr>
          <p:cNvPicPr preferRelativeResize="0"/>
          <p:nvPr/>
        </p:nvPicPr>
        <p:blipFill rotWithShape="1">
          <a:blip r:embed="rId3">
            <a:alphaModFix/>
          </a:blip>
          <a:srcRect l="11336" t="7856" r="20329" b="11066"/>
          <a:stretch/>
        </p:blipFill>
        <p:spPr>
          <a:xfrm>
            <a:off x="6679235" y="1251530"/>
            <a:ext cx="1187227" cy="1095581"/>
          </a:xfrm>
          <a:prstGeom prst="rect">
            <a:avLst/>
          </a:prstGeom>
          <a:ln w="31750">
            <a:solidFill>
              <a:schemeClr val="tx1">
                <a:lumMod val="95000"/>
                <a:lumOff val="5000"/>
              </a:schemeClr>
            </a:solidFill>
          </a:ln>
          <a:effectLst>
            <a:outerShdw blurRad="292100" dist="139700" dir="2700000" algn="tl" rotWithShape="0">
              <a:srgbClr val="333333">
                <a:alpha val="0"/>
              </a:srgbClr>
            </a:outerShdw>
          </a:effectLst>
        </p:spPr>
      </p:pic>
      <p:pic>
        <p:nvPicPr>
          <p:cNvPr id="19" name="Shape 63" descr="corr.jpg">
            <a:extLst>
              <a:ext uri="{FF2B5EF4-FFF2-40B4-BE49-F238E27FC236}">
                <a16:creationId xmlns:a16="http://schemas.microsoft.com/office/drawing/2014/main" id="{B06E3A43-F2B5-4328-8312-060EA70B67BA}"/>
              </a:ext>
            </a:extLst>
          </p:cNvPr>
          <p:cNvPicPr preferRelativeResize="0"/>
          <p:nvPr/>
        </p:nvPicPr>
        <p:blipFill rotWithShape="1">
          <a:blip r:embed="rId3">
            <a:alphaModFix/>
          </a:blip>
          <a:srcRect l="11336" t="7856" r="20329" b="11066"/>
          <a:stretch/>
        </p:blipFill>
        <p:spPr>
          <a:xfrm>
            <a:off x="1178073" y="1251530"/>
            <a:ext cx="1187227" cy="1113164"/>
          </a:xfrm>
          <a:prstGeom prst="rect">
            <a:avLst/>
          </a:prstGeom>
          <a:ln w="31750">
            <a:solidFill>
              <a:schemeClr val="tx1">
                <a:lumMod val="95000"/>
                <a:lumOff val="5000"/>
              </a:schemeClr>
            </a:solidFill>
          </a:ln>
          <a:effectLst>
            <a:outerShdw blurRad="292100" dist="139700" dir="2700000" algn="tl" rotWithShape="0">
              <a:srgbClr val="333333">
                <a:alpha val="0"/>
              </a:srgbClr>
            </a:outerShdw>
          </a:effectLst>
        </p:spPr>
      </p:pic>
      <p:sp>
        <p:nvSpPr>
          <p:cNvPr id="20" name="TextBox 19">
            <a:extLst>
              <a:ext uri="{FF2B5EF4-FFF2-40B4-BE49-F238E27FC236}">
                <a16:creationId xmlns:a16="http://schemas.microsoft.com/office/drawing/2014/main" id="{286A5A34-A0C3-4CFB-9857-4C03A8CDAD21}"/>
              </a:ext>
            </a:extLst>
          </p:cNvPr>
          <p:cNvSpPr txBox="1"/>
          <p:nvPr/>
        </p:nvSpPr>
        <p:spPr>
          <a:xfrm>
            <a:off x="517110" y="2384416"/>
            <a:ext cx="2509155" cy="307777"/>
          </a:xfrm>
          <a:prstGeom prst="rect">
            <a:avLst/>
          </a:prstGeom>
          <a:noFill/>
        </p:spPr>
        <p:txBody>
          <a:bodyPr wrap="square" rtlCol="0">
            <a:spAutoFit/>
          </a:bodyPr>
          <a:lstStyle/>
          <a:p>
            <a:pPr algn="ctr"/>
            <a:r>
              <a:rPr lang="en-US" sz="1400" b="1" dirty="0"/>
              <a:t>rs-fMRI correlation matrix</a:t>
            </a:r>
          </a:p>
        </p:txBody>
      </p:sp>
      <p:pic>
        <p:nvPicPr>
          <p:cNvPr id="22" name="Picture 21" descr="Shape&#10;&#10;Description automatically generated with medium confidence">
            <a:extLst>
              <a:ext uri="{FF2B5EF4-FFF2-40B4-BE49-F238E27FC236}">
                <a16:creationId xmlns:a16="http://schemas.microsoft.com/office/drawing/2014/main" id="{3CFCF91F-36AD-43B1-A3EA-C6BBD31FE7C4}"/>
              </a:ext>
            </a:extLst>
          </p:cNvPr>
          <p:cNvPicPr>
            <a:picLocks noChangeAspect="1"/>
          </p:cNvPicPr>
          <p:nvPr/>
        </p:nvPicPr>
        <p:blipFill rotWithShape="1">
          <a:blip r:embed="rId4">
            <a:extLst>
              <a:ext uri="{28A0092B-C50C-407E-A947-70E740481C1C}">
                <a14:useLocalDpi xmlns:a14="http://schemas.microsoft.com/office/drawing/2010/main" val="0"/>
              </a:ext>
            </a:extLst>
          </a:blip>
          <a:srcRect r="72988"/>
          <a:stretch/>
        </p:blipFill>
        <p:spPr>
          <a:xfrm>
            <a:off x="517110" y="1717006"/>
            <a:ext cx="350179" cy="332794"/>
          </a:xfrm>
          <a:prstGeom prst="rect">
            <a:avLst/>
          </a:prstGeom>
        </p:spPr>
      </p:pic>
      <p:pic>
        <p:nvPicPr>
          <p:cNvPr id="23" name="Picture 22" descr="Shape&#10;&#10;Description automatically generated with medium confidence">
            <a:extLst>
              <a:ext uri="{FF2B5EF4-FFF2-40B4-BE49-F238E27FC236}">
                <a16:creationId xmlns:a16="http://schemas.microsoft.com/office/drawing/2014/main" id="{0D123C27-9B7F-41D5-AFE6-F120F6517E85}"/>
              </a:ext>
            </a:extLst>
          </p:cNvPr>
          <p:cNvPicPr>
            <a:picLocks noChangeAspect="1"/>
          </p:cNvPicPr>
          <p:nvPr/>
        </p:nvPicPr>
        <p:blipFill rotWithShape="1">
          <a:blip r:embed="rId4">
            <a:extLst>
              <a:ext uri="{28A0092B-C50C-407E-A947-70E740481C1C}">
                <a14:useLocalDpi xmlns:a14="http://schemas.microsoft.com/office/drawing/2010/main" val="0"/>
              </a:ext>
            </a:extLst>
          </a:blip>
          <a:srcRect l="33788" r="39200"/>
          <a:stretch/>
        </p:blipFill>
        <p:spPr>
          <a:xfrm>
            <a:off x="8000702" y="1663339"/>
            <a:ext cx="350179" cy="332794"/>
          </a:xfrm>
          <a:prstGeom prst="rect">
            <a:avLst/>
          </a:prstGeom>
        </p:spPr>
      </p:pic>
      <p:sp>
        <p:nvSpPr>
          <p:cNvPr id="33" name="TextBox 32">
            <a:extLst>
              <a:ext uri="{FF2B5EF4-FFF2-40B4-BE49-F238E27FC236}">
                <a16:creationId xmlns:a16="http://schemas.microsoft.com/office/drawing/2014/main" id="{5003145C-5E8B-4482-AC99-46C3B299CE21}"/>
              </a:ext>
            </a:extLst>
          </p:cNvPr>
          <p:cNvSpPr txBox="1"/>
          <p:nvPr/>
        </p:nvSpPr>
        <p:spPr>
          <a:xfrm>
            <a:off x="3083666" y="2782135"/>
            <a:ext cx="5485603" cy="1667743"/>
          </a:xfrm>
          <a:prstGeom prst="rect">
            <a:avLst/>
          </a:prstGeom>
          <a:solidFill>
            <a:schemeClr val="accent4">
              <a:lumMod val="20000"/>
              <a:lumOff val="80000"/>
            </a:schemeClr>
          </a:solidFill>
          <a:ln w="28575">
            <a:solidFill>
              <a:schemeClr val="tx1">
                <a:lumMod val="95000"/>
                <a:lumOff val="5000"/>
              </a:schemeClr>
            </a:solidFill>
          </a:ln>
        </p:spPr>
        <p:txBody>
          <a:bodyPr wrap="square" rtlCol="0">
            <a:spAutoFit/>
          </a:bodyPr>
          <a:lstStyle/>
          <a:p>
            <a:endParaRPr lang="en-US" dirty="0"/>
          </a:p>
        </p:txBody>
      </p:sp>
      <p:sp>
        <p:nvSpPr>
          <p:cNvPr id="34" name="TextBox 33">
            <a:extLst>
              <a:ext uri="{FF2B5EF4-FFF2-40B4-BE49-F238E27FC236}">
                <a16:creationId xmlns:a16="http://schemas.microsoft.com/office/drawing/2014/main" id="{0442616D-41D2-40B5-8D06-CBEAA9651BB5}"/>
              </a:ext>
            </a:extLst>
          </p:cNvPr>
          <p:cNvSpPr txBox="1"/>
          <p:nvPr/>
        </p:nvSpPr>
        <p:spPr>
          <a:xfrm>
            <a:off x="6093937" y="4099433"/>
            <a:ext cx="2668373" cy="307777"/>
          </a:xfrm>
          <a:prstGeom prst="rect">
            <a:avLst/>
          </a:prstGeom>
          <a:noFill/>
        </p:spPr>
        <p:txBody>
          <a:bodyPr wrap="square" rtlCol="0">
            <a:spAutoFit/>
          </a:bodyPr>
          <a:lstStyle/>
          <a:p>
            <a:pPr algn="ctr"/>
            <a:r>
              <a:rPr lang="en-US" sz="1400" b="1" dirty="0"/>
              <a:t>DTI Adjacency matrix</a:t>
            </a:r>
          </a:p>
        </p:txBody>
      </p:sp>
      <p:pic>
        <p:nvPicPr>
          <p:cNvPr id="35" name="Picture 34" descr="Shape&#10;&#10;Description automatically generated with medium confidence">
            <a:extLst>
              <a:ext uri="{FF2B5EF4-FFF2-40B4-BE49-F238E27FC236}">
                <a16:creationId xmlns:a16="http://schemas.microsoft.com/office/drawing/2014/main" id="{E7449218-2FE8-418C-B243-C71B59AFB5E1}"/>
              </a:ext>
            </a:extLst>
          </p:cNvPr>
          <p:cNvPicPr>
            <a:picLocks noChangeAspect="1"/>
          </p:cNvPicPr>
          <p:nvPr/>
        </p:nvPicPr>
        <p:blipFill rotWithShape="1">
          <a:blip r:embed="rId4">
            <a:extLst>
              <a:ext uri="{28A0092B-C50C-407E-A947-70E740481C1C}">
                <a14:useLocalDpi xmlns:a14="http://schemas.microsoft.com/office/drawing/2010/main" val="0"/>
              </a:ext>
            </a:extLst>
          </a:blip>
          <a:srcRect l="73279" t="5572" r="-291" b="-5572"/>
          <a:stretch/>
        </p:blipFill>
        <p:spPr>
          <a:xfrm>
            <a:off x="8031665" y="3287801"/>
            <a:ext cx="372400" cy="353912"/>
          </a:xfrm>
          <a:prstGeom prst="rect">
            <a:avLst/>
          </a:prstGeom>
        </p:spPr>
      </p:pic>
      <p:pic>
        <p:nvPicPr>
          <p:cNvPr id="36" name="Picture 35">
            <a:extLst>
              <a:ext uri="{FF2B5EF4-FFF2-40B4-BE49-F238E27FC236}">
                <a16:creationId xmlns:a16="http://schemas.microsoft.com/office/drawing/2014/main" id="{1D51E8A1-11BA-43F9-BBD4-63212720CFF6}"/>
              </a:ext>
            </a:extLst>
          </p:cNvPr>
          <p:cNvPicPr>
            <a:picLocks noChangeAspect="1"/>
          </p:cNvPicPr>
          <p:nvPr/>
        </p:nvPicPr>
        <p:blipFill rotWithShape="1">
          <a:blip r:embed="rId5"/>
          <a:srcRect l="5310" t="9121" r="20273" b="8183"/>
          <a:stretch/>
        </p:blipFill>
        <p:spPr>
          <a:xfrm>
            <a:off x="6679235" y="2893762"/>
            <a:ext cx="1187227" cy="1141991"/>
          </a:xfrm>
          <a:prstGeom prst="rect">
            <a:avLst/>
          </a:prstGeom>
          <a:ln w="25400">
            <a:solidFill>
              <a:srgbClr val="000000"/>
            </a:solidFill>
          </a:ln>
        </p:spPr>
      </p:pic>
      <p:sp>
        <p:nvSpPr>
          <p:cNvPr id="27" name="TextBox 26">
            <a:extLst>
              <a:ext uri="{FF2B5EF4-FFF2-40B4-BE49-F238E27FC236}">
                <a16:creationId xmlns:a16="http://schemas.microsoft.com/office/drawing/2014/main" id="{31582EB8-E7B9-4A41-84B7-C3D60874F7C7}"/>
              </a:ext>
            </a:extLst>
          </p:cNvPr>
          <p:cNvSpPr txBox="1"/>
          <p:nvPr/>
        </p:nvSpPr>
        <p:spPr>
          <a:xfrm rot="5400000">
            <a:off x="7925148" y="1737292"/>
            <a:ext cx="1599023" cy="310784"/>
          </a:xfrm>
          <a:prstGeom prst="rect">
            <a:avLst/>
          </a:prstGeom>
          <a:noFill/>
        </p:spPr>
        <p:txBody>
          <a:bodyPr wrap="square" rtlCol="0">
            <a:spAutoFit/>
          </a:bodyPr>
          <a:lstStyle/>
          <a:p>
            <a:pPr algn="ctr"/>
            <a:r>
              <a:rPr lang="en-US" sz="1400" b="1" dirty="0"/>
              <a:t>FC Reconstruction</a:t>
            </a:r>
          </a:p>
        </p:txBody>
      </p:sp>
      <p:sp>
        <p:nvSpPr>
          <p:cNvPr id="38" name="TextBox 37">
            <a:extLst>
              <a:ext uri="{FF2B5EF4-FFF2-40B4-BE49-F238E27FC236}">
                <a16:creationId xmlns:a16="http://schemas.microsoft.com/office/drawing/2014/main" id="{3D4BC84B-7923-4D32-9000-1E5D5B31BB4D}"/>
              </a:ext>
            </a:extLst>
          </p:cNvPr>
          <p:cNvSpPr txBox="1"/>
          <p:nvPr/>
        </p:nvSpPr>
        <p:spPr>
          <a:xfrm rot="5400000">
            <a:off x="7925148" y="3438748"/>
            <a:ext cx="1599023" cy="310784"/>
          </a:xfrm>
          <a:prstGeom prst="rect">
            <a:avLst/>
          </a:prstGeom>
          <a:noFill/>
        </p:spPr>
        <p:txBody>
          <a:bodyPr wrap="square" rtlCol="0">
            <a:spAutoFit/>
          </a:bodyPr>
          <a:lstStyle/>
          <a:p>
            <a:pPr algn="ctr"/>
            <a:r>
              <a:rPr lang="en-US" sz="1400" b="1" dirty="0"/>
              <a:t>SC Prediction</a:t>
            </a:r>
          </a:p>
        </p:txBody>
      </p:sp>
      <p:sp>
        <p:nvSpPr>
          <p:cNvPr id="39" name="TextBox 38">
            <a:extLst>
              <a:ext uri="{FF2B5EF4-FFF2-40B4-BE49-F238E27FC236}">
                <a16:creationId xmlns:a16="http://schemas.microsoft.com/office/drawing/2014/main" id="{1AFA176E-3FAA-44F0-B142-29A44817890E}"/>
              </a:ext>
            </a:extLst>
          </p:cNvPr>
          <p:cNvSpPr txBox="1"/>
          <p:nvPr/>
        </p:nvSpPr>
        <p:spPr>
          <a:xfrm>
            <a:off x="3083664" y="4539819"/>
            <a:ext cx="5485603" cy="1667743"/>
          </a:xfrm>
          <a:prstGeom prst="rect">
            <a:avLst/>
          </a:prstGeom>
          <a:solidFill>
            <a:schemeClr val="accent3">
              <a:lumMod val="20000"/>
              <a:lumOff val="80000"/>
            </a:schemeClr>
          </a:solidFill>
          <a:ln w="28575">
            <a:solidFill>
              <a:schemeClr val="tx1">
                <a:lumMod val="95000"/>
                <a:lumOff val="5000"/>
              </a:schemeClr>
            </a:solidFill>
          </a:ln>
        </p:spPr>
        <p:txBody>
          <a:bodyPr wrap="square" rtlCol="0">
            <a:spAutoFit/>
          </a:bodyPr>
          <a:lstStyle/>
          <a:p>
            <a:endParaRPr lang="en-US" dirty="0"/>
          </a:p>
        </p:txBody>
      </p:sp>
      <p:sp>
        <p:nvSpPr>
          <p:cNvPr id="40" name="TextBox 39">
            <a:extLst>
              <a:ext uri="{FF2B5EF4-FFF2-40B4-BE49-F238E27FC236}">
                <a16:creationId xmlns:a16="http://schemas.microsoft.com/office/drawing/2014/main" id="{BE575424-DF8F-4440-8DA6-DC2851A4278A}"/>
              </a:ext>
            </a:extLst>
          </p:cNvPr>
          <p:cNvSpPr txBox="1"/>
          <p:nvPr/>
        </p:nvSpPr>
        <p:spPr>
          <a:xfrm>
            <a:off x="6541019" y="5782196"/>
            <a:ext cx="2546266" cy="307777"/>
          </a:xfrm>
          <a:prstGeom prst="rect">
            <a:avLst/>
          </a:prstGeom>
          <a:noFill/>
        </p:spPr>
        <p:txBody>
          <a:bodyPr wrap="square" rtlCol="0">
            <a:spAutoFit/>
          </a:bodyPr>
          <a:lstStyle/>
          <a:p>
            <a:r>
              <a:rPr lang="en-US" sz="1400" b="1" dirty="0"/>
              <a:t>Phenotypic Measures</a:t>
            </a:r>
          </a:p>
        </p:txBody>
      </p:sp>
      <p:pic>
        <p:nvPicPr>
          <p:cNvPr id="41" name="Picture 40" descr="A close up of a logo&#10;&#10;Description automatically generated">
            <a:extLst>
              <a:ext uri="{FF2B5EF4-FFF2-40B4-BE49-F238E27FC236}">
                <a16:creationId xmlns:a16="http://schemas.microsoft.com/office/drawing/2014/main" id="{E78D29A3-1214-41E5-8919-05F50E5BB5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8179" y="4745236"/>
            <a:ext cx="481883" cy="959501"/>
          </a:xfrm>
          <a:prstGeom prst="rect">
            <a:avLst/>
          </a:prstGeom>
        </p:spPr>
      </p:pic>
      <p:sp>
        <p:nvSpPr>
          <p:cNvPr id="42" name="TextBox 41">
            <a:extLst>
              <a:ext uri="{FF2B5EF4-FFF2-40B4-BE49-F238E27FC236}">
                <a16:creationId xmlns:a16="http://schemas.microsoft.com/office/drawing/2014/main" id="{B2695B24-1212-4658-89BB-9E20629AEBA0}"/>
              </a:ext>
            </a:extLst>
          </p:cNvPr>
          <p:cNvSpPr txBox="1"/>
          <p:nvPr/>
        </p:nvSpPr>
        <p:spPr>
          <a:xfrm rot="5400000">
            <a:off x="7804557" y="5221387"/>
            <a:ext cx="1874426" cy="307777"/>
          </a:xfrm>
          <a:prstGeom prst="rect">
            <a:avLst/>
          </a:prstGeom>
          <a:noFill/>
        </p:spPr>
        <p:txBody>
          <a:bodyPr wrap="square" rtlCol="0">
            <a:spAutoFit/>
          </a:bodyPr>
          <a:lstStyle/>
          <a:p>
            <a:pPr algn="ctr"/>
            <a:r>
              <a:rPr lang="en-US" sz="1400" b="1" dirty="0"/>
              <a:t>Phenotypic Prediction</a:t>
            </a:r>
          </a:p>
        </p:txBody>
      </p:sp>
      <p:sp>
        <p:nvSpPr>
          <p:cNvPr id="43" name="TextBox 42">
            <a:extLst>
              <a:ext uri="{FF2B5EF4-FFF2-40B4-BE49-F238E27FC236}">
                <a16:creationId xmlns:a16="http://schemas.microsoft.com/office/drawing/2014/main" id="{B5A9BA8B-A6AA-4CDB-9B87-910DB1C575EC}"/>
              </a:ext>
            </a:extLst>
          </p:cNvPr>
          <p:cNvSpPr txBox="1"/>
          <p:nvPr/>
        </p:nvSpPr>
        <p:spPr>
          <a:xfrm>
            <a:off x="3312356" y="3438369"/>
            <a:ext cx="2668373" cy="523220"/>
          </a:xfrm>
          <a:prstGeom prst="rect">
            <a:avLst/>
          </a:prstGeom>
          <a:noFill/>
        </p:spPr>
        <p:txBody>
          <a:bodyPr wrap="square" rtlCol="0">
            <a:spAutoFit/>
          </a:bodyPr>
          <a:lstStyle/>
          <a:p>
            <a:pPr algn="ctr"/>
            <a:r>
              <a:rPr lang="en-US" sz="1400" b="1" dirty="0"/>
              <a:t>Low dimensional</a:t>
            </a:r>
          </a:p>
          <a:p>
            <a:pPr algn="ctr"/>
            <a:r>
              <a:rPr lang="en-US" sz="1400" b="1" dirty="0"/>
              <a:t>SC embedding</a:t>
            </a:r>
          </a:p>
        </p:txBody>
      </p:sp>
      <p:sp>
        <p:nvSpPr>
          <p:cNvPr id="44" name="TextBox 43">
            <a:extLst>
              <a:ext uri="{FF2B5EF4-FFF2-40B4-BE49-F238E27FC236}">
                <a16:creationId xmlns:a16="http://schemas.microsoft.com/office/drawing/2014/main" id="{29B3A759-056D-4290-B75C-BBE7011713A4}"/>
              </a:ext>
            </a:extLst>
          </p:cNvPr>
          <p:cNvSpPr txBox="1"/>
          <p:nvPr/>
        </p:nvSpPr>
        <p:spPr>
          <a:xfrm>
            <a:off x="3312356" y="5140926"/>
            <a:ext cx="2668373" cy="307777"/>
          </a:xfrm>
          <a:prstGeom prst="rect">
            <a:avLst/>
          </a:prstGeom>
          <a:noFill/>
        </p:spPr>
        <p:txBody>
          <a:bodyPr wrap="square" rtlCol="0">
            <a:spAutoFit/>
          </a:bodyPr>
          <a:lstStyle/>
          <a:p>
            <a:pPr algn="ctr"/>
            <a:r>
              <a:rPr lang="en-US" sz="1400" b="1" dirty="0"/>
              <a:t>Regression Model</a:t>
            </a:r>
          </a:p>
        </p:txBody>
      </p:sp>
      <p:cxnSp>
        <p:nvCxnSpPr>
          <p:cNvPr id="31" name="Connector: Elbow 30">
            <a:extLst>
              <a:ext uri="{FF2B5EF4-FFF2-40B4-BE49-F238E27FC236}">
                <a16:creationId xmlns:a16="http://schemas.microsoft.com/office/drawing/2014/main" id="{53DD60C0-E773-4778-B008-58D1B8B22EB1}"/>
              </a:ext>
            </a:extLst>
          </p:cNvPr>
          <p:cNvCxnSpPr/>
          <p:nvPr/>
        </p:nvCxnSpPr>
        <p:spPr>
          <a:xfrm rot="16200000" flipH="1">
            <a:off x="3004969" y="2919340"/>
            <a:ext cx="1276728" cy="372862"/>
          </a:xfrm>
          <a:prstGeom prst="bentConnector3">
            <a:avLst>
              <a:gd name="adj1" fmla="val 100760"/>
            </a:avLst>
          </a:prstGeom>
          <a:ln w="3175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3A9E1DCF-F68A-4F25-8BE7-A2E9493E92A3}"/>
              </a:ext>
            </a:extLst>
          </p:cNvPr>
          <p:cNvCxnSpPr>
            <a:cxnSpLocks/>
          </p:cNvCxnSpPr>
          <p:nvPr/>
        </p:nvCxnSpPr>
        <p:spPr>
          <a:xfrm rot="16200000" flipH="1">
            <a:off x="2847598" y="4353437"/>
            <a:ext cx="1591468" cy="372863"/>
          </a:xfrm>
          <a:prstGeom prst="bentConnector3">
            <a:avLst>
              <a:gd name="adj1" fmla="val 100205"/>
            </a:avLst>
          </a:prstGeom>
          <a:ln w="3175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Cube 25">
            <a:extLst>
              <a:ext uri="{FF2B5EF4-FFF2-40B4-BE49-F238E27FC236}">
                <a16:creationId xmlns:a16="http://schemas.microsoft.com/office/drawing/2014/main" id="{48F903D1-B4B1-402E-845B-EA6FDE3DE4D5}"/>
              </a:ext>
            </a:extLst>
          </p:cNvPr>
          <p:cNvSpPr/>
          <p:nvPr/>
        </p:nvSpPr>
        <p:spPr>
          <a:xfrm>
            <a:off x="4101362" y="1513621"/>
            <a:ext cx="693146" cy="627803"/>
          </a:xfrm>
          <a:prstGeom prst="cube">
            <a:avLst>
              <a:gd name="adj" fmla="val 10575"/>
            </a:avLst>
          </a:prstGeom>
          <a:solidFill>
            <a:schemeClr val="accent2">
              <a:lumMod val="60000"/>
              <a:lumOff val="40000"/>
            </a:schemeClr>
          </a:solidFill>
          <a:ln w="3492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17" dirty="0"/>
          </a:p>
        </p:txBody>
      </p:sp>
      <p:cxnSp>
        <p:nvCxnSpPr>
          <p:cNvPr id="32" name="Straight Arrow Connector 31">
            <a:extLst>
              <a:ext uri="{FF2B5EF4-FFF2-40B4-BE49-F238E27FC236}">
                <a16:creationId xmlns:a16="http://schemas.microsoft.com/office/drawing/2014/main" id="{E5DFF5D1-E746-4139-8D76-BE7AC4D087DC}"/>
              </a:ext>
            </a:extLst>
          </p:cNvPr>
          <p:cNvCxnSpPr>
            <a:cxnSpLocks/>
          </p:cNvCxnSpPr>
          <p:nvPr/>
        </p:nvCxnSpPr>
        <p:spPr>
          <a:xfrm>
            <a:off x="3549487" y="1825440"/>
            <a:ext cx="44211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EAE2491-62A5-47A5-8CCD-DA9F040F115D}"/>
              </a:ext>
            </a:extLst>
          </p:cNvPr>
          <p:cNvCxnSpPr>
            <a:cxnSpLocks/>
          </p:cNvCxnSpPr>
          <p:nvPr/>
        </p:nvCxnSpPr>
        <p:spPr>
          <a:xfrm>
            <a:off x="4842080" y="1841723"/>
            <a:ext cx="43840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CBFA6BF3-A977-4820-B0E8-98878A46E9A5}"/>
              </a:ext>
            </a:extLst>
          </p:cNvPr>
          <p:cNvSpPr/>
          <p:nvPr/>
        </p:nvSpPr>
        <p:spPr>
          <a:xfrm>
            <a:off x="2643094" y="1401653"/>
            <a:ext cx="884223" cy="830541"/>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5">
                    <a:lumMod val="50000"/>
                  </a:schemeClr>
                </a:solidFill>
              </a:rPr>
              <a:t>2D</a:t>
            </a:r>
          </a:p>
          <a:p>
            <a:pPr algn="ctr"/>
            <a:r>
              <a:rPr lang="en-US" sz="1400" b="1" dirty="0">
                <a:solidFill>
                  <a:schemeClr val="accent5">
                    <a:lumMod val="50000"/>
                  </a:schemeClr>
                </a:solidFill>
              </a:rPr>
              <a:t> FC-NN</a:t>
            </a:r>
          </a:p>
        </p:txBody>
      </p:sp>
      <p:sp>
        <p:nvSpPr>
          <p:cNvPr id="46" name="Rectangle 45">
            <a:extLst>
              <a:ext uri="{FF2B5EF4-FFF2-40B4-BE49-F238E27FC236}">
                <a16:creationId xmlns:a16="http://schemas.microsoft.com/office/drawing/2014/main" id="{5DE7D204-5EDF-4C9B-9B7C-A2B9A5EC35A7}"/>
              </a:ext>
            </a:extLst>
          </p:cNvPr>
          <p:cNvSpPr/>
          <p:nvPr/>
        </p:nvSpPr>
        <p:spPr>
          <a:xfrm>
            <a:off x="5315292" y="1386767"/>
            <a:ext cx="884223" cy="830541"/>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5">
                    <a:lumMod val="50000"/>
                  </a:schemeClr>
                </a:solidFill>
              </a:rPr>
              <a:t>2D</a:t>
            </a:r>
          </a:p>
          <a:p>
            <a:pPr algn="ctr"/>
            <a:r>
              <a:rPr lang="en-US" sz="1400" b="1" dirty="0">
                <a:solidFill>
                  <a:schemeClr val="accent5">
                    <a:lumMod val="50000"/>
                  </a:schemeClr>
                </a:solidFill>
              </a:rPr>
              <a:t> FC-NN</a:t>
            </a:r>
          </a:p>
        </p:txBody>
      </p:sp>
      <p:pic>
        <p:nvPicPr>
          <p:cNvPr id="50" name="Picture 49">
            <a:extLst>
              <a:ext uri="{FF2B5EF4-FFF2-40B4-BE49-F238E27FC236}">
                <a16:creationId xmlns:a16="http://schemas.microsoft.com/office/drawing/2014/main" id="{9EAA8B6A-5EE1-4359-9D32-DEA6597DCA36}"/>
              </a:ext>
            </a:extLst>
          </p:cNvPr>
          <p:cNvPicPr>
            <a:picLocks noChangeAspect="1"/>
          </p:cNvPicPr>
          <p:nvPr/>
        </p:nvPicPr>
        <p:blipFill rotWithShape="1">
          <a:blip r:embed="rId7">
            <a:extLst>
              <a:ext uri="{28A0092B-C50C-407E-A947-70E740481C1C}">
                <a14:useLocalDpi xmlns:a14="http://schemas.microsoft.com/office/drawing/2010/main" val="0"/>
              </a:ext>
            </a:extLst>
          </a:blip>
          <a:srcRect r="72840" b="-14671"/>
          <a:stretch/>
        </p:blipFill>
        <p:spPr>
          <a:xfrm>
            <a:off x="4293319" y="2308352"/>
            <a:ext cx="353223" cy="287798"/>
          </a:xfrm>
          <a:prstGeom prst="rect">
            <a:avLst/>
          </a:prstGeom>
        </p:spPr>
      </p:pic>
      <p:sp>
        <p:nvSpPr>
          <p:cNvPr id="2" name="TextBox 1">
            <a:extLst>
              <a:ext uri="{FF2B5EF4-FFF2-40B4-BE49-F238E27FC236}">
                <a16:creationId xmlns:a16="http://schemas.microsoft.com/office/drawing/2014/main" id="{558E7DE6-99AB-40F5-BF8C-8C6C5B38290D}"/>
              </a:ext>
            </a:extLst>
          </p:cNvPr>
          <p:cNvSpPr txBox="1"/>
          <p:nvPr/>
        </p:nvSpPr>
        <p:spPr>
          <a:xfrm>
            <a:off x="121920" y="6418729"/>
            <a:ext cx="9022080" cy="400110"/>
          </a:xfrm>
          <a:prstGeom prst="rect">
            <a:avLst/>
          </a:prstGeom>
          <a:noFill/>
        </p:spPr>
        <p:txBody>
          <a:bodyPr wrap="square" rtlCol="0">
            <a:spAutoFit/>
          </a:bodyPr>
          <a:lstStyle/>
          <a:p>
            <a:r>
              <a:rPr lang="en-US" sz="1000" b="1" dirty="0">
                <a:solidFill>
                  <a:schemeClr val="bg1"/>
                </a:solidFill>
                <a:effectLst/>
              </a:rPr>
              <a:t>N.S. D’Souza</a:t>
            </a:r>
            <a:r>
              <a:rPr lang="en-US" sz="1000" dirty="0">
                <a:solidFill>
                  <a:schemeClr val="bg1"/>
                </a:solidFill>
                <a:effectLst/>
              </a:rPr>
              <a:t>, M.B. </a:t>
            </a:r>
            <a:r>
              <a:rPr lang="en-US" sz="1000" dirty="0" err="1">
                <a:solidFill>
                  <a:schemeClr val="bg1"/>
                </a:solidFill>
                <a:effectLst/>
              </a:rPr>
              <a:t>Nebel</a:t>
            </a:r>
            <a:r>
              <a:rPr lang="en-US" sz="1000" dirty="0">
                <a:solidFill>
                  <a:schemeClr val="bg1"/>
                </a:solidFill>
                <a:effectLst/>
              </a:rPr>
              <a:t>, D. </a:t>
            </a:r>
            <a:r>
              <a:rPr lang="en-US" sz="1000" dirty="0" err="1">
                <a:solidFill>
                  <a:schemeClr val="bg1"/>
                </a:solidFill>
                <a:effectLst/>
              </a:rPr>
              <a:t>Crocetti</a:t>
            </a:r>
            <a:r>
              <a:rPr lang="en-US" sz="1000" dirty="0">
                <a:solidFill>
                  <a:schemeClr val="bg1"/>
                </a:solidFill>
                <a:effectLst/>
              </a:rPr>
              <a:t>, N. </a:t>
            </a:r>
            <a:r>
              <a:rPr lang="en-US" sz="1000" dirty="0" err="1">
                <a:solidFill>
                  <a:schemeClr val="bg1"/>
                </a:solidFill>
                <a:effectLst/>
              </a:rPr>
              <a:t>Wymbs</a:t>
            </a:r>
            <a:r>
              <a:rPr lang="en-US" sz="1000" dirty="0">
                <a:solidFill>
                  <a:schemeClr val="bg1"/>
                </a:solidFill>
                <a:effectLst/>
              </a:rPr>
              <a:t>, J. Robinson, S. </a:t>
            </a:r>
            <a:r>
              <a:rPr lang="en-US" sz="1000" dirty="0" err="1">
                <a:solidFill>
                  <a:schemeClr val="bg1"/>
                </a:solidFill>
                <a:effectLst/>
              </a:rPr>
              <a:t>Mostofsky</a:t>
            </a:r>
            <a:r>
              <a:rPr lang="en-US" sz="1000" dirty="0">
                <a:solidFill>
                  <a:schemeClr val="bg1"/>
                </a:solidFill>
                <a:effectLst/>
              </a:rPr>
              <a:t> and A. Venkataraman. “</a:t>
            </a:r>
            <a:r>
              <a:rPr lang="en-US" sz="1000" dirty="0">
                <a:solidFill>
                  <a:schemeClr val="bg1"/>
                </a:solidFill>
              </a:rPr>
              <a:t>A Matrix Autoencoder Framework to Align the Functional and Structural Connectivity Manifolds as Guided by Behavioral Phenotypes</a:t>
            </a:r>
            <a:r>
              <a:rPr lang="en-US" sz="1000" dirty="0">
                <a:solidFill>
                  <a:schemeClr val="bg1"/>
                </a:solidFill>
                <a:effectLst/>
              </a:rPr>
              <a:t>” MICCAI 2021</a:t>
            </a:r>
            <a:endParaRPr lang="en-US" sz="1000" dirty="0">
              <a:solidFill>
                <a:schemeClr val="bg1"/>
              </a:solidFill>
            </a:endParaRPr>
          </a:p>
        </p:txBody>
      </p:sp>
    </p:spTree>
    <p:extLst>
      <p:ext uri="{BB962C8B-B14F-4D97-AF65-F5344CB8AC3E}">
        <p14:creationId xmlns:p14="http://schemas.microsoft.com/office/powerpoint/2010/main" val="1349070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39"/>
                                        </p:tgtEl>
                                        <p:attrNameLst>
                                          <p:attrName>style.opacity</p:attrName>
                                        </p:attrNameLst>
                                      </p:cBhvr>
                                      <p:to>
                                        <p:strVal val="0.5"/>
                                      </p:to>
                                    </p:set>
                                    <p:animEffect filter="image" prLst="opacity: 0.5">
                                      <p:cBhvr rctx="IE">
                                        <p:cTn id="7" dur="indefinite"/>
                                        <p:tgtEl>
                                          <p:spTgt spid="39"/>
                                        </p:tgtEl>
                                      </p:cBhvr>
                                    </p:animEffect>
                                  </p:childTnLst>
                                </p:cTn>
                              </p:par>
                              <p:par>
                                <p:cTn id="8" presetID="9" presetClass="emph" presetSubtype="0" grpId="0" nodeType="withEffect">
                                  <p:stCondLst>
                                    <p:cond delay="0"/>
                                  </p:stCondLst>
                                  <p:childTnLst>
                                    <p:set>
                                      <p:cBhvr>
                                        <p:cTn id="9" dur="indefinite"/>
                                        <p:tgtEl>
                                          <p:spTgt spid="40"/>
                                        </p:tgtEl>
                                        <p:attrNameLst>
                                          <p:attrName>style.opacity</p:attrName>
                                        </p:attrNameLst>
                                      </p:cBhvr>
                                      <p:to>
                                        <p:strVal val="0.5"/>
                                      </p:to>
                                    </p:set>
                                    <p:animEffect filter="image" prLst="opacity: 0.5">
                                      <p:cBhvr rctx="IE">
                                        <p:cTn id="10" dur="indefinite"/>
                                        <p:tgtEl>
                                          <p:spTgt spid="40"/>
                                        </p:tgtEl>
                                      </p:cBhvr>
                                    </p:animEffect>
                                  </p:childTnLst>
                                </p:cTn>
                              </p:par>
                              <p:par>
                                <p:cTn id="11" presetID="9" presetClass="emph" presetSubtype="0" nodeType="withEffect">
                                  <p:stCondLst>
                                    <p:cond delay="0"/>
                                  </p:stCondLst>
                                  <p:childTnLst>
                                    <p:set>
                                      <p:cBhvr>
                                        <p:cTn id="12" dur="indefinite"/>
                                        <p:tgtEl>
                                          <p:spTgt spid="41"/>
                                        </p:tgtEl>
                                        <p:attrNameLst>
                                          <p:attrName>style.opacity</p:attrName>
                                        </p:attrNameLst>
                                      </p:cBhvr>
                                      <p:to>
                                        <p:strVal val="0.5"/>
                                      </p:to>
                                    </p:set>
                                    <p:animEffect filter="image" prLst="opacity: 0.5">
                                      <p:cBhvr rctx="IE">
                                        <p:cTn id="13" dur="indefinite"/>
                                        <p:tgtEl>
                                          <p:spTgt spid="41"/>
                                        </p:tgtEl>
                                      </p:cBhvr>
                                    </p:animEffect>
                                  </p:childTnLst>
                                </p:cTn>
                              </p:par>
                              <p:par>
                                <p:cTn id="14" presetID="9" presetClass="emph" presetSubtype="0" grpId="0" nodeType="withEffect">
                                  <p:stCondLst>
                                    <p:cond delay="0"/>
                                  </p:stCondLst>
                                  <p:childTnLst>
                                    <p:set>
                                      <p:cBhvr>
                                        <p:cTn id="15" dur="indefinite"/>
                                        <p:tgtEl>
                                          <p:spTgt spid="44"/>
                                        </p:tgtEl>
                                        <p:attrNameLst>
                                          <p:attrName>style.opacity</p:attrName>
                                        </p:attrNameLst>
                                      </p:cBhvr>
                                      <p:to>
                                        <p:strVal val="0.5"/>
                                      </p:to>
                                    </p:set>
                                    <p:animEffect filter="image" prLst="opacity: 0.5">
                                      <p:cBhvr rctx="IE">
                                        <p:cTn id="16" dur="indefinite"/>
                                        <p:tgtEl>
                                          <p:spTgt spid="44"/>
                                        </p:tgtEl>
                                      </p:cBhvr>
                                    </p:animEffect>
                                  </p:childTnLst>
                                </p:cTn>
                              </p:par>
                              <p:par>
                                <p:cTn id="17" presetID="9" presetClass="emph" presetSubtype="0" nodeType="withEffect">
                                  <p:stCondLst>
                                    <p:cond delay="0"/>
                                  </p:stCondLst>
                                  <p:childTnLst>
                                    <p:set>
                                      <p:cBhvr>
                                        <p:cTn id="18" dur="indefinite"/>
                                        <p:tgtEl>
                                          <p:spTgt spid="49"/>
                                        </p:tgtEl>
                                        <p:attrNameLst>
                                          <p:attrName>style.opacity</p:attrName>
                                        </p:attrNameLst>
                                      </p:cBhvr>
                                      <p:to>
                                        <p:strVal val="0.5"/>
                                      </p:to>
                                    </p:set>
                                    <p:animEffect filter="image" prLst="opacity: 0.5">
                                      <p:cBhvr rctx="IE">
                                        <p:cTn id="19" dur="indefinite"/>
                                        <p:tgtEl>
                                          <p:spTgt spid="49"/>
                                        </p:tgtEl>
                                      </p:cBhvr>
                                    </p:animEffect>
                                  </p:childTnLst>
                                </p:cTn>
                              </p:par>
                              <p:par>
                                <p:cTn id="20" presetID="9" presetClass="emph" presetSubtype="0" grpId="0" nodeType="withEffect">
                                  <p:stCondLst>
                                    <p:cond delay="0"/>
                                  </p:stCondLst>
                                  <p:childTnLst>
                                    <p:set>
                                      <p:cBhvr>
                                        <p:cTn id="21" dur="indefinite"/>
                                        <p:tgtEl>
                                          <p:spTgt spid="42"/>
                                        </p:tgtEl>
                                        <p:attrNameLst>
                                          <p:attrName>style.opacity</p:attrName>
                                        </p:attrNameLst>
                                      </p:cBhvr>
                                      <p:to>
                                        <p:strVal val="0.5"/>
                                      </p:to>
                                    </p:set>
                                    <p:animEffect filter="image" prLst="opacity: 0.5">
                                      <p:cBhvr rctx="IE">
                                        <p:cTn id="22" dur="indefinite"/>
                                        <p:tgtEl>
                                          <p:spTgt spid="42"/>
                                        </p:tgtEl>
                                      </p:cBhvr>
                                    </p:animEffect>
                                  </p:childTnLst>
                                </p:cTn>
                              </p:par>
                              <p:par>
                                <p:cTn id="23" presetID="9" presetClass="emph" presetSubtype="0" grpId="0" nodeType="withEffect">
                                  <p:stCondLst>
                                    <p:cond delay="0"/>
                                  </p:stCondLst>
                                  <p:childTnLst>
                                    <p:set>
                                      <p:cBhvr>
                                        <p:cTn id="24" dur="indefinite"/>
                                        <p:tgtEl>
                                          <p:spTgt spid="26"/>
                                        </p:tgtEl>
                                        <p:attrNameLst>
                                          <p:attrName>style.opacity</p:attrName>
                                        </p:attrNameLst>
                                      </p:cBhvr>
                                      <p:to>
                                        <p:strVal val="0.5"/>
                                      </p:to>
                                    </p:set>
                                    <p:animEffect filter="image" prLst="opacity: 0.5">
                                      <p:cBhvr rctx="IE">
                                        <p:cTn id="25" dur="indefinite"/>
                                        <p:tgtEl>
                                          <p:spTgt spid="26"/>
                                        </p:tgtEl>
                                      </p:cBhvr>
                                    </p:animEffect>
                                  </p:childTnLst>
                                </p:cTn>
                              </p:par>
                              <p:par>
                                <p:cTn id="26" presetID="9" presetClass="emph" presetSubtype="0" nodeType="withEffect">
                                  <p:stCondLst>
                                    <p:cond delay="0"/>
                                  </p:stCondLst>
                                  <p:childTnLst>
                                    <p:set>
                                      <p:cBhvr>
                                        <p:cTn id="27" dur="indefinite"/>
                                        <p:tgtEl>
                                          <p:spTgt spid="22"/>
                                        </p:tgtEl>
                                        <p:attrNameLst>
                                          <p:attrName>style.opacity</p:attrName>
                                        </p:attrNameLst>
                                      </p:cBhvr>
                                      <p:to>
                                        <p:strVal val="0.5"/>
                                      </p:to>
                                    </p:set>
                                    <p:animEffect filter="image" prLst="opacity: 0.5">
                                      <p:cBhvr rctx="IE">
                                        <p:cTn id="28" dur="indefinite"/>
                                        <p:tgtEl>
                                          <p:spTgt spid="22"/>
                                        </p:tgtEl>
                                      </p:cBhvr>
                                    </p:animEffect>
                                  </p:childTnLst>
                                </p:cTn>
                              </p:par>
                              <p:par>
                                <p:cTn id="29" presetID="9" presetClass="emph" presetSubtype="0" grpId="0" nodeType="withEffect">
                                  <p:stCondLst>
                                    <p:cond delay="0"/>
                                  </p:stCondLst>
                                  <p:childTnLst>
                                    <p:set>
                                      <p:cBhvr>
                                        <p:cTn id="30" dur="indefinite"/>
                                        <p:tgtEl>
                                          <p:spTgt spid="8"/>
                                        </p:tgtEl>
                                        <p:attrNameLst>
                                          <p:attrName>style.opacity</p:attrName>
                                        </p:attrNameLst>
                                      </p:cBhvr>
                                      <p:to>
                                        <p:strVal val="0.5"/>
                                      </p:to>
                                    </p:set>
                                    <p:animEffect filter="image" prLst="opacity: 0.5">
                                      <p:cBhvr rctx="IE">
                                        <p:cTn id="31" dur="indefinite"/>
                                        <p:tgtEl>
                                          <p:spTgt spid="8"/>
                                        </p:tgtEl>
                                      </p:cBhvr>
                                    </p:animEffect>
                                  </p:childTnLst>
                                </p:cTn>
                              </p:par>
                              <p:par>
                                <p:cTn id="32" presetID="9" presetClass="emph" presetSubtype="0" grpId="0" nodeType="withEffect">
                                  <p:stCondLst>
                                    <p:cond delay="0"/>
                                  </p:stCondLst>
                                  <p:childTnLst>
                                    <p:set>
                                      <p:cBhvr>
                                        <p:cTn id="33" dur="indefinite"/>
                                        <p:tgtEl>
                                          <p:spTgt spid="20"/>
                                        </p:tgtEl>
                                        <p:attrNameLst>
                                          <p:attrName>style.opacity</p:attrName>
                                        </p:attrNameLst>
                                      </p:cBhvr>
                                      <p:to>
                                        <p:strVal val="0.5"/>
                                      </p:to>
                                    </p:set>
                                    <p:animEffect filter="image" prLst="opacity: 0.5">
                                      <p:cBhvr rctx="IE">
                                        <p:cTn id="34" dur="indefinite"/>
                                        <p:tgtEl>
                                          <p:spTgt spid="20"/>
                                        </p:tgtEl>
                                      </p:cBhvr>
                                    </p:animEffect>
                                  </p:childTnLst>
                                </p:cTn>
                              </p:par>
                              <p:par>
                                <p:cTn id="35" presetID="9" presetClass="emph" presetSubtype="0" nodeType="withEffect">
                                  <p:stCondLst>
                                    <p:cond delay="0"/>
                                  </p:stCondLst>
                                  <p:childTnLst>
                                    <p:set>
                                      <p:cBhvr>
                                        <p:cTn id="36" dur="indefinite"/>
                                        <p:tgtEl>
                                          <p:spTgt spid="19"/>
                                        </p:tgtEl>
                                        <p:attrNameLst>
                                          <p:attrName>style.opacity</p:attrName>
                                        </p:attrNameLst>
                                      </p:cBhvr>
                                      <p:to>
                                        <p:strVal val="0.5"/>
                                      </p:to>
                                    </p:set>
                                    <p:animEffect filter="image" prLst="opacity: 0.5">
                                      <p:cBhvr rctx="IE">
                                        <p:cTn id="37" dur="indefinite"/>
                                        <p:tgtEl>
                                          <p:spTgt spid="19"/>
                                        </p:tgtEl>
                                      </p:cBhvr>
                                    </p:animEffect>
                                  </p:childTnLst>
                                </p:cTn>
                              </p:par>
                              <p:par>
                                <p:cTn id="38" presetID="9" presetClass="emph" presetSubtype="0" grpId="0" nodeType="withEffect">
                                  <p:stCondLst>
                                    <p:cond delay="0"/>
                                  </p:stCondLst>
                                  <p:childTnLst>
                                    <p:set>
                                      <p:cBhvr>
                                        <p:cTn id="39" dur="indefinite"/>
                                        <p:tgtEl>
                                          <p:spTgt spid="45"/>
                                        </p:tgtEl>
                                        <p:attrNameLst>
                                          <p:attrName>style.opacity</p:attrName>
                                        </p:attrNameLst>
                                      </p:cBhvr>
                                      <p:to>
                                        <p:strVal val="0.5"/>
                                      </p:to>
                                    </p:set>
                                    <p:animEffect filter="image" prLst="opacity: 0.5">
                                      <p:cBhvr rctx="IE">
                                        <p:cTn id="40" dur="indefinite"/>
                                        <p:tgtEl>
                                          <p:spTgt spid="45"/>
                                        </p:tgtEl>
                                      </p:cBhvr>
                                    </p:animEffect>
                                  </p:childTnLst>
                                </p:cTn>
                              </p:par>
                              <p:par>
                                <p:cTn id="41" presetID="9" presetClass="emph" presetSubtype="0" nodeType="withEffect">
                                  <p:stCondLst>
                                    <p:cond delay="0"/>
                                  </p:stCondLst>
                                  <p:childTnLst>
                                    <p:set>
                                      <p:cBhvr>
                                        <p:cTn id="42" dur="indefinite"/>
                                        <p:tgtEl>
                                          <p:spTgt spid="32"/>
                                        </p:tgtEl>
                                        <p:attrNameLst>
                                          <p:attrName>style.opacity</p:attrName>
                                        </p:attrNameLst>
                                      </p:cBhvr>
                                      <p:to>
                                        <p:strVal val="0.5"/>
                                      </p:to>
                                    </p:set>
                                    <p:animEffect filter="image" prLst="opacity: 0.5">
                                      <p:cBhvr rctx="IE">
                                        <p:cTn id="43" dur="indefinite"/>
                                        <p:tgtEl>
                                          <p:spTgt spid="32"/>
                                        </p:tgtEl>
                                      </p:cBhvr>
                                    </p:animEffect>
                                  </p:childTnLst>
                                </p:cTn>
                              </p:par>
                              <p:par>
                                <p:cTn id="44" presetID="9" presetClass="emph" presetSubtype="0" nodeType="withEffect">
                                  <p:stCondLst>
                                    <p:cond delay="0"/>
                                  </p:stCondLst>
                                  <p:childTnLst>
                                    <p:set>
                                      <p:cBhvr>
                                        <p:cTn id="45" dur="indefinite"/>
                                        <p:tgtEl>
                                          <p:spTgt spid="50"/>
                                        </p:tgtEl>
                                        <p:attrNameLst>
                                          <p:attrName>style.opacity</p:attrName>
                                        </p:attrNameLst>
                                      </p:cBhvr>
                                      <p:to>
                                        <p:strVal val="0.5"/>
                                      </p:to>
                                    </p:set>
                                    <p:animEffect filter="image" prLst="opacity: 0.5">
                                      <p:cBhvr rctx="IE">
                                        <p:cTn id="46" dur="indefinite"/>
                                        <p:tgtEl>
                                          <p:spTgt spid="50"/>
                                        </p:tgtEl>
                                      </p:cBhvr>
                                    </p:animEffect>
                                  </p:childTnLst>
                                </p:cTn>
                              </p:par>
                              <p:par>
                                <p:cTn id="47" presetID="9" presetClass="emph" presetSubtype="0" nodeType="withEffect">
                                  <p:stCondLst>
                                    <p:cond delay="0"/>
                                  </p:stCondLst>
                                  <p:childTnLst>
                                    <p:set>
                                      <p:cBhvr>
                                        <p:cTn id="48" dur="indefinite"/>
                                        <p:tgtEl>
                                          <p:spTgt spid="37"/>
                                        </p:tgtEl>
                                        <p:attrNameLst>
                                          <p:attrName>style.opacity</p:attrName>
                                        </p:attrNameLst>
                                      </p:cBhvr>
                                      <p:to>
                                        <p:strVal val="0.5"/>
                                      </p:to>
                                    </p:set>
                                    <p:animEffect filter="image" prLst="opacity: 0.5">
                                      <p:cBhvr rctx="IE">
                                        <p:cTn id="49" dur="indefinite"/>
                                        <p:tgtEl>
                                          <p:spTgt spid="37"/>
                                        </p:tgtEl>
                                      </p:cBhvr>
                                    </p:animEffect>
                                  </p:childTnLst>
                                </p:cTn>
                              </p:par>
                              <p:par>
                                <p:cTn id="50" presetID="9" presetClass="emph" presetSubtype="0" grpId="0" nodeType="withEffect">
                                  <p:stCondLst>
                                    <p:cond delay="0"/>
                                  </p:stCondLst>
                                  <p:childTnLst>
                                    <p:set>
                                      <p:cBhvr>
                                        <p:cTn id="51" dur="indefinite"/>
                                        <p:tgtEl>
                                          <p:spTgt spid="46"/>
                                        </p:tgtEl>
                                        <p:attrNameLst>
                                          <p:attrName>style.opacity</p:attrName>
                                        </p:attrNameLst>
                                      </p:cBhvr>
                                      <p:to>
                                        <p:strVal val="0.5"/>
                                      </p:to>
                                    </p:set>
                                    <p:animEffect filter="image" prLst="opacity: 0.5">
                                      <p:cBhvr rctx="IE">
                                        <p:cTn id="52" dur="indefinite"/>
                                        <p:tgtEl>
                                          <p:spTgt spid="46"/>
                                        </p:tgtEl>
                                      </p:cBhvr>
                                    </p:animEffect>
                                  </p:childTnLst>
                                </p:cTn>
                              </p:par>
                              <p:par>
                                <p:cTn id="53" presetID="9" presetClass="emph" presetSubtype="0" nodeType="withEffect">
                                  <p:stCondLst>
                                    <p:cond delay="0"/>
                                  </p:stCondLst>
                                  <p:childTnLst>
                                    <p:set>
                                      <p:cBhvr>
                                        <p:cTn id="54" dur="indefinite"/>
                                        <p:tgtEl>
                                          <p:spTgt spid="13"/>
                                        </p:tgtEl>
                                        <p:attrNameLst>
                                          <p:attrName>style.opacity</p:attrName>
                                        </p:attrNameLst>
                                      </p:cBhvr>
                                      <p:to>
                                        <p:strVal val="0.5"/>
                                      </p:to>
                                    </p:set>
                                    <p:animEffect filter="image" prLst="opacity: 0.5">
                                      <p:cBhvr rctx="IE">
                                        <p:cTn id="55" dur="indefinite"/>
                                        <p:tgtEl>
                                          <p:spTgt spid="13"/>
                                        </p:tgtEl>
                                      </p:cBhvr>
                                    </p:animEffect>
                                  </p:childTnLst>
                                </p:cTn>
                              </p:par>
                              <p:par>
                                <p:cTn id="56" presetID="9" presetClass="emph" presetSubtype="0" nodeType="withEffect">
                                  <p:stCondLst>
                                    <p:cond delay="0"/>
                                  </p:stCondLst>
                                  <p:childTnLst>
                                    <p:set>
                                      <p:cBhvr>
                                        <p:cTn id="57" dur="indefinite"/>
                                        <p:tgtEl>
                                          <p:spTgt spid="23"/>
                                        </p:tgtEl>
                                        <p:attrNameLst>
                                          <p:attrName>style.opacity</p:attrName>
                                        </p:attrNameLst>
                                      </p:cBhvr>
                                      <p:to>
                                        <p:strVal val="0.5"/>
                                      </p:to>
                                    </p:set>
                                    <p:animEffect filter="image" prLst="opacity: 0.5">
                                      <p:cBhvr rctx="IE">
                                        <p:cTn id="58" dur="indefinite"/>
                                        <p:tgtEl>
                                          <p:spTgt spid="23"/>
                                        </p:tgtEl>
                                      </p:cBhvr>
                                    </p:animEffect>
                                  </p:childTnLst>
                                </p:cTn>
                              </p:par>
                              <p:par>
                                <p:cTn id="59" presetID="9" presetClass="emph" presetSubtype="0" grpId="0" nodeType="withEffect">
                                  <p:stCondLst>
                                    <p:cond delay="0"/>
                                  </p:stCondLst>
                                  <p:childTnLst>
                                    <p:set>
                                      <p:cBhvr>
                                        <p:cTn id="60" dur="indefinite"/>
                                        <p:tgtEl>
                                          <p:spTgt spid="27"/>
                                        </p:tgtEl>
                                        <p:attrNameLst>
                                          <p:attrName>style.opacity</p:attrName>
                                        </p:attrNameLst>
                                      </p:cBhvr>
                                      <p:to>
                                        <p:strVal val="0.5"/>
                                      </p:to>
                                    </p:set>
                                    <p:animEffect filter="image" prLst="opacity: 0.5">
                                      <p:cBhvr rctx="IE">
                                        <p:cTn id="61" dur="indefinite"/>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0" grpId="0"/>
      <p:bldP spid="27" grpId="0"/>
      <p:bldP spid="39" grpId="0" animBg="1"/>
      <p:bldP spid="40" grpId="0"/>
      <p:bldP spid="42" grpId="0"/>
      <p:bldP spid="44" grpId="0"/>
      <p:bldP spid="26" grpId="0" animBg="1"/>
      <p:bldP spid="45" grpId="0" animBg="1"/>
      <p:bldP spid="4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47B74-69FA-4828-A74F-3AE4BFA7D572}"/>
              </a:ext>
            </a:extLst>
          </p:cNvPr>
          <p:cNvSpPr txBox="1">
            <a:spLocks/>
          </p:cNvSpPr>
          <p:nvPr/>
        </p:nvSpPr>
        <p:spPr>
          <a:xfrm>
            <a:off x="0" y="-619760"/>
            <a:ext cx="9144000" cy="14509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300" dirty="0"/>
              <a:t>Structural Connectivity Prediction</a:t>
            </a:r>
          </a:p>
        </p:txBody>
      </p:sp>
      <p:cxnSp>
        <p:nvCxnSpPr>
          <p:cNvPr id="3" name="Straight Connector 2">
            <a:extLst>
              <a:ext uri="{FF2B5EF4-FFF2-40B4-BE49-F238E27FC236}">
                <a16:creationId xmlns:a16="http://schemas.microsoft.com/office/drawing/2014/main" id="{B8A825E4-79C7-4316-A714-FEBAD3AEAE36}"/>
              </a:ext>
            </a:extLst>
          </p:cNvPr>
          <p:cNvCxnSpPr/>
          <p:nvPr/>
        </p:nvCxnSpPr>
        <p:spPr>
          <a:xfrm>
            <a:off x="121920"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 name="Cube 5">
            <a:extLst>
              <a:ext uri="{FF2B5EF4-FFF2-40B4-BE49-F238E27FC236}">
                <a16:creationId xmlns:a16="http://schemas.microsoft.com/office/drawing/2014/main" id="{E2506EE2-EC66-4C62-BE2A-D2EBA88C115C}"/>
              </a:ext>
            </a:extLst>
          </p:cNvPr>
          <p:cNvSpPr/>
          <p:nvPr/>
        </p:nvSpPr>
        <p:spPr>
          <a:xfrm>
            <a:off x="1141901" y="1967495"/>
            <a:ext cx="628412" cy="599412"/>
          </a:xfrm>
          <a:prstGeom prst="cube">
            <a:avLst>
              <a:gd name="adj" fmla="val 10575"/>
            </a:avLst>
          </a:prstGeom>
          <a:solidFill>
            <a:schemeClr val="accent2">
              <a:lumMod val="60000"/>
              <a:lumOff val="40000"/>
            </a:schemeClr>
          </a:solidFill>
          <a:ln w="3492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17" dirty="0"/>
          </a:p>
        </p:txBody>
      </p:sp>
      <p:sp>
        <p:nvSpPr>
          <p:cNvPr id="7" name="Rectangle 6">
            <a:extLst>
              <a:ext uri="{FF2B5EF4-FFF2-40B4-BE49-F238E27FC236}">
                <a16:creationId xmlns:a16="http://schemas.microsoft.com/office/drawing/2014/main" id="{4834FBEC-2A17-4582-B4F0-9F39C1A68F6E}"/>
              </a:ext>
            </a:extLst>
          </p:cNvPr>
          <p:cNvSpPr/>
          <p:nvPr/>
        </p:nvSpPr>
        <p:spPr>
          <a:xfrm>
            <a:off x="4721517" y="1751251"/>
            <a:ext cx="1105679" cy="1041368"/>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2D FC-NN</a:t>
            </a:r>
          </a:p>
        </p:txBody>
      </p:sp>
      <p:cxnSp>
        <p:nvCxnSpPr>
          <p:cNvPr id="8" name="Straight Arrow Connector 7">
            <a:extLst>
              <a:ext uri="{FF2B5EF4-FFF2-40B4-BE49-F238E27FC236}">
                <a16:creationId xmlns:a16="http://schemas.microsoft.com/office/drawing/2014/main" id="{72F3A962-B0BB-40A9-9579-B304B13D3F26}"/>
              </a:ext>
            </a:extLst>
          </p:cNvPr>
          <p:cNvCxnSpPr>
            <a:cxnSpLocks/>
          </p:cNvCxnSpPr>
          <p:nvPr/>
        </p:nvCxnSpPr>
        <p:spPr>
          <a:xfrm>
            <a:off x="3446473" y="2272670"/>
            <a:ext cx="283560" cy="0"/>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F5C6F62-11A9-4101-86D1-9BD58798787E}"/>
              </a:ext>
            </a:extLst>
          </p:cNvPr>
          <p:cNvCxnSpPr>
            <a:cxnSpLocks/>
          </p:cNvCxnSpPr>
          <p:nvPr/>
        </p:nvCxnSpPr>
        <p:spPr>
          <a:xfrm>
            <a:off x="4375685" y="2272670"/>
            <a:ext cx="347406" cy="0"/>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BA86D50-FFB9-4666-A6D3-DA5117017612}"/>
              </a:ext>
            </a:extLst>
          </p:cNvPr>
          <p:cNvSpPr/>
          <p:nvPr/>
        </p:nvSpPr>
        <p:spPr>
          <a:xfrm>
            <a:off x="2340794" y="1761506"/>
            <a:ext cx="1105679" cy="1041368"/>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2D FC-NN</a:t>
            </a:r>
          </a:p>
        </p:txBody>
      </p:sp>
      <p:cxnSp>
        <p:nvCxnSpPr>
          <p:cNvPr id="11" name="Straight Arrow Connector 10">
            <a:extLst>
              <a:ext uri="{FF2B5EF4-FFF2-40B4-BE49-F238E27FC236}">
                <a16:creationId xmlns:a16="http://schemas.microsoft.com/office/drawing/2014/main" id="{3BE95655-C75E-400F-A9C6-651EB35C326C}"/>
              </a:ext>
            </a:extLst>
          </p:cNvPr>
          <p:cNvCxnSpPr>
            <a:cxnSpLocks/>
          </p:cNvCxnSpPr>
          <p:nvPr/>
        </p:nvCxnSpPr>
        <p:spPr>
          <a:xfrm>
            <a:off x="1809934" y="2282189"/>
            <a:ext cx="411599" cy="0"/>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9D81CAF-AEFC-4A10-AC25-04EE1B96A850}"/>
              </a:ext>
            </a:extLst>
          </p:cNvPr>
          <p:cNvCxnSpPr>
            <a:cxnSpLocks/>
          </p:cNvCxnSpPr>
          <p:nvPr/>
        </p:nvCxnSpPr>
        <p:spPr>
          <a:xfrm>
            <a:off x="5827196" y="2271935"/>
            <a:ext cx="283560" cy="0"/>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91AD6FB-3B65-468A-80E8-51CE49A4010D}"/>
              </a:ext>
            </a:extLst>
          </p:cNvPr>
          <p:cNvSpPr txBox="1"/>
          <p:nvPr/>
        </p:nvSpPr>
        <p:spPr>
          <a:xfrm>
            <a:off x="3361894" y="3073633"/>
            <a:ext cx="2027582" cy="338554"/>
          </a:xfrm>
          <a:prstGeom prst="rect">
            <a:avLst/>
          </a:prstGeom>
          <a:noFill/>
        </p:spPr>
        <p:txBody>
          <a:bodyPr wrap="square" rtlCol="0">
            <a:spAutoFit/>
          </a:bodyPr>
          <a:lstStyle/>
          <a:p>
            <a:r>
              <a:rPr lang="en-US" sz="1600" b="1" dirty="0"/>
              <a:t>SC embedding</a:t>
            </a:r>
          </a:p>
        </p:txBody>
      </p:sp>
      <p:sp>
        <p:nvSpPr>
          <p:cNvPr id="14" name="TextBox 13">
            <a:extLst>
              <a:ext uri="{FF2B5EF4-FFF2-40B4-BE49-F238E27FC236}">
                <a16:creationId xmlns:a16="http://schemas.microsoft.com/office/drawing/2014/main" id="{97B64958-389F-4DB7-AF23-23A161C1DF70}"/>
              </a:ext>
            </a:extLst>
          </p:cNvPr>
          <p:cNvSpPr txBox="1"/>
          <p:nvPr/>
        </p:nvSpPr>
        <p:spPr>
          <a:xfrm>
            <a:off x="121920" y="3091221"/>
            <a:ext cx="2668373" cy="338554"/>
          </a:xfrm>
          <a:prstGeom prst="rect">
            <a:avLst/>
          </a:prstGeom>
          <a:noFill/>
        </p:spPr>
        <p:txBody>
          <a:bodyPr wrap="square" rtlCol="0">
            <a:spAutoFit/>
          </a:bodyPr>
          <a:lstStyle/>
          <a:p>
            <a:pPr algn="ctr"/>
            <a:r>
              <a:rPr lang="en-US" sz="1600" b="1" dirty="0"/>
              <a:t>FC embedding</a:t>
            </a:r>
          </a:p>
        </p:txBody>
      </p:sp>
      <p:sp>
        <p:nvSpPr>
          <p:cNvPr id="15" name="TextBox 14">
            <a:extLst>
              <a:ext uri="{FF2B5EF4-FFF2-40B4-BE49-F238E27FC236}">
                <a16:creationId xmlns:a16="http://schemas.microsoft.com/office/drawing/2014/main" id="{8405E1D7-9BE4-4FAC-86FF-7065F2325C9E}"/>
              </a:ext>
            </a:extLst>
          </p:cNvPr>
          <p:cNvSpPr txBox="1"/>
          <p:nvPr/>
        </p:nvSpPr>
        <p:spPr>
          <a:xfrm>
            <a:off x="7030729" y="2906174"/>
            <a:ext cx="756727" cy="338554"/>
          </a:xfrm>
          <a:prstGeom prst="rect">
            <a:avLst/>
          </a:prstGeom>
          <a:noFill/>
        </p:spPr>
        <p:txBody>
          <a:bodyPr wrap="square" rtlCol="0">
            <a:spAutoFit/>
          </a:bodyPr>
          <a:lstStyle/>
          <a:p>
            <a:r>
              <a:rPr lang="en-US" sz="1600" dirty="0"/>
              <a:t>P x P</a:t>
            </a:r>
          </a:p>
        </p:txBody>
      </p:sp>
      <p:pic>
        <p:nvPicPr>
          <p:cNvPr id="17" name="Picture 16" descr="Shape&#10;&#10;Description automatically generated with medium confidence">
            <a:extLst>
              <a:ext uri="{FF2B5EF4-FFF2-40B4-BE49-F238E27FC236}">
                <a16:creationId xmlns:a16="http://schemas.microsoft.com/office/drawing/2014/main" id="{B71B6563-59DB-4E28-B60D-361963E88B8B}"/>
              </a:ext>
            </a:extLst>
          </p:cNvPr>
          <p:cNvPicPr>
            <a:picLocks noChangeAspect="1"/>
          </p:cNvPicPr>
          <p:nvPr/>
        </p:nvPicPr>
        <p:blipFill rotWithShape="1">
          <a:blip r:embed="rId3">
            <a:extLst>
              <a:ext uri="{28A0092B-C50C-407E-A947-70E740481C1C}">
                <a14:useLocalDpi xmlns:a14="http://schemas.microsoft.com/office/drawing/2010/main" val="0"/>
              </a:ext>
            </a:extLst>
          </a:blip>
          <a:srcRect l="33788" r="40178" b="80550"/>
          <a:stretch/>
        </p:blipFill>
        <p:spPr>
          <a:xfrm>
            <a:off x="8141283" y="2111536"/>
            <a:ext cx="358911" cy="68836"/>
          </a:xfrm>
          <a:prstGeom prst="rect">
            <a:avLst/>
          </a:prstGeom>
        </p:spPr>
      </p:pic>
      <p:sp>
        <p:nvSpPr>
          <p:cNvPr id="18" name="TextBox 17">
            <a:extLst>
              <a:ext uri="{FF2B5EF4-FFF2-40B4-BE49-F238E27FC236}">
                <a16:creationId xmlns:a16="http://schemas.microsoft.com/office/drawing/2014/main" id="{5927738E-644B-4CDA-B6A3-20D25B090147}"/>
              </a:ext>
            </a:extLst>
          </p:cNvPr>
          <p:cNvSpPr txBox="1"/>
          <p:nvPr/>
        </p:nvSpPr>
        <p:spPr>
          <a:xfrm>
            <a:off x="3747869" y="2605570"/>
            <a:ext cx="690088" cy="338554"/>
          </a:xfrm>
          <a:prstGeom prst="rect">
            <a:avLst/>
          </a:prstGeom>
          <a:noFill/>
        </p:spPr>
        <p:txBody>
          <a:bodyPr wrap="square" rtlCol="0">
            <a:spAutoFit/>
          </a:bodyPr>
          <a:lstStyle/>
          <a:p>
            <a:r>
              <a:rPr lang="en-US" sz="1600" dirty="0"/>
              <a:t>K x K</a:t>
            </a:r>
          </a:p>
        </p:txBody>
      </p:sp>
      <p:pic>
        <p:nvPicPr>
          <p:cNvPr id="19" name="Picture 18">
            <a:extLst>
              <a:ext uri="{FF2B5EF4-FFF2-40B4-BE49-F238E27FC236}">
                <a16:creationId xmlns:a16="http://schemas.microsoft.com/office/drawing/2014/main" id="{3122C236-660D-4F66-8B20-1BFCF29DB0C6}"/>
              </a:ext>
            </a:extLst>
          </p:cNvPr>
          <p:cNvPicPr>
            <a:picLocks noChangeAspect="1"/>
          </p:cNvPicPr>
          <p:nvPr/>
        </p:nvPicPr>
        <p:blipFill rotWithShape="1">
          <a:blip r:embed="rId4">
            <a:extLst>
              <a:ext uri="{28A0092B-C50C-407E-A947-70E740481C1C}">
                <a14:useLocalDpi xmlns:a14="http://schemas.microsoft.com/office/drawing/2010/main" val="0"/>
              </a:ext>
            </a:extLst>
          </a:blip>
          <a:srcRect r="72840" b="-14671"/>
          <a:stretch/>
        </p:blipFill>
        <p:spPr>
          <a:xfrm>
            <a:off x="571420" y="2255009"/>
            <a:ext cx="353223" cy="287798"/>
          </a:xfrm>
          <a:prstGeom prst="rect">
            <a:avLst/>
          </a:prstGeom>
        </p:spPr>
      </p:pic>
      <p:sp>
        <p:nvSpPr>
          <p:cNvPr id="22" name="Cube 21">
            <a:extLst>
              <a:ext uri="{FF2B5EF4-FFF2-40B4-BE49-F238E27FC236}">
                <a16:creationId xmlns:a16="http://schemas.microsoft.com/office/drawing/2014/main" id="{9AC28FB0-92B7-463D-8FA4-022678E6B28D}"/>
              </a:ext>
            </a:extLst>
          </p:cNvPr>
          <p:cNvSpPr/>
          <p:nvPr/>
        </p:nvSpPr>
        <p:spPr>
          <a:xfrm>
            <a:off x="3727739" y="1946932"/>
            <a:ext cx="697632" cy="619975"/>
          </a:xfrm>
          <a:prstGeom prst="cube">
            <a:avLst>
              <a:gd name="adj" fmla="val 10575"/>
            </a:avLst>
          </a:prstGeom>
          <a:solidFill>
            <a:schemeClr val="accent5">
              <a:lumMod val="60000"/>
              <a:lumOff val="40000"/>
            </a:schemeClr>
          </a:solidFill>
          <a:ln w="3492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17" dirty="0"/>
          </a:p>
        </p:txBody>
      </p:sp>
      <p:pic>
        <p:nvPicPr>
          <p:cNvPr id="23" name="Picture 22">
            <a:extLst>
              <a:ext uri="{FF2B5EF4-FFF2-40B4-BE49-F238E27FC236}">
                <a16:creationId xmlns:a16="http://schemas.microsoft.com/office/drawing/2014/main" id="{25CBA13A-B0BD-419E-8DB1-0516151621BC}"/>
              </a:ext>
            </a:extLst>
          </p:cNvPr>
          <p:cNvPicPr>
            <a:picLocks noChangeAspect="1"/>
          </p:cNvPicPr>
          <p:nvPr/>
        </p:nvPicPr>
        <p:blipFill rotWithShape="1">
          <a:blip r:embed="rId5"/>
          <a:srcRect l="5310" t="9121" r="20273" b="8183"/>
          <a:stretch/>
        </p:blipFill>
        <p:spPr>
          <a:xfrm>
            <a:off x="6637347" y="1668070"/>
            <a:ext cx="1220376" cy="1173877"/>
          </a:xfrm>
          <a:prstGeom prst="rect">
            <a:avLst/>
          </a:prstGeom>
          <a:ln w="25400">
            <a:solidFill>
              <a:srgbClr val="000000"/>
            </a:solidFill>
          </a:ln>
        </p:spPr>
      </p:pic>
      <p:sp>
        <p:nvSpPr>
          <p:cNvPr id="24" name="TextBox 23">
            <a:extLst>
              <a:ext uri="{FF2B5EF4-FFF2-40B4-BE49-F238E27FC236}">
                <a16:creationId xmlns:a16="http://schemas.microsoft.com/office/drawing/2014/main" id="{9EE13DA9-506A-4213-AC5A-8457F39E85E3}"/>
              </a:ext>
            </a:extLst>
          </p:cNvPr>
          <p:cNvSpPr txBox="1"/>
          <p:nvPr/>
        </p:nvSpPr>
        <p:spPr>
          <a:xfrm>
            <a:off x="1121076" y="2618637"/>
            <a:ext cx="690088" cy="338554"/>
          </a:xfrm>
          <a:prstGeom prst="rect">
            <a:avLst/>
          </a:prstGeom>
          <a:noFill/>
        </p:spPr>
        <p:txBody>
          <a:bodyPr wrap="square" rtlCol="0">
            <a:spAutoFit/>
          </a:bodyPr>
          <a:lstStyle/>
          <a:p>
            <a:r>
              <a:rPr lang="en-US" sz="1600" dirty="0"/>
              <a:t>K x K</a:t>
            </a:r>
          </a:p>
        </p:txBody>
      </p:sp>
      <p:sp>
        <p:nvSpPr>
          <p:cNvPr id="25" name="TextBox 24">
            <a:extLst>
              <a:ext uri="{FF2B5EF4-FFF2-40B4-BE49-F238E27FC236}">
                <a16:creationId xmlns:a16="http://schemas.microsoft.com/office/drawing/2014/main" id="{F9369CE8-4424-40E3-8A3B-851AB3AB1F11}"/>
              </a:ext>
            </a:extLst>
          </p:cNvPr>
          <p:cNvSpPr txBox="1"/>
          <p:nvPr/>
        </p:nvSpPr>
        <p:spPr>
          <a:xfrm>
            <a:off x="6609906" y="3262528"/>
            <a:ext cx="2027582" cy="338554"/>
          </a:xfrm>
          <a:prstGeom prst="rect">
            <a:avLst/>
          </a:prstGeom>
          <a:noFill/>
        </p:spPr>
        <p:txBody>
          <a:bodyPr wrap="square" rtlCol="0">
            <a:spAutoFit/>
          </a:bodyPr>
          <a:lstStyle/>
          <a:p>
            <a:r>
              <a:rPr lang="en-US" sz="1600" b="1" dirty="0"/>
              <a:t>DTI Tractography</a:t>
            </a:r>
          </a:p>
        </p:txBody>
      </p:sp>
      <p:pic>
        <p:nvPicPr>
          <p:cNvPr id="26" name="Picture 25" descr="Shape&#10;&#10;Description automatically generated with medium confidence">
            <a:extLst>
              <a:ext uri="{FF2B5EF4-FFF2-40B4-BE49-F238E27FC236}">
                <a16:creationId xmlns:a16="http://schemas.microsoft.com/office/drawing/2014/main" id="{57478767-13C6-45E3-AA89-531C56FA9625}"/>
              </a:ext>
            </a:extLst>
          </p:cNvPr>
          <p:cNvPicPr>
            <a:picLocks noChangeAspect="1"/>
          </p:cNvPicPr>
          <p:nvPr/>
        </p:nvPicPr>
        <p:blipFill rotWithShape="1">
          <a:blip r:embed="rId3">
            <a:extLst>
              <a:ext uri="{28A0092B-C50C-407E-A947-70E740481C1C}">
                <a14:useLocalDpi xmlns:a14="http://schemas.microsoft.com/office/drawing/2010/main" val="0"/>
              </a:ext>
            </a:extLst>
          </a:blip>
          <a:srcRect l="70477" t="13952" r="-6683" b="-20917"/>
          <a:stretch/>
        </p:blipFill>
        <p:spPr>
          <a:xfrm>
            <a:off x="8141283" y="2186435"/>
            <a:ext cx="499150" cy="378562"/>
          </a:xfrm>
          <a:prstGeom prst="rect">
            <a:avLst/>
          </a:prstGeom>
        </p:spPr>
      </p:pic>
      <p:pic>
        <p:nvPicPr>
          <p:cNvPr id="27" name="Picture 26">
            <a:extLst>
              <a:ext uri="{FF2B5EF4-FFF2-40B4-BE49-F238E27FC236}">
                <a16:creationId xmlns:a16="http://schemas.microsoft.com/office/drawing/2014/main" id="{8EA18F9E-101E-4FED-AE16-D41391C4AE67}"/>
              </a:ext>
            </a:extLst>
          </p:cNvPr>
          <p:cNvPicPr>
            <a:picLocks noChangeAspect="1"/>
          </p:cNvPicPr>
          <p:nvPr/>
        </p:nvPicPr>
        <p:blipFill rotWithShape="1">
          <a:blip r:embed="rId4">
            <a:extLst>
              <a:ext uri="{28A0092B-C50C-407E-A947-70E740481C1C}">
                <a14:useLocalDpi xmlns:a14="http://schemas.microsoft.com/office/drawing/2010/main" val="0"/>
              </a:ext>
            </a:extLst>
          </a:blip>
          <a:srcRect l="36141" t="1298" r="36699" b="-15969"/>
          <a:stretch/>
        </p:blipFill>
        <p:spPr>
          <a:xfrm>
            <a:off x="3888876" y="1495904"/>
            <a:ext cx="353223" cy="287798"/>
          </a:xfrm>
          <a:prstGeom prst="rect">
            <a:avLst/>
          </a:prstGeom>
        </p:spPr>
      </p:pic>
      <p:cxnSp>
        <p:nvCxnSpPr>
          <p:cNvPr id="28" name="Connector: Curved 27">
            <a:extLst>
              <a:ext uri="{FF2B5EF4-FFF2-40B4-BE49-F238E27FC236}">
                <a16:creationId xmlns:a16="http://schemas.microsoft.com/office/drawing/2014/main" id="{58A04EA7-E186-48BF-9C46-2AF560EDC594}"/>
              </a:ext>
            </a:extLst>
          </p:cNvPr>
          <p:cNvCxnSpPr>
            <a:cxnSpLocks/>
          </p:cNvCxnSpPr>
          <p:nvPr/>
        </p:nvCxnSpPr>
        <p:spPr>
          <a:xfrm flipV="1">
            <a:off x="5996538" y="2068500"/>
            <a:ext cx="511996" cy="427377"/>
          </a:xfrm>
          <a:prstGeom prst="curvedConnector3">
            <a:avLst>
              <a:gd name="adj1" fmla="val 50000"/>
            </a:avLst>
          </a:prstGeom>
          <a:ln w="38100"/>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C9C90C06-248C-42B4-9372-E5B48CD4A9C5}"/>
              </a:ext>
            </a:extLst>
          </p:cNvPr>
          <p:cNvPicPr>
            <a:picLocks noChangeAspect="1"/>
          </p:cNvPicPr>
          <p:nvPr/>
        </p:nvPicPr>
        <p:blipFill>
          <a:blip r:embed="rId6"/>
          <a:stretch>
            <a:fillRect/>
          </a:stretch>
        </p:blipFill>
        <p:spPr>
          <a:xfrm>
            <a:off x="1141901" y="4493482"/>
            <a:ext cx="6235132" cy="666859"/>
          </a:xfrm>
          <a:prstGeom prst="rect">
            <a:avLst/>
          </a:prstGeom>
          <a:ln w="25400">
            <a:solidFill>
              <a:srgbClr val="0070C0"/>
            </a:solidFill>
          </a:ln>
        </p:spPr>
      </p:pic>
      <p:pic>
        <p:nvPicPr>
          <p:cNvPr id="30" name="Picture 29">
            <a:extLst>
              <a:ext uri="{FF2B5EF4-FFF2-40B4-BE49-F238E27FC236}">
                <a16:creationId xmlns:a16="http://schemas.microsoft.com/office/drawing/2014/main" id="{32FD295B-0F34-408B-A9BB-A8DC6320098C}"/>
              </a:ext>
            </a:extLst>
          </p:cNvPr>
          <p:cNvPicPr>
            <a:picLocks noChangeAspect="1"/>
          </p:cNvPicPr>
          <p:nvPr/>
        </p:nvPicPr>
        <p:blipFill rotWithShape="1">
          <a:blip r:embed="rId6"/>
          <a:srcRect l="34842" t="20742" r="58303" b="39214"/>
          <a:stretch/>
        </p:blipFill>
        <p:spPr>
          <a:xfrm>
            <a:off x="5012339" y="1274414"/>
            <a:ext cx="427383" cy="267039"/>
          </a:xfrm>
          <a:prstGeom prst="rect">
            <a:avLst/>
          </a:prstGeom>
        </p:spPr>
      </p:pic>
      <p:pic>
        <p:nvPicPr>
          <p:cNvPr id="31" name="Picture 30">
            <a:extLst>
              <a:ext uri="{FF2B5EF4-FFF2-40B4-BE49-F238E27FC236}">
                <a16:creationId xmlns:a16="http://schemas.microsoft.com/office/drawing/2014/main" id="{7365FE8D-CECA-4771-9884-9D0D8B4BAF85}"/>
              </a:ext>
            </a:extLst>
          </p:cNvPr>
          <p:cNvPicPr>
            <a:picLocks noChangeAspect="1"/>
          </p:cNvPicPr>
          <p:nvPr/>
        </p:nvPicPr>
        <p:blipFill rotWithShape="1">
          <a:blip r:embed="rId6"/>
          <a:srcRect l="43518" t="22139" r="47278" b="35179"/>
          <a:stretch/>
        </p:blipFill>
        <p:spPr>
          <a:xfrm>
            <a:off x="2645635" y="1267551"/>
            <a:ext cx="573836" cy="284627"/>
          </a:xfrm>
          <a:prstGeom prst="rect">
            <a:avLst/>
          </a:prstGeom>
        </p:spPr>
      </p:pic>
    </p:spTree>
    <p:extLst>
      <p:ext uri="{BB962C8B-B14F-4D97-AF65-F5344CB8AC3E}">
        <p14:creationId xmlns:p14="http://schemas.microsoft.com/office/powerpoint/2010/main" val="27340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3" grpId="0"/>
      <p:bldP spid="14" grpId="0"/>
      <p:bldP spid="15" grpId="0"/>
      <p:bldP spid="18" grpId="0"/>
      <p:bldP spid="22" grpId="0" animBg="1"/>
      <p:bldP spid="24" grpId="0"/>
      <p:bldP spid="2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5F5DB256-E7BE-4EEE-9311-29FD543A5AE8}"/>
              </a:ext>
            </a:extLst>
          </p:cNvPr>
          <p:cNvSpPr txBox="1">
            <a:spLocks/>
          </p:cNvSpPr>
          <p:nvPr/>
        </p:nvSpPr>
        <p:spPr>
          <a:xfrm>
            <a:off x="0" y="-619760"/>
            <a:ext cx="9144000" cy="14509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300" dirty="0"/>
              <a:t>Matrix Autoencoder: SC Prediction</a:t>
            </a:r>
          </a:p>
        </p:txBody>
      </p:sp>
      <p:cxnSp>
        <p:nvCxnSpPr>
          <p:cNvPr id="30" name="Straight Connector 29">
            <a:extLst>
              <a:ext uri="{FF2B5EF4-FFF2-40B4-BE49-F238E27FC236}">
                <a16:creationId xmlns:a16="http://schemas.microsoft.com/office/drawing/2014/main" id="{E86712FA-96C9-4B51-9F7E-D16855D95972}"/>
              </a:ext>
            </a:extLst>
          </p:cNvPr>
          <p:cNvCxnSpPr/>
          <p:nvPr/>
        </p:nvCxnSpPr>
        <p:spPr>
          <a:xfrm>
            <a:off x="121920"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C960E56-9327-4B8E-B379-A04004E8A9EC}"/>
              </a:ext>
            </a:extLst>
          </p:cNvPr>
          <p:cNvSpPr txBox="1"/>
          <p:nvPr/>
        </p:nvSpPr>
        <p:spPr>
          <a:xfrm>
            <a:off x="381690" y="1061755"/>
            <a:ext cx="8187579" cy="1667743"/>
          </a:xfrm>
          <a:prstGeom prst="rect">
            <a:avLst/>
          </a:prstGeom>
          <a:solidFill>
            <a:schemeClr val="bg1">
              <a:lumMod val="95000"/>
            </a:schemeClr>
          </a:solidFill>
          <a:ln w="28575">
            <a:solidFill>
              <a:schemeClr val="tx1">
                <a:lumMod val="95000"/>
                <a:lumOff val="5000"/>
              </a:schemeClr>
            </a:solidFill>
          </a:ln>
        </p:spPr>
        <p:txBody>
          <a:bodyPr wrap="square" rtlCol="0">
            <a:spAutoFit/>
          </a:bodyPr>
          <a:lstStyle/>
          <a:p>
            <a:endParaRPr lang="en-US" dirty="0"/>
          </a:p>
        </p:txBody>
      </p:sp>
      <p:pic>
        <p:nvPicPr>
          <p:cNvPr id="13" name="Shape 63" descr="corr.jpg">
            <a:extLst>
              <a:ext uri="{FF2B5EF4-FFF2-40B4-BE49-F238E27FC236}">
                <a16:creationId xmlns:a16="http://schemas.microsoft.com/office/drawing/2014/main" id="{342060BD-60C0-417F-ADDE-709DFEEDD271}"/>
              </a:ext>
            </a:extLst>
          </p:cNvPr>
          <p:cNvPicPr preferRelativeResize="0"/>
          <p:nvPr/>
        </p:nvPicPr>
        <p:blipFill rotWithShape="1">
          <a:blip r:embed="rId3">
            <a:alphaModFix/>
          </a:blip>
          <a:srcRect l="11336" t="7856" r="20329" b="11066"/>
          <a:stretch/>
        </p:blipFill>
        <p:spPr>
          <a:xfrm>
            <a:off x="6679235" y="1251530"/>
            <a:ext cx="1187227" cy="1095581"/>
          </a:xfrm>
          <a:prstGeom prst="rect">
            <a:avLst/>
          </a:prstGeom>
          <a:ln w="31750">
            <a:solidFill>
              <a:schemeClr val="tx1">
                <a:lumMod val="95000"/>
                <a:lumOff val="5000"/>
              </a:schemeClr>
            </a:solidFill>
          </a:ln>
          <a:effectLst>
            <a:outerShdw blurRad="292100" dist="139700" dir="2700000" algn="tl" rotWithShape="0">
              <a:srgbClr val="333333">
                <a:alpha val="0"/>
              </a:srgbClr>
            </a:outerShdw>
          </a:effectLst>
        </p:spPr>
      </p:pic>
      <p:pic>
        <p:nvPicPr>
          <p:cNvPr id="19" name="Shape 63" descr="corr.jpg">
            <a:extLst>
              <a:ext uri="{FF2B5EF4-FFF2-40B4-BE49-F238E27FC236}">
                <a16:creationId xmlns:a16="http://schemas.microsoft.com/office/drawing/2014/main" id="{B06E3A43-F2B5-4328-8312-060EA70B67BA}"/>
              </a:ext>
            </a:extLst>
          </p:cNvPr>
          <p:cNvPicPr preferRelativeResize="0"/>
          <p:nvPr/>
        </p:nvPicPr>
        <p:blipFill rotWithShape="1">
          <a:blip r:embed="rId3">
            <a:alphaModFix/>
          </a:blip>
          <a:srcRect l="11336" t="7856" r="20329" b="11066"/>
          <a:stretch/>
        </p:blipFill>
        <p:spPr>
          <a:xfrm>
            <a:off x="1178073" y="1251530"/>
            <a:ext cx="1187227" cy="1113164"/>
          </a:xfrm>
          <a:prstGeom prst="rect">
            <a:avLst/>
          </a:prstGeom>
          <a:ln w="31750">
            <a:solidFill>
              <a:schemeClr val="tx1">
                <a:lumMod val="95000"/>
                <a:lumOff val="5000"/>
              </a:schemeClr>
            </a:solidFill>
          </a:ln>
          <a:effectLst>
            <a:outerShdw blurRad="292100" dist="139700" dir="2700000" algn="tl" rotWithShape="0">
              <a:srgbClr val="333333">
                <a:alpha val="0"/>
              </a:srgbClr>
            </a:outerShdw>
          </a:effectLst>
        </p:spPr>
      </p:pic>
      <p:sp>
        <p:nvSpPr>
          <p:cNvPr id="20" name="TextBox 19">
            <a:extLst>
              <a:ext uri="{FF2B5EF4-FFF2-40B4-BE49-F238E27FC236}">
                <a16:creationId xmlns:a16="http://schemas.microsoft.com/office/drawing/2014/main" id="{286A5A34-A0C3-4CFB-9857-4C03A8CDAD21}"/>
              </a:ext>
            </a:extLst>
          </p:cNvPr>
          <p:cNvSpPr txBox="1"/>
          <p:nvPr/>
        </p:nvSpPr>
        <p:spPr>
          <a:xfrm>
            <a:off x="517110" y="2384416"/>
            <a:ext cx="2509155" cy="307777"/>
          </a:xfrm>
          <a:prstGeom prst="rect">
            <a:avLst/>
          </a:prstGeom>
          <a:noFill/>
        </p:spPr>
        <p:txBody>
          <a:bodyPr wrap="square" rtlCol="0">
            <a:spAutoFit/>
          </a:bodyPr>
          <a:lstStyle/>
          <a:p>
            <a:pPr algn="ctr"/>
            <a:r>
              <a:rPr lang="en-US" sz="1400" b="1" dirty="0"/>
              <a:t>rs-fMRI correlation matrix</a:t>
            </a:r>
          </a:p>
        </p:txBody>
      </p:sp>
      <p:pic>
        <p:nvPicPr>
          <p:cNvPr id="22" name="Picture 21" descr="Shape&#10;&#10;Description automatically generated with medium confidence">
            <a:extLst>
              <a:ext uri="{FF2B5EF4-FFF2-40B4-BE49-F238E27FC236}">
                <a16:creationId xmlns:a16="http://schemas.microsoft.com/office/drawing/2014/main" id="{3CFCF91F-36AD-43B1-A3EA-C6BBD31FE7C4}"/>
              </a:ext>
            </a:extLst>
          </p:cNvPr>
          <p:cNvPicPr>
            <a:picLocks noChangeAspect="1"/>
          </p:cNvPicPr>
          <p:nvPr/>
        </p:nvPicPr>
        <p:blipFill rotWithShape="1">
          <a:blip r:embed="rId4">
            <a:extLst>
              <a:ext uri="{28A0092B-C50C-407E-A947-70E740481C1C}">
                <a14:useLocalDpi xmlns:a14="http://schemas.microsoft.com/office/drawing/2010/main" val="0"/>
              </a:ext>
            </a:extLst>
          </a:blip>
          <a:srcRect r="72988"/>
          <a:stretch/>
        </p:blipFill>
        <p:spPr>
          <a:xfrm>
            <a:off x="517110" y="1717006"/>
            <a:ext cx="350179" cy="332794"/>
          </a:xfrm>
          <a:prstGeom prst="rect">
            <a:avLst/>
          </a:prstGeom>
        </p:spPr>
      </p:pic>
      <p:pic>
        <p:nvPicPr>
          <p:cNvPr id="23" name="Picture 22" descr="Shape&#10;&#10;Description automatically generated with medium confidence">
            <a:extLst>
              <a:ext uri="{FF2B5EF4-FFF2-40B4-BE49-F238E27FC236}">
                <a16:creationId xmlns:a16="http://schemas.microsoft.com/office/drawing/2014/main" id="{0D123C27-9B7F-41D5-AFE6-F120F6517E85}"/>
              </a:ext>
            </a:extLst>
          </p:cNvPr>
          <p:cNvPicPr>
            <a:picLocks noChangeAspect="1"/>
          </p:cNvPicPr>
          <p:nvPr/>
        </p:nvPicPr>
        <p:blipFill rotWithShape="1">
          <a:blip r:embed="rId4">
            <a:extLst>
              <a:ext uri="{28A0092B-C50C-407E-A947-70E740481C1C}">
                <a14:useLocalDpi xmlns:a14="http://schemas.microsoft.com/office/drawing/2010/main" val="0"/>
              </a:ext>
            </a:extLst>
          </a:blip>
          <a:srcRect l="33788" r="39200"/>
          <a:stretch/>
        </p:blipFill>
        <p:spPr>
          <a:xfrm>
            <a:off x="8000702" y="1663339"/>
            <a:ext cx="350179" cy="332794"/>
          </a:xfrm>
          <a:prstGeom prst="rect">
            <a:avLst/>
          </a:prstGeom>
        </p:spPr>
      </p:pic>
      <p:sp>
        <p:nvSpPr>
          <p:cNvPr id="33" name="TextBox 32">
            <a:extLst>
              <a:ext uri="{FF2B5EF4-FFF2-40B4-BE49-F238E27FC236}">
                <a16:creationId xmlns:a16="http://schemas.microsoft.com/office/drawing/2014/main" id="{5003145C-5E8B-4482-AC99-46C3B299CE21}"/>
              </a:ext>
            </a:extLst>
          </p:cNvPr>
          <p:cNvSpPr txBox="1"/>
          <p:nvPr/>
        </p:nvSpPr>
        <p:spPr>
          <a:xfrm>
            <a:off x="3083666" y="2782135"/>
            <a:ext cx="5485603" cy="1667743"/>
          </a:xfrm>
          <a:prstGeom prst="rect">
            <a:avLst/>
          </a:prstGeom>
          <a:solidFill>
            <a:schemeClr val="accent4">
              <a:lumMod val="20000"/>
              <a:lumOff val="80000"/>
            </a:schemeClr>
          </a:solidFill>
          <a:ln w="28575">
            <a:solidFill>
              <a:schemeClr val="tx1">
                <a:lumMod val="95000"/>
                <a:lumOff val="5000"/>
              </a:schemeClr>
            </a:solidFill>
          </a:ln>
        </p:spPr>
        <p:txBody>
          <a:bodyPr wrap="square" rtlCol="0">
            <a:spAutoFit/>
          </a:bodyPr>
          <a:lstStyle/>
          <a:p>
            <a:endParaRPr lang="en-US" dirty="0"/>
          </a:p>
        </p:txBody>
      </p:sp>
      <p:sp>
        <p:nvSpPr>
          <p:cNvPr id="34" name="TextBox 33">
            <a:extLst>
              <a:ext uri="{FF2B5EF4-FFF2-40B4-BE49-F238E27FC236}">
                <a16:creationId xmlns:a16="http://schemas.microsoft.com/office/drawing/2014/main" id="{0442616D-41D2-40B5-8D06-CBEAA9651BB5}"/>
              </a:ext>
            </a:extLst>
          </p:cNvPr>
          <p:cNvSpPr txBox="1"/>
          <p:nvPr/>
        </p:nvSpPr>
        <p:spPr>
          <a:xfrm>
            <a:off x="6093937" y="4099433"/>
            <a:ext cx="2668373" cy="307777"/>
          </a:xfrm>
          <a:prstGeom prst="rect">
            <a:avLst/>
          </a:prstGeom>
          <a:noFill/>
        </p:spPr>
        <p:txBody>
          <a:bodyPr wrap="square" rtlCol="0">
            <a:spAutoFit/>
          </a:bodyPr>
          <a:lstStyle/>
          <a:p>
            <a:pPr algn="ctr"/>
            <a:r>
              <a:rPr lang="en-US" sz="1400" b="1" dirty="0"/>
              <a:t>DTI Adjacency matrix</a:t>
            </a:r>
          </a:p>
        </p:txBody>
      </p:sp>
      <p:pic>
        <p:nvPicPr>
          <p:cNvPr id="35" name="Picture 34" descr="Shape&#10;&#10;Description automatically generated with medium confidence">
            <a:extLst>
              <a:ext uri="{FF2B5EF4-FFF2-40B4-BE49-F238E27FC236}">
                <a16:creationId xmlns:a16="http://schemas.microsoft.com/office/drawing/2014/main" id="{E7449218-2FE8-418C-B243-C71B59AFB5E1}"/>
              </a:ext>
            </a:extLst>
          </p:cNvPr>
          <p:cNvPicPr>
            <a:picLocks noChangeAspect="1"/>
          </p:cNvPicPr>
          <p:nvPr/>
        </p:nvPicPr>
        <p:blipFill rotWithShape="1">
          <a:blip r:embed="rId4">
            <a:extLst>
              <a:ext uri="{28A0092B-C50C-407E-A947-70E740481C1C}">
                <a14:useLocalDpi xmlns:a14="http://schemas.microsoft.com/office/drawing/2010/main" val="0"/>
              </a:ext>
            </a:extLst>
          </a:blip>
          <a:srcRect l="73279" t="5572" r="-291" b="-5572"/>
          <a:stretch/>
        </p:blipFill>
        <p:spPr>
          <a:xfrm>
            <a:off x="8031665" y="3287801"/>
            <a:ext cx="372400" cy="353912"/>
          </a:xfrm>
          <a:prstGeom prst="rect">
            <a:avLst/>
          </a:prstGeom>
        </p:spPr>
      </p:pic>
      <p:pic>
        <p:nvPicPr>
          <p:cNvPr id="36" name="Picture 35">
            <a:extLst>
              <a:ext uri="{FF2B5EF4-FFF2-40B4-BE49-F238E27FC236}">
                <a16:creationId xmlns:a16="http://schemas.microsoft.com/office/drawing/2014/main" id="{1D51E8A1-11BA-43F9-BBD4-63212720CFF6}"/>
              </a:ext>
            </a:extLst>
          </p:cNvPr>
          <p:cNvPicPr>
            <a:picLocks noChangeAspect="1"/>
          </p:cNvPicPr>
          <p:nvPr/>
        </p:nvPicPr>
        <p:blipFill rotWithShape="1">
          <a:blip r:embed="rId5"/>
          <a:srcRect l="5310" t="9121" r="20273" b="8183"/>
          <a:stretch/>
        </p:blipFill>
        <p:spPr>
          <a:xfrm>
            <a:off x="6679235" y="2893762"/>
            <a:ext cx="1187227" cy="1141991"/>
          </a:xfrm>
          <a:prstGeom prst="rect">
            <a:avLst/>
          </a:prstGeom>
          <a:ln w="25400">
            <a:solidFill>
              <a:srgbClr val="000000"/>
            </a:solidFill>
          </a:ln>
        </p:spPr>
      </p:pic>
      <p:sp>
        <p:nvSpPr>
          <p:cNvPr id="27" name="TextBox 26">
            <a:extLst>
              <a:ext uri="{FF2B5EF4-FFF2-40B4-BE49-F238E27FC236}">
                <a16:creationId xmlns:a16="http://schemas.microsoft.com/office/drawing/2014/main" id="{31582EB8-E7B9-4A41-84B7-C3D60874F7C7}"/>
              </a:ext>
            </a:extLst>
          </p:cNvPr>
          <p:cNvSpPr txBox="1"/>
          <p:nvPr/>
        </p:nvSpPr>
        <p:spPr>
          <a:xfrm rot="5400000">
            <a:off x="7925148" y="1737292"/>
            <a:ext cx="1599023" cy="310784"/>
          </a:xfrm>
          <a:prstGeom prst="rect">
            <a:avLst/>
          </a:prstGeom>
          <a:noFill/>
        </p:spPr>
        <p:txBody>
          <a:bodyPr wrap="square" rtlCol="0">
            <a:spAutoFit/>
          </a:bodyPr>
          <a:lstStyle/>
          <a:p>
            <a:pPr algn="ctr"/>
            <a:r>
              <a:rPr lang="en-US" sz="1400" b="1" dirty="0"/>
              <a:t>FC Reconstruction</a:t>
            </a:r>
          </a:p>
        </p:txBody>
      </p:sp>
      <p:sp>
        <p:nvSpPr>
          <p:cNvPr id="38" name="TextBox 37">
            <a:extLst>
              <a:ext uri="{FF2B5EF4-FFF2-40B4-BE49-F238E27FC236}">
                <a16:creationId xmlns:a16="http://schemas.microsoft.com/office/drawing/2014/main" id="{3D4BC84B-7923-4D32-9000-1E5D5B31BB4D}"/>
              </a:ext>
            </a:extLst>
          </p:cNvPr>
          <p:cNvSpPr txBox="1"/>
          <p:nvPr/>
        </p:nvSpPr>
        <p:spPr>
          <a:xfrm rot="5400000">
            <a:off x="7925148" y="3438748"/>
            <a:ext cx="1599023" cy="310784"/>
          </a:xfrm>
          <a:prstGeom prst="rect">
            <a:avLst/>
          </a:prstGeom>
          <a:noFill/>
        </p:spPr>
        <p:txBody>
          <a:bodyPr wrap="square" rtlCol="0">
            <a:spAutoFit/>
          </a:bodyPr>
          <a:lstStyle/>
          <a:p>
            <a:pPr algn="ctr"/>
            <a:r>
              <a:rPr lang="en-US" sz="1400" b="1" dirty="0"/>
              <a:t>SC Prediction</a:t>
            </a:r>
          </a:p>
        </p:txBody>
      </p:sp>
      <p:sp>
        <p:nvSpPr>
          <p:cNvPr id="39" name="TextBox 38">
            <a:extLst>
              <a:ext uri="{FF2B5EF4-FFF2-40B4-BE49-F238E27FC236}">
                <a16:creationId xmlns:a16="http://schemas.microsoft.com/office/drawing/2014/main" id="{1AFA176E-3FAA-44F0-B142-29A44817890E}"/>
              </a:ext>
            </a:extLst>
          </p:cNvPr>
          <p:cNvSpPr txBox="1"/>
          <p:nvPr/>
        </p:nvSpPr>
        <p:spPr>
          <a:xfrm>
            <a:off x="3083664" y="4539819"/>
            <a:ext cx="5485603" cy="1667743"/>
          </a:xfrm>
          <a:prstGeom prst="rect">
            <a:avLst/>
          </a:prstGeom>
          <a:solidFill>
            <a:schemeClr val="accent3">
              <a:lumMod val="20000"/>
              <a:lumOff val="80000"/>
            </a:schemeClr>
          </a:solidFill>
          <a:ln w="28575">
            <a:solidFill>
              <a:schemeClr val="tx1">
                <a:lumMod val="95000"/>
                <a:lumOff val="5000"/>
              </a:schemeClr>
            </a:solidFill>
          </a:ln>
        </p:spPr>
        <p:txBody>
          <a:bodyPr wrap="square" rtlCol="0">
            <a:spAutoFit/>
          </a:bodyPr>
          <a:lstStyle/>
          <a:p>
            <a:endParaRPr lang="en-US" dirty="0"/>
          </a:p>
        </p:txBody>
      </p:sp>
      <p:sp>
        <p:nvSpPr>
          <p:cNvPr id="40" name="TextBox 39">
            <a:extLst>
              <a:ext uri="{FF2B5EF4-FFF2-40B4-BE49-F238E27FC236}">
                <a16:creationId xmlns:a16="http://schemas.microsoft.com/office/drawing/2014/main" id="{BE575424-DF8F-4440-8DA6-DC2851A4278A}"/>
              </a:ext>
            </a:extLst>
          </p:cNvPr>
          <p:cNvSpPr txBox="1"/>
          <p:nvPr/>
        </p:nvSpPr>
        <p:spPr>
          <a:xfrm>
            <a:off x="6541019" y="5782196"/>
            <a:ext cx="2546266" cy="307777"/>
          </a:xfrm>
          <a:prstGeom prst="rect">
            <a:avLst/>
          </a:prstGeom>
          <a:noFill/>
        </p:spPr>
        <p:txBody>
          <a:bodyPr wrap="square" rtlCol="0">
            <a:spAutoFit/>
          </a:bodyPr>
          <a:lstStyle/>
          <a:p>
            <a:r>
              <a:rPr lang="en-US" sz="1400" b="1" dirty="0"/>
              <a:t>Phenotypic Measures</a:t>
            </a:r>
          </a:p>
        </p:txBody>
      </p:sp>
      <p:pic>
        <p:nvPicPr>
          <p:cNvPr id="41" name="Picture 40" descr="A close up of a logo&#10;&#10;Description automatically generated">
            <a:extLst>
              <a:ext uri="{FF2B5EF4-FFF2-40B4-BE49-F238E27FC236}">
                <a16:creationId xmlns:a16="http://schemas.microsoft.com/office/drawing/2014/main" id="{E78D29A3-1214-41E5-8919-05F50E5BB5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8179" y="4745236"/>
            <a:ext cx="481883" cy="959501"/>
          </a:xfrm>
          <a:prstGeom prst="rect">
            <a:avLst/>
          </a:prstGeom>
        </p:spPr>
      </p:pic>
      <p:sp>
        <p:nvSpPr>
          <p:cNvPr id="42" name="TextBox 41">
            <a:extLst>
              <a:ext uri="{FF2B5EF4-FFF2-40B4-BE49-F238E27FC236}">
                <a16:creationId xmlns:a16="http://schemas.microsoft.com/office/drawing/2014/main" id="{B2695B24-1212-4658-89BB-9E20629AEBA0}"/>
              </a:ext>
            </a:extLst>
          </p:cNvPr>
          <p:cNvSpPr txBox="1"/>
          <p:nvPr/>
        </p:nvSpPr>
        <p:spPr>
          <a:xfrm rot="5400000">
            <a:off x="7804557" y="5221387"/>
            <a:ext cx="1874426" cy="307777"/>
          </a:xfrm>
          <a:prstGeom prst="rect">
            <a:avLst/>
          </a:prstGeom>
          <a:noFill/>
        </p:spPr>
        <p:txBody>
          <a:bodyPr wrap="square" rtlCol="0">
            <a:spAutoFit/>
          </a:bodyPr>
          <a:lstStyle/>
          <a:p>
            <a:pPr algn="ctr"/>
            <a:r>
              <a:rPr lang="en-US" sz="1400" b="1" dirty="0"/>
              <a:t>Phenotypic Prediction</a:t>
            </a:r>
          </a:p>
        </p:txBody>
      </p:sp>
      <p:sp>
        <p:nvSpPr>
          <p:cNvPr id="44" name="TextBox 43">
            <a:extLst>
              <a:ext uri="{FF2B5EF4-FFF2-40B4-BE49-F238E27FC236}">
                <a16:creationId xmlns:a16="http://schemas.microsoft.com/office/drawing/2014/main" id="{29B3A759-056D-4290-B75C-BBE7011713A4}"/>
              </a:ext>
            </a:extLst>
          </p:cNvPr>
          <p:cNvSpPr txBox="1"/>
          <p:nvPr/>
        </p:nvSpPr>
        <p:spPr>
          <a:xfrm>
            <a:off x="3312356" y="5140926"/>
            <a:ext cx="2668373" cy="307777"/>
          </a:xfrm>
          <a:prstGeom prst="rect">
            <a:avLst/>
          </a:prstGeom>
          <a:noFill/>
        </p:spPr>
        <p:txBody>
          <a:bodyPr wrap="square" rtlCol="0">
            <a:spAutoFit/>
          </a:bodyPr>
          <a:lstStyle/>
          <a:p>
            <a:pPr algn="ctr"/>
            <a:r>
              <a:rPr lang="en-US" sz="1400" b="1" dirty="0"/>
              <a:t>Regression Model</a:t>
            </a:r>
          </a:p>
        </p:txBody>
      </p:sp>
      <p:cxnSp>
        <p:nvCxnSpPr>
          <p:cNvPr id="31" name="Connector: Elbow 30">
            <a:extLst>
              <a:ext uri="{FF2B5EF4-FFF2-40B4-BE49-F238E27FC236}">
                <a16:creationId xmlns:a16="http://schemas.microsoft.com/office/drawing/2014/main" id="{53DD60C0-E773-4778-B008-58D1B8B22EB1}"/>
              </a:ext>
            </a:extLst>
          </p:cNvPr>
          <p:cNvCxnSpPr/>
          <p:nvPr/>
        </p:nvCxnSpPr>
        <p:spPr>
          <a:xfrm rot="16200000" flipH="1">
            <a:off x="3004969" y="2919340"/>
            <a:ext cx="1276728" cy="372862"/>
          </a:xfrm>
          <a:prstGeom prst="bentConnector3">
            <a:avLst>
              <a:gd name="adj1" fmla="val 100760"/>
            </a:avLst>
          </a:prstGeom>
          <a:ln w="3175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3A9E1DCF-F68A-4F25-8BE7-A2E9493E92A3}"/>
              </a:ext>
            </a:extLst>
          </p:cNvPr>
          <p:cNvCxnSpPr>
            <a:cxnSpLocks/>
          </p:cNvCxnSpPr>
          <p:nvPr/>
        </p:nvCxnSpPr>
        <p:spPr>
          <a:xfrm rot="16200000" flipH="1">
            <a:off x="2847598" y="4353437"/>
            <a:ext cx="1591468" cy="372863"/>
          </a:xfrm>
          <a:prstGeom prst="bentConnector3">
            <a:avLst>
              <a:gd name="adj1" fmla="val 100205"/>
            </a:avLst>
          </a:prstGeom>
          <a:ln w="3175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Cube 25">
            <a:extLst>
              <a:ext uri="{FF2B5EF4-FFF2-40B4-BE49-F238E27FC236}">
                <a16:creationId xmlns:a16="http://schemas.microsoft.com/office/drawing/2014/main" id="{48F903D1-B4B1-402E-845B-EA6FDE3DE4D5}"/>
              </a:ext>
            </a:extLst>
          </p:cNvPr>
          <p:cNvSpPr/>
          <p:nvPr/>
        </p:nvSpPr>
        <p:spPr>
          <a:xfrm>
            <a:off x="4101362" y="1513621"/>
            <a:ext cx="693146" cy="627803"/>
          </a:xfrm>
          <a:prstGeom prst="cube">
            <a:avLst>
              <a:gd name="adj" fmla="val 10575"/>
            </a:avLst>
          </a:prstGeom>
          <a:solidFill>
            <a:schemeClr val="accent2">
              <a:lumMod val="60000"/>
              <a:lumOff val="40000"/>
            </a:schemeClr>
          </a:solidFill>
          <a:ln w="3492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17" dirty="0"/>
          </a:p>
        </p:txBody>
      </p:sp>
      <p:cxnSp>
        <p:nvCxnSpPr>
          <p:cNvPr id="32" name="Straight Arrow Connector 31">
            <a:extLst>
              <a:ext uri="{FF2B5EF4-FFF2-40B4-BE49-F238E27FC236}">
                <a16:creationId xmlns:a16="http://schemas.microsoft.com/office/drawing/2014/main" id="{E5DFF5D1-E746-4139-8D76-BE7AC4D087DC}"/>
              </a:ext>
            </a:extLst>
          </p:cNvPr>
          <p:cNvCxnSpPr>
            <a:cxnSpLocks/>
          </p:cNvCxnSpPr>
          <p:nvPr/>
        </p:nvCxnSpPr>
        <p:spPr>
          <a:xfrm>
            <a:off x="3549487" y="1825440"/>
            <a:ext cx="44211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EAE2491-62A5-47A5-8CCD-DA9F040F115D}"/>
              </a:ext>
            </a:extLst>
          </p:cNvPr>
          <p:cNvCxnSpPr>
            <a:cxnSpLocks/>
          </p:cNvCxnSpPr>
          <p:nvPr/>
        </p:nvCxnSpPr>
        <p:spPr>
          <a:xfrm>
            <a:off x="4842080" y="1841723"/>
            <a:ext cx="43840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CBFA6BF3-A977-4820-B0E8-98878A46E9A5}"/>
              </a:ext>
            </a:extLst>
          </p:cNvPr>
          <p:cNvSpPr/>
          <p:nvPr/>
        </p:nvSpPr>
        <p:spPr>
          <a:xfrm>
            <a:off x="2643094" y="1401653"/>
            <a:ext cx="884223" cy="830541"/>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5">
                    <a:lumMod val="50000"/>
                  </a:schemeClr>
                </a:solidFill>
              </a:rPr>
              <a:t>2D</a:t>
            </a:r>
          </a:p>
          <a:p>
            <a:pPr algn="ctr"/>
            <a:r>
              <a:rPr lang="en-US" sz="1400" b="1" dirty="0">
                <a:solidFill>
                  <a:schemeClr val="accent5">
                    <a:lumMod val="50000"/>
                  </a:schemeClr>
                </a:solidFill>
              </a:rPr>
              <a:t> FC-NN</a:t>
            </a:r>
          </a:p>
        </p:txBody>
      </p:sp>
      <p:sp>
        <p:nvSpPr>
          <p:cNvPr id="46" name="Rectangle 45">
            <a:extLst>
              <a:ext uri="{FF2B5EF4-FFF2-40B4-BE49-F238E27FC236}">
                <a16:creationId xmlns:a16="http://schemas.microsoft.com/office/drawing/2014/main" id="{5DE7D204-5EDF-4C9B-9B7C-A2B9A5EC35A7}"/>
              </a:ext>
            </a:extLst>
          </p:cNvPr>
          <p:cNvSpPr/>
          <p:nvPr/>
        </p:nvSpPr>
        <p:spPr>
          <a:xfrm>
            <a:off x="5315292" y="1386767"/>
            <a:ext cx="884223" cy="830541"/>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5">
                    <a:lumMod val="50000"/>
                  </a:schemeClr>
                </a:solidFill>
              </a:rPr>
              <a:t>2D</a:t>
            </a:r>
          </a:p>
          <a:p>
            <a:pPr algn="ctr"/>
            <a:r>
              <a:rPr lang="en-US" sz="1400" b="1" dirty="0">
                <a:solidFill>
                  <a:schemeClr val="accent5">
                    <a:lumMod val="50000"/>
                  </a:schemeClr>
                </a:solidFill>
              </a:rPr>
              <a:t> FC-NN</a:t>
            </a:r>
          </a:p>
        </p:txBody>
      </p:sp>
      <p:pic>
        <p:nvPicPr>
          <p:cNvPr id="50" name="Picture 49">
            <a:extLst>
              <a:ext uri="{FF2B5EF4-FFF2-40B4-BE49-F238E27FC236}">
                <a16:creationId xmlns:a16="http://schemas.microsoft.com/office/drawing/2014/main" id="{BDEF83B6-37D4-4DB3-8B00-1D953EBDD586}"/>
              </a:ext>
            </a:extLst>
          </p:cNvPr>
          <p:cNvPicPr>
            <a:picLocks noChangeAspect="1"/>
          </p:cNvPicPr>
          <p:nvPr/>
        </p:nvPicPr>
        <p:blipFill rotWithShape="1">
          <a:blip r:embed="rId7">
            <a:extLst>
              <a:ext uri="{28A0092B-C50C-407E-A947-70E740481C1C}">
                <a14:useLocalDpi xmlns:a14="http://schemas.microsoft.com/office/drawing/2010/main" val="0"/>
              </a:ext>
            </a:extLst>
          </a:blip>
          <a:srcRect r="72840" b="-14671"/>
          <a:stretch/>
        </p:blipFill>
        <p:spPr>
          <a:xfrm>
            <a:off x="4293319" y="2308352"/>
            <a:ext cx="353223" cy="287798"/>
          </a:xfrm>
          <a:prstGeom prst="rect">
            <a:avLst/>
          </a:prstGeom>
        </p:spPr>
      </p:pic>
      <p:sp>
        <p:nvSpPr>
          <p:cNvPr id="51" name="Rectangle 50">
            <a:extLst>
              <a:ext uri="{FF2B5EF4-FFF2-40B4-BE49-F238E27FC236}">
                <a16:creationId xmlns:a16="http://schemas.microsoft.com/office/drawing/2014/main" id="{83A37213-D145-4A30-99D4-F9E6CBFE984B}"/>
              </a:ext>
            </a:extLst>
          </p:cNvPr>
          <p:cNvSpPr/>
          <p:nvPr/>
        </p:nvSpPr>
        <p:spPr>
          <a:xfrm>
            <a:off x="3858389" y="3180474"/>
            <a:ext cx="884223" cy="830541"/>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5">
                    <a:lumMod val="50000"/>
                  </a:schemeClr>
                </a:solidFill>
              </a:rPr>
              <a:t>2D</a:t>
            </a:r>
          </a:p>
          <a:p>
            <a:pPr algn="ctr"/>
            <a:r>
              <a:rPr lang="en-US" sz="1400" b="1" dirty="0">
                <a:solidFill>
                  <a:schemeClr val="accent5">
                    <a:lumMod val="50000"/>
                  </a:schemeClr>
                </a:solidFill>
              </a:rPr>
              <a:t> FC-NN</a:t>
            </a:r>
          </a:p>
        </p:txBody>
      </p:sp>
      <p:sp>
        <p:nvSpPr>
          <p:cNvPr id="53" name="Rectangle 52">
            <a:extLst>
              <a:ext uri="{FF2B5EF4-FFF2-40B4-BE49-F238E27FC236}">
                <a16:creationId xmlns:a16="http://schemas.microsoft.com/office/drawing/2014/main" id="{28626CEF-8FA6-435F-93BF-0D6747A5FFEA}"/>
              </a:ext>
            </a:extLst>
          </p:cNvPr>
          <p:cNvSpPr/>
          <p:nvPr/>
        </p:nvSpPr>
        <p:spPr>
          <a:xfrm>
            <a:off x="5588533" y="3187218"/>
            <a:ext cx="884223" cy="830541"/>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5">
                    <a:lumMod val="50000"/>
                  </a:schemeClr>
                </a:solidFill>
              </a:rPr>
              <a:t>2D</a:t>
            </a:r>
          </a:p>
          <a:p>
            <a:pPr algn="ctr"/>
            <a:r>
              <a:rPr lang="en-US" sz="1400" b="1" dirty="0">
                <a:solidFill>
                  <a:schemeClr val="accent5">
                    <a:lumMod val="50000"/>
                  </a:schemeClr>
                </a:solidFill>
              </a:rPr>
              <a:t> FC-NN</a:t>
            </a:r>
          </a:p>
        </p:txBody>
      </p:sp>
      <p:sp>
        <p:nvSpPr>
          <p:cNvPr id="54" name="Cube 53">
            <a:extLst>
              <a:ext uri="{FF2B5EF4-FFF2-40B4-BE49-F238E27FC236}">
                <a16:creationId xmlns:a16="http://schemas.microsoft.com/office/drawing/2014/main" id="{876F8A25-ABF7-4A1D-8B89-885A3E40A90A}"/>
              </a:ext>
            </a:extLst>
          </p:cNvPr>
          <p:cNvSpPr/>
          <p:nvPr/>
        </p:nvSpPr>
        <p:spPr>
          <a:xfrm>
            <a:off x="4818999" y="3288586"/>
            <a:ext cx="693146" cy="627803"/>
          </a:xfrm>
          <a:prstGeom prst="cube">
            <a:avLst>
              <a:gd name="adj" fmla="val 10575"/>
            </a:avLst>
          </a:prstGeom>
          <a:solidFill>
            <a:srgbClr val="FFC000"/>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17" dirty="0"/>
          </a:p>
        </p:txBody>
      </p:sp>
      <p:pic>
        <p:nvPicPr>
          <p:cNvPr id="55" name="Picture 54">
            <a:extLst>
              <a:ext uri="{FF2B5EF4-FFF2-40B4-BE49-F238E27FC236}">
                <a16:creationId xmlns:a16="http://schemas.microsoft.com/office/drawing/2014/main" id="{ACBADA10-632A-45B9-81E0-D0FAB2458662}"/>
              </a:ext>
            </a:extLst>
          </p:cNvPr>
          <p:cNvPicPr>
            <a:picLocks noChangeAspect="1"/>
          </p:cNvPicPr>
          <p:nvPr/>
        </p:nvPicPr>
        <p:blipFill rotWithShape="1">
          <a:blip r:embed="rId7">
            <a:extLst>
              <a:ext uri="{28A0092B-C50C-407E-A947-70E740481C1C}">
                <a14:useLocalDpi xmlns:a14="http://schemas.microsoft.com/office/drawing/2010/main" val="0"/>
              </a:ext>
            </a:extLst>
          </a:blip>
          <a:srcRect l="36141" t="1298" r="36699" b="-15969"/>
          <a:stretch/>
        </p:blipFill>
        <p:spPr>
          <a:xfrm>
            <a:off x="5038985" y="4038176"/>
            <a:ext cx="353223" cy="287798"/>
          </a:xfrm>
          <a:prstGeom prst="rect">
            <a:avLst/>
          </a:prstGeom>
        </p:spPr>
      </p:pic>
    </p:spTree>
    <p:extLst>
      <p:ext uri="{BB962C8B-B14F-4D97-AF65-F5344CB8AC3E}">
        <p14:creationId xmlns:p14="http://schemas.microsoft.com/office/powerpoint/2010/main" val="3609997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26"/>
                                        </p:tgtEl>
                                        <p:attrNameLst>
                                          <p:attrName>style.opacity</p:attrName>
                                        </p:attrNameLst>
                                      </p:cBhvr>
                                      <p:to>
                                        <p:strVal val="0.5"/>
                                      </p:to>
                                    </p:set>
                                    <p:animEffect filter="image" prLst="opacity: 0.5">
                                      <p:cBhvr rctx="IE">
                                        <p:cTn id="7" dur="indefinite"/>
                                        <p:tgtEl>
                                          <p:spTgt spid="26"/>
                                        </p:tgtEl>
                                      </p:cBhvr>
                                    </p:animEffect>
                                  </p:childTnLst>
                                </p:cTn>
                              </p:par>
                              <p:par>
                                <p:cTn id="8" presetID="9" presetClass="emph" presetSubtype="0" grpId="0" nodeType="withEffect">
                                  <p:stCondLst>
                                    <p:cond delay="0"/>
                                  </p:stCondLst>
                                  <p:childTnLst>
                                    <p:set>
                                      <p:cBhvr>
                                        <p:cTn id="9" dur="indefinite"/>
                                        <p:tgtEl>
                                          <p:spTgt spid="8"/>
                                        </p:tgtEl>
                                        <p:attrNameLst>
                                          <p:attrName>style.opacity</p:attrName>
                                        </p:attrNameLst>
                                      </p:cBhvr>
                                      <p:to>
                                        <p:strVal val="0.5"/>
                                      </p:to>
                                    </p:set>
                                    <p:animEffect filter="image" prLst="opacity: 0.5">
                                      <p:cBhvr rctx="IE">
                                        <p:cTn id="10" dur="indefinite"/>
                                        <p:tgtEl>
                                          <p:spTgt spid="8"/>
                                        </p:tgtEl>
                                      </p:cBhvr>
                                    </p:animEffect>
                                  </p:childTnLst>
                                </p:cTn>
                              </p:par>
                              <p:par>
                                <p:cTn id="11" presetID="9" presetClass="emph" presetSubtype="0" nodeType="withEffect">
                                  <p:stCondLst>
                                    <p:cond delay="0"/>
                                  </p:stCondLst>
                                  <p:childTnLst>
                                    <p:set>
                                      <p:cBhvr>
                                        <p:cTn id="12" dur="indefinite"/>
                                        <p:tgtEl>
                                          <p:spTgt spid="13"/>
                                        </p:tgtEl>
                                        <p:attrNameLst>
                                          <p:attrName>style.opacity</p:attrName>
                                        </p:attrNameLst>
                                      </p:cBhvr>
                                      <p:to>
                                        <p:strVal val="0.5"/>
                                      </p:to>
                                    </p:set>
                                    <p:animEffect filter="image" prLst="opacity: 0.5">
                                      <p:cBhvr rctx="IE">
                                        <p:cTn id="13" dur="indefinite"/>
                                        <p:tgtEl>
                                          <p:spTgt spid="13"/>
                                        </p:tgtEl>
                                      </p:cBhvr>
                                    </p:animEffect>
                                  </p:childTnLst>
                                </p:cTn>
                              </p:par>
                              <p:par>
                                <p:cTn id="14" presetID="9" presetClass="emph" presetSubtype="0" nodeType="withEffect">
                                  <p:stCondLst>
                                    <p:cond delay="0"/>
                                  </p:stCondLst>
                                  <p:childTnLst>
                                    <p:set>
                                      <p:cBhvr>
                                        <p:cTn id="15" dur="indefinite"/>
                                        <p:tgtEl>
                                          <p:spTgt spid="19"/>
                                        </p:tgtEl>
                                        <p:attrNameLst>
                                          <p:attrName>style.opacity</p:attrName>
                                        </p:attrNameLst>
                                      </p:cBhvr>
                                      <p:to>
                                        <p:strVal val="0.5"/>
                                      </p:to>
                                    </p:set>
                                    <p:animEffect filter="image" prLst="opacity: 0.5">
                                      <p:cBhvr rctx="IE">
                                        <p:cTn id="16" dur="indefinite"/>
                                        <p:tgtEl>
                                          <p:spTgt spid="19"/>
                                        </p:tgtEl>
                                      </p:cBhvr>
                                    </p:animEffect>
                                  </p:childTnLst>
                                </p:cTn>
                              </p:par>
                              <p:par>
                                <p:cTn id="17" presetID="9" presetClass="emph" presetSubtype="0" grpId="0" nodeType="withEffect">
                                  <p:stCondLst>
                                    <p:cond delay="0"/>
                                  </p:stCondLst>
                                  <p:childTnLst>
                                    <p:set>
                                      <p:cBhvr>
                                        <p:cTn id="18" dur="indefinite"/>
                                        <p:tgtEl>
                                          <p:spTgt spid="20"/>
                                        </p:tgtEl>
                                        <p:attrNameLst>
                                          <p:attrName>style.opacity</p:attrName>
                                        </p:attrNameLst>
                                      </p:cBhvr>
                                      <p:to>
                                        <p:strVal val="0.5"/>
                                      </p:to>
                                    </p:set>
                                    <p:animEffect filter="image" prLst="opacity: 0.5">
                                      <p:cBhvr rctx="IE">
                                        <p:cTn id="19" dur="indefinite"/>
                                        <p:tgtEl>
                                          <p:spTgt spid="20"/>
                                        </p:tgtEl>
                                      </p:cBhvr>
                                    </p:animEffect>
                                  </p:childTnLst>
                                </p:cTn>
                              </p:par>
                              <p:par>
                                <p:cTn id="20" presetID="9" presetClass="emph" presetSubtype="0" nodeType="withEffect">
                                  <p:stCondLst>
                                    <p:cond delay="0"/>
                                  </p:stCondLst>
                                  <p:childTnLst>
                                    <p:set>
                                      <p:cBhvr>
                                        <p:cTn id="21" dur="indefinite"/>
                                        <p:tgtEl>
                                          <p:spTgt spid="22"/>
                                        </p:tgtEl>
                                        <p:attrNameLst>
                                          <p:attrName>style.opacity</p:attrName>
                                        </p:attrNameLst>
                                      </p:cBhvr>
                                      <p:to>
                                        <p:strVal val="0.5"/>
                                      </p:to>
                                    </p:set>
                                    <p:animEffect filter="image" prLst="opacity: 0.5">
                                      <p:cBhvr rctx="IE">
                                        <p:cTn id="22" dur="indefinite"/>
                                        <p:tgtEl>
                                          <p:spTgt spid="22"/>
                                        </p:tgtEl>
                                      </p:cBhvr>
                                    </p:animEffect>
                                  </p:childTnLst>
                                </p:cTn>
                              </p:par>
                              <p:par>
                                <p:cTn id="23" presetID="9" presetClass="emph" presetSubtype="0" nodeType="withEffect">
                                  <p:stCondLst>
                                    <p:cond delay="0"/>
                                  </p:stCondLst>
                                  <p:childTnLst>
                                    <p:set>
                                      <p:cBhvr>
                                        <p:cTn id="24" dur="indefinite"/>
                                        <p:tgtEl>
                                          <p:spTgt spid="23"/>
                                        </p:tgtEl>
                                        <p:attrNameLst>
                                          <p:attrName>style.opacity</p:attrName>
                                        </p:attrNameLst>
                                      </p:cBhvr>
                                      <p:to>
                                        <p:strVal val="0.5"/>
                                      </p:to>
                                    </p:set>
                                    <p:animEffect filter="image" prLst="opacity: 0.5">
                                      <p:cBhvr rctx="IE">
                                        <p:cTn id="25" dur="indefinite"/>
                                        <p:tgtEl>
                                          <p:spTgt spid="23"/>
                                        </p:tgtEl>
                                      </p:cBhvr>
                                    </p:animEffect>
                                  </p:childTnLst>
                                </p:cTn>
                              </p:par>
                              <p:par>
                                <p:cTn id="26" presetID="9" presetClass="emph" presetSubtype="0" grpId="0" nodeType="withEffect">
                                  <p:stCondLst>
                                    <p:cond delay="0"/>
                                  </p:stCondLst>
                                  <p:childTnLst>
                                    <p:set>
                                      <p:cBhvr>
                                        <p:cTn id="27" dur="indefinite"/>
                                        <p:tgtEl>
                                          <p:spTgt spid="27"/>
                                        </p:tgtEl>
                                        <p:attrNameLst>
                                          <p:attrName>style.opacity</p:attrName>
                                        </p:attrNameLst>
                                      </p:cBhvr>
                                      <p:to>
                                        <p:strVal val="0.5"/>
                                      </p:to>
                                    </p:set>
                                    <p:animEffect filter="image" prLst="opacity: 0.5">
                                      <p:cBhvr rctx="IE">
                                        <p:cTn id="28" dur="indefinite"/>
                                        <p:tgtEl>
                                          <p:spTgt spid="27"/>
                                        </p:tgtEl>
                                      </p:cBhvr>
                                    </p:animEffect>
                                  </p:childTnLst>
                                </p:cTn>
                              </p:par>
                              <p:par>
                                <p:cTn id="29" presetID="9" presetClass="emph" presetSubtype="0" nodeType="withEffect">
                                  <p:stCondLst>
                                    <p:cond delay="0"/>
                                  </p:stCondLst>
                                  <p:childTnLst>
                                    <p:set>
                                      <p:cBhvr>
                                        <p:cTn id="30" dur="indefinite"/>
                                        <p:tgtEl>
                                          <p:spTgt spid="32"/>
                                        </p:tgtEl>
                                        <p:attrNameLst>
                                          <p:attrName>style.opacity</p:attrName>
                                        </p:attrNameLst>
                                      </p:cBhvr>
                                      <p:to>
                                        <p:strVal val="0.5"/>
                                      </p:to>
                                    </p:set>
                                    <p:animEffect filter="image" prLst="opacity: 0.5">
                                      <p:cBhvr rctx="IE">
                                        <p:cTn id="31" dur="indefinite"/>
                                        <p:tgtEl>
                                          <p:spTgt spid="32"/>
                                        </p:tgtEl>
                                      </p:cBhvr>
                                    </p:animEffect>
                                  </p:childTnLst>
                                </p:cTn>
                              </p:par>
                              <p:par>
                                <p:cTn id="32" presetID="9" presetClass="emph" presetSubtype="0" nodeType="withEffect">
                                  <p:stCondLst>
                                    <p:cond delay="0"/>
                                  </p:stCondLst>
                                  <p:childTnLst>
                                    <p:set>
                                      <p:cBhvr>
                                        <p:cTn id="33" dur="indefinite"/>
                                        <p:tgtEl>
                                          <p:spTgt spid="37"/>
                                        </p:tgtEl>
                                        <p:attrNameLst>
                                          <p:attrName>style.opacity</p:attrName>
                                        </p:attrNameLst>
                                      </p:cBhvr>
                                      <p:to>
                                        <p:strVal val="0.5"/>
                                      </p:to>
                                    </p:set>
                                    <p:animEffect filter="image" prLst="opacity: 0.5">
                                      <p:cBhvr rctx="IE">
                                        <p:cTn id="34" dur="indefinite"/>
                                        <p:tgtEl>
                                          <p:spTgt spid="37"/>
                                        </p:tgtEl>
                                      </p:cBhvr>
                                    </p:animEffect>
                                  </p:childTnLst>
                                </p:cTn>
                              </p:par>
                              <p:par>
                                <p:cTn id="35" presetID="9" presetClass="emph" presetSubtype="0" grpId="0" nodeType="withEffect">
                                  <p:stCondLst>
                                    <p:cond delay="0"/>
                                  </p:stCondLst>
                                  <p:childTnLst>
                                    <p:set>
                                      <p:cBhvr>
                                        <p:cTn id="36" dur="indefinite"/>
                                        <p:tgtEl>
                                          <p:spTgt spid="45"/>
                                        </p:tgtEl>
                                        <p:attrNameLst>
                                          <p:attrName>style.opacity</p:attrName>
                                        </p:attrNameLst>
                                      </p:cBhvr>
                                      <p:to>
                                        <p:strVal val="0.5"/>
                                      </p:to>
                                    </p:set>
                                    <p:animEffect filter="image" prLst="opacity: 0.5">
                                      <p:cBhvr rctx="IE">
                                        <p:cTn id="37" dur="indefinite"/>
                                        <p:tgtEl>
                                          <p:spTgt spid="45"/>
                                        </p:tgtEl>
                                      </p:cBhvr>
                                    </p:animEffect>
                                  </p:childTnLst>
                                </p:cTn>
                              </p:par>
                              <p:par>
                                <p:cTn id="38" presetID="9" presetClass="emph" presetSubtype="0" grpId="0" nodeType="withEffect">
                                  <p:stCondLst>
                                    <p:cond delay="0"/>
                                  </p:stCondLst>
                                  <p:childTnLst>
                                    <p:set>
                                      <p:cBhvr>
                                        <p:cTn id="39" dur="indefinite"/>
                                        <p:tgtEl>
                                          <p:spTgt spid="46"/>
                                        </p:tgtEl>
                                        <p:attrNameLst>
                                          <p:attrName>style.opacity</p:attrName>
                                        </p:attrNameLst>
                                      </p:cBhvr>
                                      <p:to>
                                        <p:strVal val="0.5"/>
                                      </p:to>
                                    </p:set>
                                    <p:animEffect filter="image" prLst="opacity: 0.5">
                                      <p:cBhvr rctx="IE">
                                        <p:cTn id="40" dur="indefinite"/>
                                        <p:tgtEl>
                                          <p:spTgt spid="46"/>
                                        </p:tgtEl>
                                      </p:cBhvr>
                                    </p:animEffect>
                                  </p:childTnLst>
                                </p:cTn>
                              </p:par>
                              <p:par>
                                <p:cTn id="41" presetID="9" presetClass="emph" presetSubtype="0" nodeType="withEffect">
                                  <p:stCondLst>
                                    <p:cond delay="0"/>
                                  </p:stCondLst>
                                  <p:childTnLst>
                                    <p:set>
                                      <p:cBhvr>
                                        <p:cTn id="42" dur="indefinite"/>
                                        <p:tgtEl>
                                          <p:spTgt spid="50"/>
                                        </p:tgtEl>
                                        <p:attrNameLst>
                                          <p:attrName>style.opacity</p:attrName>
                                        </p:attrNameLst>
                                      </p:cBhvr>
                                      <p:to>
                                        <p:strVal val="0.5"/>
                                      </p:to>
                                    </p:set>
                                    <p:animEffect filter="image" prLst="opacity: 0.5">
                                      <p:cBhvr rctx="IE">
                                        <p:cTn id="43" dur="indefinite"/>
                                        <p:tgtEl>
                                          <p:spTgt spid="50"/>
                                        </p:tgtEl>
                                      </p:cBhvr>
                                    </p:animEffect>
                                  </p:childTnLst>
                                </p:cTn>
                              </p:par>
                              <p:par>
                                <p:cTn id="44" presetID="9" presetClass="emph" presetSubtype="0" grpId="0" nodeType="withEffect">
                                  <p:stCondLst>
                                    <p:cond delay="0"/>
                                  </p:stCondLst>
                                  <p:childTnLst>
                                    <p:set>
                                      <p:cBhvr>
                                        <p:cTn id="45" dur="indefinite"/>
                                        <p:tgtEl>
                                          <p:spTgt spid="33"/>
                                        </p:tgtEl>
                                        <p:attrNameLst>
                                          <p:attrName>style.opacity</p:attrName>
                                        </p:attrNameLst>
                                      </p:cBhvr>
                                      <p:to>
                                        <p:strVal val="0.5"/>
                                      </p:to>
                                    </p:set>
                                    <p:animEffect filter="image" prLst="opacity: 0.5">
                                      <p:cBhvr rctx="IE">
                                        <p:cTn id="46" dur="indefinite"/>
                                        <p:tgtEl>
                                          <p:spTgt spid="33"/>
                                        </p:tgtEl>
                                      </p:cBhvr>
                                    </p:animEffect>
                                  </p:childTnLst>
                                </p:cTn>
                              </p:par>
                              <p:par>
                                <p:cTn id="47" presetID="9" presetClass="emph" presetSubtype="0" grpId="0" nodeType="withEffect">
                                  <p:stCondLst>
                                    <p:cond delay="0"/>
                                  </p:stCondLst>
                                  <p:childTnLst>
                                    <p:set>
                                      <p:cBhvr>
                                        <p:cTn id="48" dur="indefinite"/>
                                        <p:tgtEl>
                                          <p:spTgt spid="51"/>
                                        </p:tgtEl>
                                        <p:attrNameLst>
                                          <p:attrName>style.opacity</p:attrName>
                                        </p:attrNameLst>
                                      </p:cBhvr>
                                      <p:to>
                                        <p:strVal val="0.5"/>
                                      </p:to>
                                    </p:set>
                                    <p:animEffect filter="image" prLst="opacity: 0.5">
                                      <p:cBhvr rctx="IE">
                                        <p:cTn id="49" dur="indefinite"/>
                                        <p:tgtEl>
                                          <p:spTgt spid="51"/>
                                        </p:tgtEl>
                                      </p:cBhvr>
                                    </p:animEffect>
                                  </p:childTnLst>
                                </p:cTn>
                              </p:par>
                              <p:par>
                                <p:cTn id="50" presetID="9" presetClass="emph" presetSubtype="0" nodeType="withEffect">
                                  <p:stCondLst>
                                    <p:cond delay="0"/>
                                  </p:stCondLst>
                                  <p:childTnLst>
                                    <p:set>
                                      <p:cBhvr>
                                        <p:cTn id="51" dur="indefinite"/>
                                        <p:tgtEl>
                                          <p:spTgt spid="31"/>
                                        </p:tgtEl>
                                        <p:attrNameLst>
                                          <p:attrName>style.opacity</p:attrName>
                                        </p:attrNameLst>
                                      </p:cBhvr>
                                      <p:to>
                                        <p:strVal val="0.5"/>
                                      </p:to>
                                    </p:set>
                                    <p:animEffect filter="image" prLst="opacity: 0.5">
                                      <p:cBhvr rctx="IE">
                                        <p:cTn id="52" dur="indefinite"/>
                                        <p:tgtEl>
                                          <p:spTgt spid="31"/>
                                        </p:tgtEl>
                                      </p:cBhvr>
                                    </p:animEffect>
                                  </p:childTnLst>
                                </p:cTn>
                              </p:par>
                              <p:par>
                                <p:cTn id="53" presetID="9" presetClass="emph" presetSubtype="0" grpId="0" nodeType="withEffect">
                                  <p:stCondLst>
                                    <p:cond delay="0"/>
                                  </p:stCondLst>
                                  <p:childTnLst>
                                    <p:set>
                                      <p:cBhvr>
                                        <p:cTn id="54" dur="indefinite"/>
                                        <p:tgtEl>
                                          <p:spTgt spid="54"/>
                                        </p:tgtEl>
                                        <p:attrNameLst>
                                          <p:attrName>style.opacity</p:attrName>
                                        </p:attrNameLst>
                                      </p:cBhvr>
                                      <p:to>
                                        <p:strVal val="0.5"/>
                                      </p:to>
                                    </p:set>
                                    <p:animEffect filter="image" prLst="opacity: 0.5">
                                      <p:cBhvr rctx="IE">
                                        <p:cTn id="55" dur="indefinite"/>
                                        <p:tgtEl>
                                          <p:spTgt spid="54"/>
                                        </p:tgtEl>
                                      </p:cBhvr>
                                    </p:animEffect>
                                  </p:childTnLst>
                                </p:cTn>
                              </p:par>
                              <p:par>
                                <p:cTn id="56" presetID="9" presetClass="emph" presetSubtype="0" nodeType="withEffect">
                                  <p:stCondLst>
                                    <p:cond delay="0"/>
                                  </p:stCondLst>
                                  <p:childTnLst>
                                    <p:set>
                                      <p:cBhvr>
                                        <p:cTn id="57" dur="indefinite"/>
                                        <p:tgtEl>
                                          <p:spTgt spid="55"/>
                                        </p:tgtEl>
                                        <p:attrNameLst>
                                          <p:attrName>style.opacity</p:attrName>
                                        </p:attrNameLst>
                                      </p:cBhvr>
                                      <p:to>
                                        <p:strVal val="0.5"/>
                                      </p:to>
                                    </p:set>
                                    <p:animEffect filter="image" prLst="opacity: 0.5">
                                      <p:cBhvr rctx="IE">
                                        <p:cTn id="58" dur="indefinite"/>
                                        <p:tgtEl>
                                          <p:spTgt spid="55"/>
                                        </p:tgtEl>
                                      </p:cBhvr>
                                    </p:animEffect>
                                  </p:childTnLst>
                                </p:cTn>
                              </p:par>
                              <p:par>
                                <p:cTn id="59" presetID="9" presetClass="emph" presetSubtype="0" grpId="0" nodeType="withEffect">
                                  <p:stCondLst>
                                    <p:cond delay="0"/>
                                  </p:stCondLst>
                                  <p:childTnLst>
                                    <p:set>
                                      <p:cBhvr>
                                        <p:cTn id="60" dur="indefinite"/>
                                        <p:tgtEl>
                                          <p:spTgt spid="53"/>
                                        </p:tgtEl>
                                        <p:attrNameLst>
                                          <p:attrName>style.opacity</p:attrName>
                                        </p:attrNameLst>
                                      </p:cBhvr>
                                      <p:to>
                                        <p:strVal val="0.5"/>
                                      </p:to>
                                    </p:set>
                                    <p:animEffect filter="image" prLst="opacity: 0.5">
                                      <p:cBhvr rctx="IE">
                                        <p:cTn id="61" dur="indefinite"/>
                                        <p:tgtEl>
                                          <p:spTgt spid="53"/>
                                        </p:tgtEl>
                                      </p:cBhvr>
                                    </p:animEffect>
                                  </p:childTnLst>
                                </p:cTn>
                              </p:par>
                              <p:par>
                                <p:cTn id="62" presetID="9" presetClass="emph" presetSubtype="0" nodeType="withEffect">
                                  <p:stCondLst>
                                    <p:cond delay="0"/>
                                  </p:stCondLst>
                                  <p:childTnLst>
                                    <p:set>
                                      <p:cBhvr>
                                        <p:cTn id="63" dur="indefinite"/>
                                        <p:tgtEl>
                                          <p:spTgt spid="36"/>
                                        </p:tgtEl>
                                        <p:attrNameLst>
                                          <p:attrName>style.opacity</p:attrName>
                                        </p:attrNameLst>
                                      </p:cBhvr>
                                      <p:to>
                                        <p:strVal val="0.5"/>
                                      </p:to>
                                    </p:set>
                                    <p:animEffect filter="image" prLst="opacity: 0.5">
                                      <p:cBhvr rctx="IE">
                                        <p:cTn id="64" dur="indefinite"/>
                                        <p:tgtEl>
                                          <p:spTgt spid="36"/>
                                        </p:tgtEl>
                                      </p:cBhvr>
                                    </p:animEffect>
                                  </p:childTnLst>
                                </p:cTn>
                              </p:par>
                              <p:par>
                                <p:cTn id="65" presetID="9" presetClass="emph" presetSubtype="0" grpId="0" nodeType="withEffect">
                                  <p:stCondLst>
                                    <p:cond delay="0"/>
                                  </p:stCondLst>
                                  <p:childTnLst>
                                    <p:set>
                                      <p:cBhvr>
                                        <p:cTn id="66" dur="indefinite"/>
                                        <p:tgtEl>
                                          <p:spTgt spid="34"/>
                                        </p:tgtEl>
                                        <p:attrNameLst>
                                          <p:attrName>style.opacity</p:attrName>
                                        </p:attrNameLst>
                                      </p:cBhvr>
                                      <p:to>
                                        <p:strVal val="0.5"/>
                                      </p:to>
                                    </p:set>
                                    <p:animEffect filter="image" prLst="opacity: 0.5">
                                      <p:cBhvr rctx="IE">
                                        <p:cTn id="67" dur="indefinite"/>
                                        <p:tgtEl>
                                          <p:spTgt spid="34"/>
                                        </p:tgtEl>
                                      </p:cBhvr>
                                    </p:animEffect>
                                  </p:childTnLst>
                                </p:cTn>
                              </p:par>
                              <p:par>
                                <p:cTn id="68" presetID="9" presetClass="emph" presetSubtype="0" nodeType="withEffect">
                                  <p:stCondLst>
                                    <p:cond delay="0"/>
                                  </p:stCondLst>
                                  <p:childTnLst>
                                    <p:set>
                                      <p:cBhvr>
                                        <p:cTn id="69" dur="indefinite"/>
                                        <p:tgtEl>
                                          <p:spTgt spid="35"/>
                                        </p:tgtEl>
                                        <p:attrNameLst>
                                          <p:attrName>style.opacity</p:attrName>
                                        </p:attrNameLst>
                                      </p:cBhvr>
                                      <p:to>
                                        <p:strVal val="0.5"/>
                                      </p:to>
                                    </p:set>
                                    <p:animEffect filter="image" prLst="opacity: 0.5">
                                      <p:cBhvr rctx="IE">
                                        <p:cTn id="70" dur="indefinite"/>
                                        <p:tgtEl>
                                          <p:spTgt spid="35"/>
                                        </p:tgtEl>
                                      </p:cBhvr>
                                    </p:animEffect>
                                  </p:childTnLst>
                                </p:cTn>
                              </p:par>
                              <p:par>
                                <p:cTn id="71" presetID="9" presetClass="emph" presetSubtype="0" grpId="0" nodeType="withEffect">
                                  <p:stCondLst>
                                    <p:cond delay="0"/>
                                  </p:stCondLst>
                                  <p:childTnLst>
                                    <p:set>
                                      <p:cBhvr>
                                        <p:cTn id="72" dur="indefinite"/>
                                        <p:tgtEl>
                                          <p:spTgt spid="38"/>
                                        </p:tgtEl>
                                        <p:attrNameLst>
                                          <p:attrName>style.opacity</p:attrName>
                                        </p:attrNameLst>
                                      </p:cBhvr>
                                      <p:to>
                                        <p:strVal val="0.5"/>
                                      </p:to>
                                    </p:set>
                                    <p:animEffect filter="image" prLst="opacity: 0.5">
                                      <p:cBhvr rctx="IE">
                                        <p:cTn id="73" dur="indefinite"/>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0" grpId="0"/>
      <p:bldP spid="33" grpId="0" animBg="1"/>
      <p:bldP spid="34" grpId="0"/>
      <p:bldP spid="27" grpId="0"/>
      <p:bldP spid="38" grpId="0"/>
      <p:bldP spid="26" grpId="0" animBg="1"/>
      <p:bldP spid="45" grpId="0" animBg="1"/>
      <p:bldP spid="46" grpId="0" animBg="1"/>
      <p:bldP spid="51" grpId="0" animBg="1"/>
      <p:bldP spid="53" grpId="0" animBg="1"/>
      <p:bldP spid="5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47B74-69FA-4828-A74F-3AE4BFA7D572}"/>
              </a:ext>
            </a:extLst>
          </p:cNvPr>
          <p:cNvSpPr txBox="1">
            <a:spLocks/>
          </p:cNvSpPr>
          <p:nvPr/>
        </p:nvSpPr>
        <p:spPr>
          <a:xfrm>
            <a:off x="0" y="-619760"/>
            <a:ext cx="9144000" cy="14509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300" dirty="0"/>
              <a:t>Phenotypic Prediction</a:t>
            </a:r>
          </a:p>
        </p:txBody>
      </p:sp>
      <p:cxnSp>
        <p:nvCxnSpPr>
          <p:cNvPr id="3" name="Straight Connector 2">
            <a:extLst>
              <a:ext uri="{FF2B5EF4-FFF2-40B4-BE49-F238E27FC236}">
                <a16:creationId xmlns:a16="http://schemas.microsoft.com/office/drawing/2014/main" id="{B8A825E4-79C7-4316-A714-FEBAD3AEAE36}"/>
              </a:ext>
            </a:extLst>
          </p:cNvPr>
          <p:cNvCxnSpPr/>
          <p:nvPr/>
        </p:nvCxnSpPr>
        <p:spPr>
          <a:xfrm>
            <a:off x="121920"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 name="Cube 31">
            <a:extLst>
              <a:ext uri="{FF2B5EF4-FFF2-40B4-BE49-F238E27FC236}">
                <a16:creationId xmlns:a16="http://schemas.microsoft.com/office/drawing/2014/main" id="{7023B443-B3A9-4355-ACD6-07BC1C22175B}"/>
              </a:ext>
            </a:extLst>
          </p:cNvPr>
          <p:cNvSpPr/>
          <p:nvPr/>
        </p:nvSpPr>
        <p:spPr>
          <a:xfrm>
            <a:off x="3386827" y="1571484"/>
            <a:ext cx="153023" cy="1087505"/>
          </a:xfrm>
          <a:prstGeom prst="cube">
            <a:avLst>
              <a:gd name="adj" fmla="val 23227"/>
            </a:avLst>
          </a:prstGeom>
          <a:solidFill>
            <a:schemeClr val="accent1">
              <a:lumMod val="60000"/>
              <a:lumOff val="4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17" dirty="0"/>
          </a:p>
        </p:txBody>
      </p:sp>
      <p:sp>
        <p:nvSpPr>
          <p:cNvPr id="33" name="Cube 32">
            <a:extLst>
              <a:ext uri="{FF2B5EF4-FFF2-40B4-BE49-F238E27FC236}">
                <a16:creationId xmlns:a16="http://schemas.microsoft.com/office/drawing/2014/main" id="{9E5FE53F-6ABB-4069-AD23-2E2B3E3EDC37}"/>
              </a:ext>
            </a:extLst>
          </p:cNvPr>
          <p:cNvSpPr/>
          <p:nvPr/>
        </p:nvSpPr>
        <p:spPr>
          <a:xfrm>
            <a:off x="3280548" y="1644963"/>
            <a:ext cx="153023" cy="1087505"/>
          </a:xfrm>
          <a:prstGeom prst="cube">
            <a:avLst>
              <a:gd name="adj" fmla="val 23227"/>
            </a:avLst>
          </a:prstGeom>
          <a:solidFill>
            <a:schemeClr val="accent1">
              <a:lumMod val="60000"/>
              <a:lumOff val="4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17" dirty="0"/>
          </a:p>
        </p:txBody>
      </p:sp>
      <p:sp>
        <p:nvSpPr>
          <p:cNvPr id="34" name="Cube 33">
            <a:extLst>
              <a:ext uri="{FF2B5EF4-FFF2-40B4-BE49-F238E27FC236}">
                <a16:creationId xmlns:a16="http://schemas.microsoft.com/office/drawing/2014/main" id="{63FCE765-CCEF-4BE9-B9F6-952D110A8AD0}"/>
              </a:ext>
            </a:extLst>
          </p:cNvPr>
          <p:cNvSpPr/>
          <p:nvPr/>
        </p:nvSpPr>
        <p:spPr>
          <a:xfrm>
            <a:off x="3168327" y="1705749"/>
            <a:ext cx="153023" cy="1087505"/>
          </a:xfrm>
          <a:prstGeom prst="cube">
            <a:avLst>
              <a:gd name="adj" fmla="val 23227"/>
            </a:avLst>
          </a:prstGeom>
          <a:solidFill>
            <a:schemeClr val="accent1">
              <a:lumMod val="60000"/>
              <a:lumOff val="4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17" dirty="0"/>
          </a:p>
        </p:txBody>
      </p:sp>
      <p:sp>
        <p:nvSpPr>
          <p:cNvPr id="35" name="Cube 34">
            <a:extLst>
              <a:ext uri="{FF2B5EF4-FFF2-40B4-BE49-F238E27FC236}">
                <a16:creationId xmlns:a16="http://schemas.microsoft.com/office/drawing/2014/main" id="{D1F26E84-498F-4A77-B6F4-9E9353DA88E8}"/>
              </a:ext>
            </a:extLst>
          </p:cNvPr>
          <p:cNvSpPr/>
          <p:nvPr/>
        </p:nvSpPr>
        <p:spPr>
          <a:xfrm>
            <a:off x="3028403" y="1810587"/>
            <a:ext cx="153023" cy="1087505"/>
          </a:xfrm>
          <a:prstGeom prst="cube">
            <a:avLst>
              <a:gd name="adj" fmla="val 23227"/>
            </a:avLst>
          </a:prstGeom>
          <a:solidFill>
            <a:schemeClr val="accent1">
              <a:lumMod val="60000"/>
              <a:lumOff val="4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17" dirty="0"/>
          </a:p>
        </p:txBody>
      </p:sp>
      <p:sp>
        <p:nvSpPr>
          <p:cNvPr id="36" name="Cube 35">
            <a:extLst>
              <a:ext uri="{FF2B5EF4-FFF2-40B4-BE49-F238E27FC236}">
                <a16:creationId xmlns:a16="http://schemas.microsoft.com/office/drawing/2014/main" id="{E80BE5B7-2220-44B8-96B6-3610BE8A5205}"/>
              </a:ext>
            </a:extLst>
          </p:cNvPr>
          <p:cNvSpPr/>
          <p:nvPr/>
        </p:nvSpPr>
        <p:spPr>
          <a:xfrm>
            <a:off x="2919502" y="1908241"/>
            <a:ext cx="153023" cy="1087505"/>
          </a:xfrm>
          <a:prstGeom prst="cube">
            <a:avLst>
              <a:gd name="adj" fmla="val 23227"/>
            </a:avLst>
          </a:prstGeom>
          <a:solidFill>
            <a:schemeClr val="accent1">
              <a:lumMod val="60000"/>
              <a:lumOff val="4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17" dirty="0"/>
          </a:p>
        </p:txBody>
      </p:sp>
      <p:sp>
        <p:nvSpPr>
          <p:cNvPr id="37" name="Cube 36">
            <a:extLst>
              <a:ext uri="{FF2B5EF4-FFF2-40B4-BE49-F238E27FC236}">
                <a16:creationId xmlns:a16="http://schemas.microsoft.com/office/drawing/2014/main" id="{A83CC39E-81F8-4773-AB35-DBB6571D8090}"/>
              </a:ext>
            </a:extLst>
          </p:cNvPr>
          <p:cNvSpPr/>
          <p:nvPr/>
        </p:nvSpPr>
        <p:spPr>
          <a:xfrm>
            <a:off x="5010029" y="2039574"/>
            <a:ext cx="818420" cy="803977"/>
          </a:xfrm>
          <a:prstGeom prst="cube">
            <a:avLst>
              <a:gd name="adj" fmla="val 85621"/>
            </a:avLst>
          </a:prstGeom>
          <a:solidFill>
            <a:schemeClr val="accent5">
              <a:lumMod val="40000"/>
              <a:lumOff val="60000"/>
            </a:schemeClr>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Arrow Connector 37">
            <a:extLst>
              <a:ext uri="{FF2B5EF4-FFF2-40B4-BE49-F238E27FC236}">
                <a16:creationId xmlns:a16="http://schemas.microsoft.com/office/drawing/2014/main" id="{BE648A5A-30CB-4E6F-88E2-1E91A2B1A88F}"/>
              </a:ext>
            </a:extLst>
          </p:cNvPr>
          <p:cNvCxnSpPr>
            <a:cxnSpLocks/>
          </p:cNvCxnSpPr>
          <p:nvPr/>
        </p:nvCxnSpPr>
        <p:spPr>
          <a:xfrm flipV="1">
            <a:off x="3102229" y="2375895"/>
            <a:ext cx="1437395" cy="2004"/>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F7D61545-B647-49EF-BB4A-24C29D9D8B19}"/>
              </a:ext>
            </a:extLst>
          </p:cNvPr>
          <p:cNvGrpSpPr/>
          <p:nvPr/>
        </p:nvGrpSpPr>
        <p:grpSpPr>
          <a:xfrm>
            <a:off x="4332853" y="2086003"/>
            <a:ext cx="646752" cy="629756"/>
            <a:chOff x="3817926" y="3795554"/>
            <a:chExt cx="678210" cy="684563"/>
          </a:xfrm>
        </p:grpSpPr>
        <p:sp>
          <p:nvSpPr>
            <p:cNvPr id="40" name="Cube 39">
              <a:extLst>
                <a:ext uri="{FF2B5EF4-FFF2-40B4-BE49-F238E27FC236}">
                  <a16:creationId xmlns:a16="http://schemas.microsoft.com/office/drawing/2014/main" id="{42D5A0E0-A418-4AEA-81A8-575B36D9DE0A}"/>
                </a:ext>
              </a:extLst>
            </p:cNvPr>
            <p:cNvSpPr/>
            <p:nvPr/>
          </p:nvSpPr>
          <p:spPr>
            <a:xfrm>
              <a:off x="3817926" y="3795554"/>
              <a:ext cx="678210" cy="684563"/>
            </a:xfrm>
            <a:prstGeom prst="cube">
              <a:avLst>
                <a:gd name="adj" fmla="val 85621"/>
              </a:avLst>
            </a:prstGeom>
            <a:solidFill>
              <a:schemeClr val="accent5">
                <a:lumMod val="60000"/>
                <a:lumOff val="40000"/>
              </a:schemeClr>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Cube 40">
              <a:extLst>
                <a:ext uri="{FF2B5EF4-FFF2-40B4-BE49-F238E27FC236}">
                  <a16:creationId xmlns:a16="http://schemas.microsoft.com/office/drawing/2014/main" id="{89DED9E3-0256-48A0-9C31-8C5D61E9EDFE}"/>
                </a:ext>
              </a:extLst>
            </p:cNvPr>
            <p:cNvSpPr/>
            <p:nvPr/>
          </p:nvSpPr>
          <p:spPr>
            <a:xfrm>
              <a:off x="3964931" y="4172683"/>
              <a:ext cx="140105" cy="85724"/>
            </a:xfrm>
            <a:prstGeom prst="cube">
              <a:avLst>
                <a:gd name="adj" fmla="val 85621"/>
              </a:avLst>
            </a:prstGeom>
            <a:solidFill>
              <a:srgbClr val="FFC0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Cube 41">
              <a:extLst>
                <a:ext uri="{FF2B5EF4-FFF2-40B4-BE49-F238E27FC236}">
                  <a16:creationId xmlns:a16="http://schemas.microsoft.com/office/drawing/2014/main" id="{18F081FB-4D16-4A45-8097-AAC257460182}"/>
                </a:ext>
              </a:extLst>
            </p:cNvPr>
            <p:cNvSpPr/>
            <p:nvPr/>
          </p:nvSpPr>
          <p:spPr>
            <a:xfrm>
              <a:off x="4035601" y="4172683"/>
              <a:ext cx="98861" cy="212434"/>
            </a:xfrm>
            <a:prstGeom prst="cube">
              <a:avLst>
                <a:gd name="adj" fmla="val 85621"/>
              </a:avLst>
            </a:prstGeom>
            <a:solidFill>
              <a:srgbClr val="FFC0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 name="Cube 42">
            <a:extLst>
              <a:ext uri="{FF2B5EF4-FFF2-40B4-BE49-F238E27FC236}">
                <a16:creationId xmlns:a16="http://schemas.microsoft.com/office/drawing/2014/main" id="{70076070-6F47-493D-A654-3B49A65DEE13}"/>
              </a:ext>
            </a:extLst>
          </p:cNvPr>
          <p:cNvSpPr/>
          <p:nvPr/>
        </p:nvSpPr>
        <p:spPr>
          <a:xfrm>
            <a:off x="5706872" y="2057854"/>
            <a:ext cx="818420" cy="803977"/>
          </a:xfrm>
          <a:prstGeom prst="cube">
            <a:avLst>
              <a:gd name="adj" fmla="val 85621"/>
            </a:avLst>
          </a:prstGeom>
          <a:solidFill>
            <a:schemeClr val="accent5">
              <a:lumMod val="40000"/>
              <a:lumOff val="60000"/>
            </a:schemeClr>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43" descr="A close up of a logo&#10;&#10;Description automatically generated">
            <a:extLst>
              <a:ext uri="{FF2B5EF4-FFF2-40B4-BE49-F238E27FC236}">
                <a16:creationId xmlns:a16="http://schemas.microsoft.com/office/drawing/2014/main" id="{3466D5FE-B370-485C-9CD0-563CBCEE4D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0438" y="1884050"/>
            <a:ext cx="481883" cy="959501"/>
          </a:xfrm>
          <a:prstGeom prst="rect">
            <a:avLst/>
          </a:prstGeom>
        </p:spPr>
      </p:pic>
      <p:cxnSp>
        <p:nvCxnSpPr>
          <p:cNvPr id="45" name="Straight Arrow Connector 44">
            <a:extLst>
              <a:ext uri="{FF2B5EF4-FFF2-40B4-BE49-F238E27FC236}">
                <a16:creationId xmlns:a16="http://schemas.microsoft.com/office/drawing/2014/main" id="{5A5A0316-D088-4926-B29A-3CD46D3EC6BD}"/>
              </a:ext>
            </a:extLst>
          </p:cNvPr>
          <p:cNvCxnSpPr>
            <a:cxnSpLocks/>
          </p:cNvCxnSpPr>
          <p:nvPr/>
        </p:nvCxnSpPr>
        <p:spPr>
          <a:xfrm>
            <a:off x="6346637" y="2478985"/>
            <a:ext cx="347406" cy="0"/>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634090A-E85A-4C86-A95C-7E1A9B8D1238}"/>
              </a:ext>
            </a:extLst>
          </p:cNvPr>
          <p:cNvCxnSpPr>
            <a:cxnSpLocks/>
          </p:cNvCxnSpPr>
          <p:nvPr/>
        </p:nvCxnSpPr>
        <p:spPr>
          <a:xfrm>
            <a:off x="4883828" y="2418012"/>
            <a:ext cx="344701" cy="0"/>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4DA7148-5DA1-4762-A260-3A58073C2989}"/>
              </a:ext>
            </a:extLst>
          </p:cNvPr>
          <p:cNvCxnSpPr>
            <a:cxnSpLocks/>
          </p:cNvCxnSpPr>
          <p:nvPr/>
        </p:nvCxnSpPr>
        <p:spPr>
          <a:xfrm>
            <a:off x="5638261" y="2459843"/>
            <a:ext cx="278207" cy="10795"/>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Cube 48">
            <a:extLst>
              <a:ext uri="{FF2B5EF4-FFF2-40B4-BE49-F238E27FC236}">
                <a16:creationId xmlns:a16="http://schemas.microsoft.com/office/drawing/2014/main" id="{5497B7FC-C14A-4CDB-A8B3-5587DB73411D}"/>
              </a:ext>
            </a:extLst>
          </p:cNvPr>
          <p:cNvSpPr/>
          <p:nvPr/>
        </p:nvSpPr>
        <p:spPr>
          <a:xfrm>
            <a:off x="3045208" y="1935869"/>
            <a:ext cx="95535" cy="1047945"/>
          </a:xfrm>
          <a:prstGeom prst="cube">
            <a:avLst>
              <a:gd name="adj" fmla="val 23227"/>
            </a:avLst>
          </a:prstGeom>
          <a:solidFill>
            <a:srgbClr val="FFC000"/>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917" dirty="0"/>
          </a:p>
        </p:txBody>
      </p:sp>
      <p:pic>
        <p:nvPicPr>
          <p:cNvPr id="5" name="Picture 4">
            <a:extLst>
              <a:ext uri="{FF2B5EF4-FFF2-40B4-BE49-F238E27FC236}">
                <a16:creationId xmlns:a16="http://schemas.microsoft.com/office/drawing/2014/main" id="{ABF512C0-AF32-4AC1-AAA0-85C30E87135A}"/>
              </a:ext>
            </a:extLst>
          </p:cNvPr>
          <p:cNvPicPr>
            <a:picLocks noChangeAspect="1"/>
          </p:cNvPicPr>
          <p:nvPr/>
        </p:nvPicPr>
        <p:blipFill>
          <a:blip r:embed="rId4"/>
          <a:stretch>
            <a:fillRect/>
          </a:stretch>
        </p:blipFill>
        <p:spPr>
          <a:xfrm>
            <a:off x="1149996" y="2239562"/>
            <a:ext cx="1402033" cy="388799"/>
          </a:xfrm>
          <a:prstGeom prst="rect">
            <a:avLst/>
          </a:prstGeom>
        </p:spPr>
      </p:pic>
      <p:sp>
        <p:nvSpPr>
          <p:cNvPr id="50" name="TextBox 49">
            <a:extLst>
              <a:ext uri="{FF2B5EF4-FFF2-40B4-BE49-F238E27FC236}">
                <a16:creationId xmlns:a16="http://schemas.microsoft.com/office/drawing/2014/main" id="{73510E3E-CAB3-4661-BA54-8FBB24B91AB0}"/>
              </a:ext>
            </a:extLst>
          </p:cNvPr>
          <p:cNvSpPr txBox="1"/>
          <p:nvPr/>
        </p:nvSpPr>
        <p:spPr>
          <a:xfrm>
            <a:off x="214221" y="3000951"/>
            <a:ext cx="2668373" cy="338554"/>
          </a:xfrm>
          <a:prstGeom prst="rect">
            <a:avLst/>
          </a:prstGeom>
          <a:noFill/>
        </p:spPr>
        <p:txBody>
          <a:bodyPr wrap="square" rtlCol="0">
            <a:spAutoFit/>
          </a:bodyPr>
          <a:lstStyle/>
          <a:p>
            <a:pPr algn="ctr"/>
            <a:r>
              <a:rPr lang="en-US" sz="1600" b="1" dirty="0"/>
              <a:t>FC projection</a:t>
            </a:r>
          </a:p>
        </p:txBody>
      </p:sp>
      <p:sp>
        <p:nvSpPr>
          <p:cNvPr id="51" name="TextBox 50">
            <a:extLst>
              <a:ext uri="{FF2B5EF4-FFF2-40B4-BE49-F238E27FC236}">
                <a16:creationId xmlns:a16="http://schemas.microsoft.com/office/drawing/2014/main" id="{87DF7623-37AB-48B1-BB5A-85626528E722}"/>
              </a:ext>
            </a:extLst>
          </p:cNvPr>
          <p:cNvSpPr txBox="1"/>
          <p:nvPr/>
        </p:nvSpPr>
        <p:spPr>
          <a:xfrm>
            <a:off x="1926377" y="3093400"/>
            <a:ext cx="2668373" cy="338554"/>
          </a:xfrm>
          <a:prstGeom prst="rect">
            <a:avLst/>
          </a:prstGeom>
          <a:noFill/>
        </p:spPr>
        <p:txBody>
          <a:bodyPr wrap="square" rtlCol="0">
            <a:spAutoFit/>
          </a:bodyPr>
          <a:lstStyle/>
          <a:p>
            <a:pPr algn="ctr"/>
            <a:r>
              <a:rPr lang="en-US" sz="1600" b="1" dirty="0"/>
              <a:t>1D Conv</a:t>
            </a:r>
          </a:p>
        </p:txBody>
      </p:sp>
      <p:sp>
        <p:nvSpPr>
          <p:cNvPr id="52" name="TextBox 51">
            <a:extLst>
              <a:ext uri="{FF2B5EF4-FFF2-40B4-BE49-F238E27FC236}">
                <a16:creationId xmlns:a16="http://schemas.microsoft.com/office/drawing/2014/main" id="{C91F86C4-F7D4-4CC0-BA44-EEC99E2817B3}"/>
              </a:ext>
            </a:extLst>
          </p:cNvPr>
          <p:cNvSpPr txBox="1"/>
          <p:nvPr/>
        </p:nvSpPr>
        <p:spPr>
          <a:xfrm>
            <a:off x="4226460" y="1433683"/>
            <a:ext cx="2668373" cy="338554"/>
          </a:xfrm>
          <a:prstGeom prst="rect">
            <a:avLst/>
          </a:prstGeom>
          <a:noFill/>
        </p:spPr>
        <p:txBody>
          <a:bodyPr wrap="square" rtlCol="0">
            <a:spAutoFit/>
          </a:bodyPr>
          <a:lstStyle/>
          <a:p>
            <a:pPr algn="ctr"/>
            <a:r>
              <a:rPr lang="en-US" sz="1600" b="1" dirty="0"/>
              <a:t>Fully Connected</a:t>
            </a:r>
          </a:p>
        </p:txBody>
      </p:sp>
      <p:sp>
        <p:nvSpPr>
          <p:cNvPr id="53" name="TextBox 52">
            <a:extLst>
              <a:ext uri="{FF2B5EF4-FFF2-40B4-BE49-F238E27FC236}">
                <a16:creationId xmlns:a16="http://schemas.microsoft.com/office/drawing/2014/main" id="{57F7CD51-5554-451A-ACC2-898A820E1AF3}"/>
              </a:ext>
            </a:extLst>
          </p:cNvPr>
          <p:cNvSpPr txBox="1"/>
          <p:nvPr/>
        </p:nvSpPr>
        <p:spPr>
          <a:xfrm>
            <a:off x="5797198" y="2983814"/>
            <a:ext cx="2668373" cy="338554"/>
          </a:xfrm>
          <a:prstGeom prst="rect">
            <a:avLst/>
          </a:prstGeom>
          <a:noFill/>
        </p:spPr>
        <p:txBody>
          <a:bodyPr wrap="square" rtlCol="0">
            <a:spAutoFit/>
          </a:bodyPr>
          <a:lstStyle/>
          <a:p>
            <a:pPr algn="ctr"/>
            <a:r>
              <a:rPr lang="en-US" sz="1600" b="1" dirty="0"/>
              <a:t>Phenotypes</a:t>
            </a:r>
          </a:p>
        </p:txBody>
      </p:sp>
      <p:pic>
        <p:nvPicPr>
          <p:cNvPr id="54" name="Picture 53">
            <a:extLst>
              <a:ext uri="{FF2B5EF4-FFF2-40B4-BE49-F238E27FC236}">
                <a16:creationId xmlns:a16="http://schemas.microsoft.com/office/drawing/2014/main" id="{560A7625-1228-4CF5-B2DB-7D4138C66CF0}"/>
              </a:ext>
            </a:extLst>
          </p:cNvPr>
          <p:cNvPicPr>
            <a:picLocks noChangeAspect="1"/>
          </p:cNvPicPr>
          <p:nvPr/>
        </p:nvPicPr>
        <p:blipFill>
          <a:blip r:embed="rId5"/>
          <a:stretch>
            <a:fillRect/>
          </a:stretch>
        </p:blipFill>
        <p:spPr>
          <a:xfrm>
            <a:off x="1066379" y="4251897"/>
            <a:ext cx="6813320" cy="707581"/>
          </a:xfrm>
          <a:prstGeom prst="rect">
            <a:avLst/>
          </a:prstGeom>
          <a:ln w="25400">
            <a:solidFill>
              <a:srgbClr val="0070C0"/>
            </a:solidFill>
          </a:ln>
        </p:spPr>
      </p:pic>
      <p:pic>
        <p:nvPicPr>
          <p:cNvPr id="55" name="Picture 54">
            <a:extLst>
              <a:ext uri="{FF2B5EF4-FFF2-40B4-BE49-F238E27FC236}">
                <a16:creationId xmlns:a16="http://schemas.microsoft.com/office/drawing/2014/main" id="{1408131B-D164-4789-8410-E12ED49D1CC9}"/>
              </a:ext>
            </a:extLst>
          </p:cNvPr>
          <p:cNvPicPr>
            <a:picLocks noChangeAspect="1"/>
          </p:cNvPicPr>
          <p:nvPr/>
        </p:nvPicPr>
        <p:blipFill rotWithShape="1">
          <a:blip r:embed="rId5"/>
          <a:srcRect l="66378" t="8801" r="31279" b="29324"/>
          <a:stretch/>
        </p:blipFill>
        <p:spPr>
          <a:xfrm>
            <a:off x="5012196" y="2995335"/>
            <a:ext cx="153022" cy="419482"/>
          </a:xfrm>
          <a:prstGeom prst="rect">
            <a:avLst/>
          </a:prstGeom>
        </p:spPr>
      </p:pic>
      <p:pic>
        <p:nvPicPr>
          <p:cNvPr id="56" name="Picture 55">
            <a:extLst>
              <a:ext uri="{FF2B5EF4-FFF2-40B4-BE49-F238E27FC236}">
                <a16:creationId xmlns:a16="http://schemas.microsoft.com/office/drawing/2014/main" id="{C9F5F01A-8411-4E7C-9DA5-5B90C32D516B}"/>
              </a:ext>
            </a:extLst>
          </p:cNvPr>
          <p:cNvPicPr>
            <a:picLocks noChangeAspect="1"/>
          </p:cNvPicPr>
          <p:nvPr/>
        </p:nvPicPr>
        <p:blipFill rotWithShape="1">
          <a:blip r:embed="rId5"/>
          <a:srcRect l="69573" t="15671" r="21702" b="27555"/>
          <a:stretch/>
        </p:blipFill>
        <p:spPr>
          <a:xfrm>
            <a:off x="2949524" y="1056317"/>
            <a:ext cx="569700" cy="384898"/>
          </a:xfrm>
          <a:prstGeom prst="rect">
            <a:avLst/>
          </a:prstGeom>
        </p:spPr>
      </p:pic>
    </p:spTree>
    <p:extLst>
      <p:ext uri="{BB962C8B-B14F-4D97-AF65-F5344CB8AC3E}">
        <p14:creationId xmlns:p14="http://schemas.microsoft.com/office/powerpoint/2010/main" val="214224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37" grpId="0" animBg="1"/>
      <p:bldP spid="43" grpId="0" animBg="1"/>
      <p:bldP spid="4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5F5DB256-E7BE-4EEE-9311-29FD543A5AE8}"/>
              </a:ext>
            </a:extLst>
          </p:cNvPr>
          <p:cNvSpPr txBox="1">
            <a:spLocks/>
          </p:cNvSpPr>
          <p:nvPr/>
        </p:nvSpPr>
        <p:spPr>
          <a:xfrm>
            <a:off x="0" y="-619760"/>
            <a:ext cx="9829800" cy="14509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dirty="0"/>
              <a:t>Complete Matrix Autoencoder Framework</a:t>
            </a:r>
          </a:p>
        </p:txBody>
      </p:sp>
      <p:cxnSp>
        <p:nvCxnSpPr>
          <p:cNvPr id="30" name="Straight Connector 29">
            <a:extLst>
              <a:ext uri="{FF2B5EF4-FFF2-40B4-BE49-F238E27FC236}">
                <a16:creationId xmlns:a16="http://schemas.microsoft.com/office/drawing/2014/main" id="{E86712FA-96C9-4B51-9F7E-D16855D95972}"/>
              </a:ext>
            </a:extLst>
          </p:cNvPr>
          <p:cNvCxnSpPr/>
          <p:nvPr/>
        </p:nvCxnSpPr>
        <p:spPr>
          <a:xfrm>
            <a:off x="121920"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C960E56-9327-4B8E-B379-A04004E8A9EC}"/>
              </a:ext>
            </a:extLst>
          </p:cNvPr>
          <p:cNvSpPr txBox="1"/>
          <p:nvPr/>
        </p:nvSpPr>
        <p:spPr>
          <a:xfrm>
            <a:off x="381690" y="1061755"/>
            <a:ext cx="8187579" cy="1667743"/>
          </a:xfrm>
          <a:prstGeom prst="rect">
            <a:avLst/>
          </a:prstGeom>
          <a:solidFill>
            <a:schemeClr val="bg1">
              <a:lumMod val="95000"/>
            </a:schemeClr>
          </a:solidFill>
          <a:ln w="28575">
            <a:solidFill>
              <a:schemeClr val="tx1">
                <a:lumMod val="95000"/>
                <a:lumOff val="5000"/>
              </a:schemeClr>
            </a:solidFill>
          </a:ln>
        </p:spPr>
        <p:txBody>
          <a:bodyPr wrap="square" rtlCol="0">
            <a:spAutoFit/>
          </a:bodyPr>
          <a:lstStyle/>
          <a:p>
            <a:endParaRPr lang="en-US" dirty="0"/>
          </a:p>
        </p:txBody>
      </p:sp>
      <p:pic>
        <p:nvPicPr>
          <p:cNvPr id="13" name="Shape 63" descr="corr.jpg">
            <a:extLst>
              <a:ext uri="{FF2B5EF4-FFF2-40B4-BE49-F238E27FC236}">
                <a16:creationId xmlns:a16="http://schemas.microsoft.com/office/drawing/2014/main" id="{342060BD-60C0-417F-ADDE-709DFEEDD271}"/>
              </a:ext>
            </a:extLst>
          </p:cNvPr>
          <p:cNvPicPr preferRelativeResize="0"/>
          <p:nvPr/>
        </p:nvPicPr>
        <p:blipFill rotWithShape="1">
          <a:blip r:embed="rId3">
            <a:alphaModFix/>
          </a:blip>
          <a:srcRect l="11336" t="7856" r="20329" b="11066"/>
          <a:stretch/>
        </p:blipFill>
        <p:spPr>
          <a:xfrm>
            <a:off x="6679235" y="1251530"/>
            <a:ext cx="1187227" cy="1095581"/>
          </a:xfrm>
          <a:prstGeom prst="rect">
            <a:avLst/>
          </a:prstGeom>
          <a:ln w="31750">
            <a:solidFill>
              <a:schemeClr val="tx1">
                <a:lumMod val="95000"/>
                <a:lumOff val="5000"/>
              </a:schemeClr>
            </a:solidFill>
          </a:ln>
          <a:effectLst>
            <a:outerShdw blurRad="292100" dist="139700" dir="2700000" algn="tl" rotWithShape="0">
              <a:srgbClr val="333333">
                <a:alpha val="0"/>
              </a:srgbClr>
            </a:outerShdw>
          </a:effectLst>
        </p:spPr>
      </p:pic>
      <p:pic>
        <p:nvPicPr>
          <p:cNvPr id="19" name="Shape 63" descr="corr.jpg">
            <a:extLst>
              <a:ext uri="{FF2B5EF4-FFF2-40B4-BE49-F238E27FC236}">
                <a16:creationId xmlns:a16="http://schemas.microsoft.com/office/drawing/2014/main" id="{B06E3A43-F2B5-4328-8312-060EA70B67BA}"/>
              </a:ext>
            </a:extLst>
          </p:cNvPr>
          <p:cNvPicPr preferRelativeResize="0"/>
          <p:nvPr/>
        </p:nvPicPr>
        <p:blipFill rotWithShape="1">
          <a:blip r:embed="rId3">
            <a:alphaModFix/>
          </a:blip>
          <a:srcRect l="11336" t="7856" r="20329" b="11066"/>
          <a:stretch/>
        </p:blipFill>
        <p:spPr>
          <a:xfrm>
            <a:off x="1178073" y="1251530"/>
            <a:ext cx="1187227" cy="1113164"/>
          </a:xfrm>
          <a:prstGeom prst="rect">
            <a:avLst/>
          </a:prstGeom>
          <a:ln w="31750">
            <a:solidFill>
              <a:schemeClr val="tx1">
                <a:lumMod val="95000"/>
                <a:lumOff val="5000"/>
              </a:schemeClr>
            </a:solidFill>
          </a:ln>
          <a:effectLst>
            <a:outerShdw blurRad="292100" dist="139700" dir="2700000" algn="tl" rotWithShape="0">
              <a:srgbClr val="333333">
                <a:alpha val="0"/>
              </a:srgbClr>
            </a:outerShdw>
          </a:effectLst>
        </p:spPr>
      </p:pic>
      <p:sp>
        <p:nvSpPr>
          <p:cNvPr id="20" name="TextBox 19">
            <a:extLst>
              <a:ext uri="{FF2B5EF4-FFF2-40B4-BE49-F238E27FC236}">
                <a16:creationId xmlns:a16="http://schemas.microsoft.com/office/drawing/2014/main" id="{286A5A34-A0C3-4CFB-9857-4C03A8CDAD21}"/>
              </a:ext>
            </a:extLst>
          </p:cNvPr>
          <p:cNvSpPr txBox="1"/>
          <p:nvPr/>
        </p:nvSpPr>
        <p:spPr>
          <a:xfrm>
            <a:off x="517110" y="2384416"/>
            <a:ext cx="2509155" cy="307777"/>
          </a:xfrm>
          <a:prstGeom prst="rect">
            <a:avLst/>
          </a:prstGeom>
          <a:noFill/>
        </p:spPr>
        <p:txBody>
          <a:bodyPr wrap="square" rtlCol="0">
            <a:spAutoFit/>
          </a:bodyPr>
          <a:lstStyle/>
          <a:p>
            <a:pPr algn="ctr"/>
            <a:r>
              <a:rPr lang="en-US" sz="1400" b="1" dirty="0"/>
              <a:t>rs-fMRI correlation matrix</a:t>
            </a:r>
          </a:p>
        </p:txBody>
      </p:sp>
      <p:pic>
        <p:nvPicPr>
          <p:cNvPr id="22" name="Picture 21" descr="Shape&#10;&#10;Description automatically generated with medium confidence">
            <a:extLst>
              <a:ext uri="{FF2B5EF4-FFF2-40B4-BE49-F238E27FC236}">
                <a16:creationId xmlns:a16="http://schemas.microsoft.com/office/drawing/2014/main" id="{3CFCF91F-36AD-43B1-A3EA-C6BBD31FE7C4}"/>
              </a:ext>
            </a:extLst>
          </p:cNvPr>
          <p:cNvPicPr>
            <a:picLocks noChangeAspect="1"/>
          </p:cNvPicPr>
          <p:nvPr/>
        </p:nvPicPr>
        <p:blipFill rotWithShape="1">
          <a:blip r:embed="rId4">
            <a:extLst>
              <a:ext uri="{28A0092B-C50C-407E-A947-70E740481C1C}">
                <a14:useLocalDpi xmlns:a14="http://schemas.microsoft.com/office/drawing/2010/main" val="0"/>
              </a:ext>
            </a:extLst>
          </a:blip>
          <a:srcRect r="72988"/>
          <a:stretch/>
        </p:blipFill>
        <p:spPr>
          <a:xfrm>
            <a:off x="517110" y="1717006"/>
            <a:ext cx="350179" cy="332794"/>
          </a:xfrm>
          <a:prstGeom prst="rect">
            <a:avLst/>
          </a:prstGeom>
        </p:spPr>
      </p:pic>
      <p:pic>
        <p:nvPicPr>
          <p:cNvPr id="23" name="Picture 22" descr="Shape&#10;&#10;Description automatically generated with medium confidence">
            <a:extLst>
              <a:ext uri="{FF2B5EF4-FFF2-40B4-BE49-F238E27FC236}">
                <a16:creationId xmlns:a16="http://schemas.microsoft.com/office/drawing/2014/main" id="{0D123C27-9B7F-41D5-AFE6-F120F6517E85}"/>
              </a:ext>
            </a:extLst>
          </p:cNvPr>
          <p:cNvPicPr>
            <a:picLocks noChangeAspect="1"/>
          </p:cNvPicPr>
          <p:nvPr/>
        </p:nvPicPr>
        <p:blipFill rotWithShape="1">
          <a:blip r:embed="rId4">
            <a:extLst>
              <a:ext uri="{28A0092B-C50C-407E-A947-70E740481C1C}">
                <a14:useLocalDpi xmlns:a14="http://schemas.microsoft.com/office/drawing/2010/main" val="0"/>
              </a:ext>
            </a:extLst>
          </a:blip>
          <a:srcRect l="33788" r="39200"/>
          <a:stretch/>
        </p:blipFill>
        <p:spPr>
          <a:xfrm>
            <a:off x="8000702" y="1663339"/>
            <a:ext cx="350179" cy="332794"/>
          </a:xfrm>
          <a:prstGeom prst="rect">
            <a:avLst/>
          </a:prstGeom>
        </p:spPr>
      </p:pic>
      <p:sp>
        <p:nvSpPr>
          <p:cNvPr id="33" name="TextBox 32">
            <a:extLst>
              <a:ext uri="{FF2B5EF4-FFF2-40B4-BE49-F238E27FC236}">
                <a16:creationId xmlns:a16="http://schemas.microsoft.com/office/drawing/2014/main" id="{5003145C-5E8B-4482-AC99-46C3B299CE21}"/>
              </a:ext>
            </a:extLst>
          </p:cNvPr>
          <p:cNvSpPr txBox="1"/>
          <p:nvPr/>
        </p:nvSpPr>
        <p:spPr>
          <a:xfrm>
            <a:off x="3083666" y="2782135"/>
            <a:ext cx="5485603" cy="1667743"/>
          </a:xfrm>
          <a:prstGeom prst="rect">
            <a:avLst/>
          </a:prstGeom>
          <a:solidFill>
            <a:schemeClr val="accent4">
              <a:lumMod val="20000"/>
              <a:lumOff val="80000"/>
            </a:schemeClr>
          </a:solidFill>
          <a:ln w="28575">
            <a:solidFill>
              <a:schemeClr val="tx1">
                <a:lumMod val="95000"/>
                <a:lumOff val="5000"/>
              </a:schemeClr>
            </a:solidFill>
          </a:ln>
        </p:spPr>
        <p:txBody>
          <a:bodyPr wrap="square" rtlCol="0">
            <a:spAutoFit/>
          </a:bodyPr>
          <a:lstStyle/>
          <a:p>
            <a:endParaRPr lang="en-US" dirty="0"/>
          </a:p>
        </p:txBody>
      </p:sp>
      <p:sp>
        <p:nvSpPr>
          <p:cNvPr id="34" name="TextBox 33">
            <a:extLst>
              <a:ext uri="{FF2B5EF4-FFF2-40B4-BE49-F238E27FC236}">
                <a16:creationId xmlns:a16="http://schemas.microsoft.com/office/drawing/2014/main" id="{0442616D-41D2-40B5-8D06-CBEAA9651BB5}"/>
              </a:ext>
            </a:extLst>
          </p:cNvPr>
          <p:cNvSpPr txBox="1"/>
          <p:nvPr/>
        </p:nvSpPr>
        <p:spPr>
          <a:xfrm>
            <a:off x="6093937" y="4099433"/>
            <a:ext cx="2668373" cy="307777"/>
          </a:xfrm>
          <a:prstGeom prst="rect">
            <a:avLst/>
          </a:prstGeom>
          <a:noFill/>
        </p:spPr>
        <p:txBody>
          <a:bodyPr wrap="square" rtlCol="0">
            <a:spAutoFit/>
          </a:bodyPr>
          <a:lstStyle/>
          <a:p>
            <a:pPr algn="ctr"/>
            <a:r>
              <a:rPr lang="en-US" sz="1400" b="1" dirty="0"/>
              <a:t>DTI Adjacency matrix</a:t>
            </a:r>
          </a:p>
        </p:txBody>
      </p:sp>
      <p:pic>
        <p:nvPicPr>
          <p:cNvPr id="35" name="Picture 34" descr="Shape&#10;&#10;Description automatically generated with medium confidence">
            <a:extLst>
              <a:ext uri="{FF2B5EF4-FFF2-40B4-BE49-F238E27FC236}">
                <a16:creationId xmlns:a16="http://schemas.microsoft.com/office/drawing/2014/main" id="{E7449218-2FE8-418C-B243-C71B59AFB5E1}"/>
              </a:ext>
            </a:extLst>
          </p:cNvPr>
          <p:cNvPicPr>
            <a:picLocks noChangeAspect="1"/>
          </p:cNvPicPr>
          <p:nvPr/>
        </p:nvPicPr>
        <p:blipFill rotWithShape="1">
          <a:blip r:embed="rId4">
            <a:extLst>
              <a:ext uri="{28A0092B-C50C-407E-A947-70E740481C1C}">
                <a14:useLocalDpi xmlns:a14="http://schemas.microsoft.com/office/drawing/2010/main" val="0"/>
              </a:ext>
            </a:extLst>
          </a:blip>
          <a:srcRect l="73279" t="5572" r="-291" b="-5572"/>
          <a:stretch/>
        </p:blipFill>
        <p:spPr>
          <a:xfrm>
            <a:off x="8031665" y="3287801"/>
            <a:ext cx="372400" cy="353912"/>
          </a:xfrm>
          <a:prstGeom prst="rect">
            <a:avLst/>
          </a:prstGeom>
        </p:spPr>
      </p:pic>
      <p:pic>
        <p:nvPicPr>
          <p:cNvPr id="36" name="Picture 35">
            <a:extLst>
              <a:ext uri="{FF2B5EF4-FFF2-40B4-BE49-F238E27FC236}">
                <a16:creationId xmlns:a16="http://schemas.microsoft.com/office/drawing/2014/main" id="{1D51E8A1-11BA-43F9-BBD4-63212720CFF6}"/>
              </a:ext>
            </a:extLst>
          </p:cNvPr>
          <p:cNvPicPr>
            <a:picLocks noChangeAspect="1"/>
          </p:cNvPicPr>
          <p:nvPr/>
        </p:nvPicPr>
        <p:blipFill rotWithShape="1">
          <a:blip r:embed="rId5"/>
          <a:srcRect l="5310" t="9121" r="20273" b="8183"/>
          <a:stretch/>
        </p:blipFill>
        <p:spPr>
          <a:xfrm>
            <a:off x="6679235" y="2893762"/>
            <a:ext cx="1187227" cy="1141991"/>
          </a:xfrm>
          <a:prstGeom prst="rect">
            <a:avLst/>
          </a:prstGeom>
          <a:ln w="25400">
            <a:solidFill>
              <a:srgbClr val="000000"/>
            </a:solidFill>
          </a:ln>
        </p:spPr>
      </p:pic>
      <p:sp>
        <p:nvSpPr>
          <p:cNvPr id="27" name="TextBox 26">
            <a:extLst>
              <a:ext uri="{FF2B5EF4-FFF2-40B4-BE49-F238E27FC236}">
                <a16:creationId xmlns:a16="http://schemas.microsoft.com/office/drawing/2014/main" id="{31582EB8-E7B9-4A41-84B7-C3D60874F7C7}"/>
              </a:ext>
            </a:extLst>
          </p:cNvPr>
          <p:cNvSpPr txBox="1"/>
          <p:nvPr/>
        </p:nvSpPr>
        <p:spPr>
          <a:xfrm rot="5400000">
            <a:off x="7925148" y="1737292"/>
            <a:ext cx="1599023" cy="310784"/>
          </a:xfrm>
          <a:prstGeom prst="rect">
            <a:avLst/>
          </a:prstGeom>
          <a:noFill/>
        </p:spPr>
        <p:txBody>
          <a:bodyPr wrap="square" rtlCol="0">
            <a:spAutoFit/>
          </a:bodyPr>
          <a:lstStyle/>
          <a:p>
            <a:pPr algn="ctr"/>
            <a:r>
              <a:rPr lang="en-US" sz="1400" b="1" dirty="0"/>
              <a:t>FC Reconstruction</a:t>
            </a:r>
          </a:p>
        </p:txBody>
      </p:sp>
      <p:sp>
        <p:nvSpPr>
          <p:cNvPr id="38" name="TextBox 37">
            <a:extLst>
              <a:ext uri="{FF2B5EF4-FFF2-40B4-BE49-F238E27FC236}">
                <a16:creationId xmlns:a16="http://schemas.microsoft.com/office/drawing/2014/main" id="{3D4BC84B-7923-4D32-9000-1E5D5B31BB4D}"/>
              </a:ext>
            </a:extLst>
          </p:cNvPr>
          <p:cNvSpPr txBox="1"/>
          <p:nvPr/>
        </p:nvSpPr>
        <p:spPr>
          <a:xfrm rot="5400000">
            <a:off x="7925148" y="3438748"/>
            <a:ext cx="1599023" cy="310784"/>
          </a:xfrm>
          <a:prstGeom prst="rect">
            <a:avLst/>
          </a:prstGeom>
          <a:noFill/>
        </p:spPr>
        <p:txBody>
          <a:bodyPr wrap="square" rtlCol="0">
            <a:spAutoFit/>
          </a:bodyPr>
          <a:lstStyle/>
          <a:p>
            <a:pPr algn="ctr"/>
            <a:r>
              <a:rPr lang="en-US" sz="1400" b="1" dirty="0"/>
              <a:t>SC Prediction</a:t>
            </a:r>
          </a:p>
        </p:txBody>
      </p:sp>
      <p:sp>
        <p:nvSpPr>
          <p:cNvPr id="39" name="TextBox 38">
            <a:extLst>
              <a:ext uri="{FF2B5EF4-FFF2-40B4-BE49-F238E27FC236}">
                <a16:creationId xmlns:a16="http://schemas.microsoft.com/office/drawing/2014/main" id="{1AFA176E-3FAA-44F0-B142-29A44817890E}"/>
              </a:ext>
            </a:extLst>
          </p:cNvPr>
          <p:cNvSpPr txBox="1"/>
          <p:nvPr/>
        </p:nvSpPr>
        <p:spPr>
          <a:xfrm>
            <a:off x="3083664" y="4539819"/>
            <a:ext cx="5485603" cy="1667743"/>
          </a:xfrm>
          <a:prstGeom prst="rect">
            <a:avLst/>
          </a:prstGeom>
          <a:solidFill>
            <a:schemeClr val="accent3">
              <a:lumMod val="20000"/>
              <a:lumOff val="80000"/>
            </a:schemeClr>
          </a:solidFill>
          <a:ln w="28575">
            <a:solidFill>
              <a:schemeClr val="tx1">
                <a:lumMod val="95000"/>
                <a:lumOff val="5000"/>
              </a:schemeClr>
            </a:solidFill>
          </a:ln>
        </p:spPr>
        <p:txBody>
          <a:bodyPr wrap="square" rtlCol="0">
            <a:spAutoFit/>
          </a:bodyPr>
          <a:lstStyle/>
          <a:p>
            <a:endParaRPr lang="en-US" dirty="0"/>
          </a:p>
        </p:txBody>
      </p:sp>
      <p:sp>
        <p:nvSpPr>
          <p:cNvPr id="40" name="TextBox 39">
            <a:extLst>
              <a:ext uri="{FF2B5EF4-FFF2-40B4-BE49-F238E27FC236}">
                <a16:creationId xmlns:a16="http://schemas.microsoft.com/office/drawing/2014/main" id="{BE575424-DF8F-4440-8DA6-DC2851A4278A}"/>
              </a:ext>
            </a:extLst>
          </p:cNvPr>
          <p:cNvSpPr txBox="1"/>
          <p:nvPr/>
        </p:nvSpPr>
        <p:spPr>
          <a:xfrm>
            <a:off x="6541019" y="5782196"/>
            <a:ext cx="2546266" cy="307777"/>
          </a:xfrm>
          <a:prstGeom prst="rect">
            <a:avLst/>
          </a:prstGeom>
          <a:noFill/>
        </p:spPr>
        <p:txBody>
          <a:bodyPr wrap="square" rtlCol="0">
            <a:spAutoFit/>
          </a:bodyPr>
          <a:lstStyle/>
          <a:p>
            <a:r>
              <a:rPr lang="en-US" sz="1400" b="1" dirty="0"/>
              <a:t>Phenotypic Measures</a:t>
            </a:r>
          </a:p>
        </p:txBody>
      </p:sp>
      <p:pic>
        <p:nvPicPr>
          <p:cNvPr id="41" name="Picture 40" descr="A close up of a logo&#10;&#10;Description automatically generated">
            <a:extLst>
              <a:ext uri="{FF2B5EF4-FFF2-40B4-BE49-F238E27FC236}">
                <a16:creationId xmlns:a16="http://schemas.microsoft.com/office/drawing/2014/main" id="{E78D29A3-1214-41E5-8919-05F50E5BB5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8179" y="4745236"/>
            <a:ext cx="481883" cy="959501"/>
          </a:xfrm>
          <a:prstGeom prst="rect">
            <a:avLst/>
          </a:prstGeom>
        </p:spPr>
      </p:pic>
      <p:sp>
        <p:nvSpPr>
          <p:cNvPr id="42" name="TextBox 41">
            <a:extLst>
              <a:ext uri="{FF2B5EF4-FFF2-40B4-BE49-F238E27FC236}">
                <a16:creationId xmlns:a16="http://schemas.microsoft.com/office/drawing/2014/main" id="{B2695B24-1212-4658-89BB-9E20629AEBA0}"/>
              </a:ext>
            </a:extLst>
          </p:cNvPr>
          <p:cNvSpPr txBox="1"/>
          <p:nvPr/>
        </p:nvSpPr>
        <p:spPr>
          <a:xfrm rot="5400000">
            <a:off x="7804557" y="5221387"/>
            <a:ext cx="1874426" cy="307777"/>
          </a:xfrm>
          <a:prstGeom prst="rect">
            <a:avLst/>
          </a:prstGeom>
          <a:noFill/>
        </p:spPr>
        <p:txBody>
          <a:bodyPr wrap="square" rtlCol="0">
            <a:spAutoFit/>
          </a:bodyPr>
          <a:lstStyle/>
          <a:p>
            <a:pPr algn="ctr"/>
            <a:r>
              <a:rPr lang="en-US" sz="1400" b="1" dirty="0"/>
              <a:t>Phenotypic Prediction</a:t>
            </a:r>
          </a:p>
        </p:txBody>
      </p:sp>
      <p:cxnSp>
        <p:nvCxnSpPr>
          <p:cNvPr id="31" name="Connector: Elbow 30">
            <a:extLst>
              <a:ext uri="{FF2B5EF4-FFF2-40B4-BE49-F238E27FC236}">
                <a16:creationId xmlns:a16="http://schemas.microsoft.com/office/drawing/2014/main" id="{53DD60C0-E773-4778-B008-58D1B8B22EB1}"/>
              </a:ext>
            </a:extLst>
          </p:cNvPr>
          <p:cNvCxnSpPr/>
          <p:nvPr/>
        </p:nvCxnSpPr>
        <p:spPr>
          <a:xfrm rot="16200000" flipH="1">
            <a:off x="3004969" y="2919340"/>
            <a:ext cx="1276728" cy="372862"/>
          </a:xfrm>
          <a:prstGeom prst="bentConnector3">
            <a:avLst>
              <a:gd name="adj1" fmla="val 100760"/>
            </a:avLst>
          </a:prstGeom>
          <a:ln w="3175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3A9E1DCF-F68A-4F25-8BE7-A2E9493E92A3}"/>
              </a:ext>
            </a:extLst>
          </p:cNvPr>
          <p:cNvCxnSpPr>
            <a:cxnSpLocks/>
          </p:cNvCxnSpPr>
          <p:nvPr/>
        </p:nvCxnSpPr>
        <p:spPr>
          <a:xfrm rot="16200000" flipH="1">
            <a:off x="2847598" y="4353437"/>
            <a:ext cx="1591468" cy="372863"/>
          </a:xfrm>
          <a:prstGeom prst="bentConnector3">
            <a:avLst>
              <a:gd name="adj1" fmla="val 100205"/>
            </a:avLst>
          </a:prstGeom>
          <a:ln w="3175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Cube 25">
            <a:extLst>
              <a:ext uri="{FF2B5EF4-FFF2-40B4-BE49-F238E27FC236}">
                <a16:creationId xmlns:a16="http://schemas.microsoft.com/office/drawing/2014/main" id="{48F903D1-B4B1-402E-845B-EA6FDE3DE4D5}"/>
              </a:ext>
            </a:extLst>
          </p:cNvPr>
          <p:cNvSpPr/>
          <p:nvPr/>
        </p:nvSpPr>
        <p:spPr>
          <a:xfrm>
            <a:off x="4101362" y="1513621"/>
            <a:ext cx="693146" cy="627803"/>
          </a:xfrm>
          <a:prstGeom prst="cube">
            <a:avLst>
              <a:gd name="adj" fmla="val 10575"/>
            </a:avLst>
          </a:prstGeom>
          <a:solidFill>
            <a:schemeClr val="accent2">
              <a:lumMod val="60000"/>
              <a:lumOff val="40000"/>
            </a:schemeClr>
          </a:solidFill>
          <a:ln w="3492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17" dirty="0"/>
          </a:p>
        </p:txBody>
      </p:sp>
      <p:cxnSp>
        <p:nvCxnSpPr>
          <p:cNvPr id="32" name="Straight Arrow Connector 31">
            <a:extLst>
              <a:ext uri="{FF2B5EF4-FFF2-40B4-BE49-F238E27FC236}">
                <a16:creationId xmlns:a16="http://schemas.microsoft.com/office/drawing/2014/main" id="{E5DFF5D1-E746-4139-8D76-BE7AC4D087DC}"/>
              </a:ext>
            </a:extLst>
          </p:cNvPr>
          <p:cNvCxnSpPr>
            <a:cxnSpLocks/>
          </p:cNvCxnSpPr>
          <p:nvPr/>
        </p:nvCxnSpPr>
        <p:spPr>
          <a:xfrm>
            <a:off x="3549487" y="1825440"/>
            <a:ext cx="44211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EAE2491-62A5-47A5-8CCD-DA9F040F115D}"/>
              </a:ext>
            </a:extLst>
          </p:cNvPr>
          <p:cNvCxnSpPr>
            <a:cxnSpLocks/>
          </p:cNvCxnSpPr>
          <p:nvPr/>
        </p:nvCxnSpPr>
        <p:spPr>
          <a:xfrm>
            <a:off x="4842080" y="1841723"/>
            <a:ext cx="43840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CBFA6BF3-A977-4820-B0E8-98878A46E9A5}"/>
              </a:ext>
            </a:extLst>
          </p:cNvPr>
          <p:cNvSpPr/>
          <p:nvPr/>
        </p:nvSpPr>
        <p:spPr>
          <a:xfrm>
            <a:off x="2643094" y="1401653"/>
            <a:ext cx="884223" cy="830541"/>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5">
                    <a:lumMod val="50000"/>
                  </a:schemeClr>
                </a:solidFill>
              </a:rPr>
              <a:t>2D</a:t>
            </a:r>
          </a:p>
          <a:p>
            <a:pPr algn="ctr"/>
            <a:r>
              <a:rPr lang="en-US" sz="1400" b="1" dirty="0">
                <a:solidFill>
                  <a:schemeClr val="accent5">
                    <a:lumMod val="50000"/>
                  </a:schemeClr>
                </a:solidFill>
              </a:rPr>
              <a:t> FC-NN</a:t>
            </a:r>
          </a:p>
        </p:txBody>
      </p:sp>
      <p:sp>
        <p:nvSpPr>
          <p:cNvPr id="46" name="Rectangle 45">
            <a:extLst>
              <a:ext uri="{FF2B5EF4-FFF2-40B4-BE49-F238E27FC236}">
                <a16:creationId xmlns:a16="http://schemas.microsoft.com/office/drawing/2014/main" id="{5DE7D204-5EDF-4C9B-9B7C-A2B9A5EC35A7}"/>
              </a:ext>
            </a:extLst>
          </p:cNvPr>
          <p:cNvSpPr/>
          <p:nvPr/>
        </p:nvSpPr>
        <p:spPr>
          <a:xfrm>
            <a:off x="5315292" y="1386767"/>
            <a:ext cx="884223" cy="830541"/>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5">
                    <a:lumMod val="50000"/>
                  </a:schemeClr>
                </a:solidFill>
              </a:rPr>
              <a:t>2D</a:t>
            </a:r>
          </a:p>
          <a:p>
            <a:pPr algn="ctr"/>
            <a:r>
              <a:rPr lang="en-US" sz="1400" b="1" dirty="0">
                <a:solidFill>
                  <a:schemeClr val="accent5">
                    <a:lumMod val="50000"/>
                  </a:schemeClr>
                </a:solidFill>
              </a:rPr>
              <a:t> FC-NN</a:t>
            </a:r>
          </a:p>
        </p:txBody>
      </p:sp>
      <p:pic>
        <p:nvPicPr>
          <p:cNvPr id="50" name="Picture 49">
            <a:extLst>
              <a:ext uri="{FF2B5EF4-FFF2-40B4-BE49-F238E27FC236}">
                <a16:creationId xmlns:a16="http://schemas.microsoft.com/office/drawing/2014/main" id="{BDEF83B6-37D4-4DB3-8B00-1D953EBDD586}"/>
              </a:ext>
            </a:extLst>
          </p:cNvPr>
          <p:cNvPicPr>
            <a:picLocks noChangeAspect="1"/>
          </p:cNvPicPr>
          <p:nvPr/>
        </p:nvPicPr>
        <p:blipFill rotWithShape="1">
          <a:blip r:embed="rId7">
            <a:extLst>
              <a:ext uri="{28A0092B-C50C-407E-A947-70E740481C1C}">
                <a14:useLocalDpi xmlns:a14="http://schemas.microsoft.com/office/drawing/2010/main" val="0"/>
              </a:ext>
            </a:extLst>
          </a:blip>
          <a:srcRect r="72840" b="-14671"/>
          <a:stretch/>
        </p:blipFill>
        <p:spPr>
          <a:xfrm>
            <a:off x="4293319" y="2308352"/>
            <a:ext cx="353223" cy="287798"/>
          </a:xfrm>
          <a:prstGeom prst="rect">
            <a:avLst/>
          </a:prstGeom>
        </p:spPr>
      </p:pic>
      <p:sp>
        <p:nvSpPr>
          <p:cNvPr id="51" name="Rectangle 50">
            <a:extLst>
              <a:ext uri="{FF2B5EF4-FFF2-40B4-BE49-F238E27FC236}">
                <a16:creationId xmlns:a16="http://schemas.microsoft.com/office/drawing/2014/main" id="{83A37213-D145-4A30-99D4-F9E6CBFE984B}"/>
              </a:ext>
            </a:extLst>
          </p:cNvPr>
          <p:cNvSpPr/>
          <p:nvPr/>
        </p:nvSpPr>
        <p:spPr>
          <a:xfrm>
            <a:off x="3858389" y="3180474"/>
            <a:ext cx="884223" cy="830541"/>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5">
                    <a:lumMod val="50000"/>
                  </a:schemeClr>
                </a:solidFill>
              </a:rPr>
              <a:t>2D</a:t>
            </a:r>
          </a:p>
          <a:p>
            <a:pPr algn="ctr"/>
            <a:r>
              <a:rPr lang="en-US" sz="1400" b="1" dirty="0">
                <a:solidFill>
                  <a:schemeClr val="accent5">
                    <a:lumMod val="50000"/>
                  </a:schemeClr>
                </a:solidFill>
              </a:rPr>
              <a:t> FC-NN</a:t>
            </a:r>
          </a:p>
        </p:txBody>
      </p:sp>
      <p:sp>
        <p:nvSpPr>
          <p:cNvPr id="53" name="Rectangle 52">
            <a:extLst>
              <a:ext uri="{FF2B5EF4-FFF2-40B4-BE49-F238E27FC236}">
                <a16:creationId xmlns:a16="http://schemas.microsoft.com/office/drawing/2014/main" id="{28626CEF-8FA6-435F-93BF-0D6747A5FFEA}"/>
              </a:ext>
            </a:extLst>
          </p:cNvPr>
          <p:cNvSpPr/>
          <p:nvPr/>
        </p:nvSpPr>
        <p:spPr>
          <a:xfrm>
            <a:off x="5588533" y="3187218"/>
            <a:ext cx="884223" cy="830541"/>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5">
                    <a:lumMod val="50000"/>
                  </a:schemeClr>
                </a:solidFill>
              </a:rPr>
              <a:t>2D</a:t>
            </a:r>
          </a:p>
          <a:p>
            <a:pPr algn="ctr"/>
            <a:r>
              <a:rPr lang="en-US" sz="1400" b="1" dirty="0">
                <a:solidFill>
                  <a:schemeClr val="accent5">
                    <a:lumMod val="50000"/>
                  </a:schemeClr>
                </a:solidFill>
              </a:rPr>
              <a:t> FC-NN</a:t>
            </a:r>
          </a:p>
        </p:txBody>
      </p:sp>
      <p:sp>
        <p:nvSpPr>
          <p:cNvPr id="54" name="Cube 53">
            <a:extLst>
              <a:ext uri="{FF2B5EF4-FFF2-40B4-BE49-F238E27FC236}">
                <a16:creationId xmlns:a16="http://schemas.microsoft.com/office/drawing/2014/main" id="{876F8A25-ABF7-4A1D-8B89-885A3E40A90A}"/>
              </a:ext>
            </a:extLst>
          </p:cNvPr>
          <p:cNvSpPr/>
          <p:nvPr/>
        </p:nvSpPr>
        <p:spPr>
          <a:xfrm>
            <a:off x="4818999" y="3288586"/>
            <a:ext cx="693146" cy="627803"/>
          </a:xfrm>
          <a:prstGeom prst="cube">
            <a:avLst>
              <a:gd name="adj" fmla="val 10575"/>
            </a:avLst>
          </a:prstGeom>
          <a:solidFill>
            <a:srgbClr val="FFC000"/>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17" dirty="0"/>
          </a:p>
        </p:txBody>
      </p:sp>
      <p:pic>
        <p:nvPicPr>
          <p:cNvPr id="55" name="Picture 54">
            <a:extLst>
              <a:ext uri="{FF2B5EF4-FFF2-40B4-BE49-F238E27FC236}">
                <a16:creationId xmlns:a16="http://schemas.microsoft.com/office/drawing/2014/main" id="{ACBADA10-632A-45B9-81E0-D0FAB2458662}"/>
              </a:ext>
            </a:extLst>
          </p:cNvPr>
          <p:cNvPicPr>
            <a:picLocks noChangeAspect="1"/>
          </p:cNvPicPr>
          <p:nvPr/>
        </p:nvPicPr>
        <p:blipFill rotWithShape="1">
          <a:blip r:embed="rId7">
            <a:extLst>
              <a:ext uri="{28A0092B-C50C-407E-A947-70E740481C1C}">
                <a14:useLocalDpi xmlns:a14="http://schemas.microsoft.com/office/drawing/2010/main" val="0"/>
              </a:ext>
            </a:extLst>
          </a:blip>
          <a:srcRect l="36141" t="1298" r="36699" b="-15969"/>
          <a:stretch/>
        </p:blipFill>
        <p:spPr>
          <a:xfrm>
            <a:off x="5038985" y="4038176"/>
            <a:ext cx="353223" cy="287798"/>
          </a:xfrm>
          <a:prstGeom prst="rect">
            <a:avLst/>
          </a:prstGeom>
        </p:spPr>
      </p:pic>
      <p:sp>
        <p:nvSpPr>
          <p:cNvPr id="57" name="Cube 56">
            <a:extLst>
              <a:ext uri="{FF2B5EF4-FFF2-40B4-BE49-F238E27FC236}">
                <a16:creationId xmlns:a16="http://schemas.microsoft.com/office/drawing/2014/main" id="{BEE8DCC6-0664-4719-82F0-F24E897CA24E}"/>
              </a:ext>
            </a:extLst>
          </p:cNvPr>
          <p:cNvSpPr/>
          <p:nvPr/>
        </p:nvSpPr>
        <p:spPr>
          <a:xfrm>
            <a:off x="4232947" y="4619170"/>
            <a:ext cx="160466" cy="1182150"/>
          </a:xfrm>
          <a:prstGeom prst="cube">
            <a:avLst>
              <a:gd name="adj" fmla="val 23227"/>
            </a:avLst>
          </a:prstGeom>
          <a:solidFill>
            <a:schemeClr val="accent1">
              <a:lumMod val="60000"/>
              <a:lumOff val="4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17" dirty="0"/>
          </a:p>
        </p:txBody>
      </p:sp>
      <p:sp>
        <p:nvSpPr>
          <p:cNvPr id="58" name="Cube 57">
            <a:extLst>
              <a:ext uri="{FF2B5EF4-FFF2-40B4-BE49-F238E27FC236}">
                <a16:creationId xmlns:a16="http://schemas.microsoft.com/office/drawing/2014/main" id="{95EA2814-24D8-499E-A108-35E4F373A633}"/>
              </a:ext>
            </a:extLst>
          </p:cNvPr>
          <p:cNvSpPr/>
          <p:nvPr/>
        </p:nvSpPr>
        <p:spPr>
          <a:xfrm>
            <a:off x="4114123" y="4686534"/>
            <a:ext cx="160466" cy="1182150"/>
          </a:xfrm>
          <a:prstGeom prst="cube">
            <a:avLst>
              <a:gd name="adj" fmla="val 23227"/>
            </a:avLst>
          </a:prstGeom>
          <a:solidFill>
            <a:schemeClr val="accent1">
              <a:lumMod val="60000"/>
              <a:lumOff val="4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17" dirty="0"/>
          </a:p>
        </p:txBody>
      </p:sp>
      <p:sp>
        <p:nvSpPr>
          <p:cNvPr id="59" name="Cube 58">
            <a:extLst>
              <a:ext uri="{FF2B5EF4-FFF2-40B4-BE49-F238E27FC236}">
                <a16:creationId xmlns:a16="http://schemas.microsoft.com/office/drawing/2014/main" id="{1965EB21-B899-480B-ACB1-81831D234A6E}"/>
              </a:ext>
            </a:extLst>
          </p:cNvPr>
          <p:cNvSpPr/>
          <p:nvPr/>
        </p:nvSpPr>
        <p:spPr>
          <a:xfrm>
            <a:off x="3982950" y="4776475"/>
            <a:ext cx="160466" cy="1182150"/>
          </a:xfrm>
          <a:prstGeom prst="cube">
            <a:avLst>
              <a:gd name="adj" fmla="val 23227"/>
            </a:avLst>
          </a:prstGeom>
          <a:solidFill>
            <a:schemeClr val="accent1">
              <a:lumMod val="60000"/>
              <a:lumOff val="4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17" dirty="0"/>
          </a:p>
        </p:txBody>
      </p:sp>
      <p:sp>
        <p:nvSpPr>
          <p:cNvPr id="60" name="Cube 59">
            <a:extLst>
              <a:ext uri="{FF2B5EF4-FFF2-40B4-BE49-F238E27FC236}">
                <a16:creationId xmlns:a16="http://schemas.microsoft.com/office/drawing/2014/main" id="{C7727BEE-B54D-4C7C-8D91-37892496F18D}"/>
              </a:ext>
            </a:extLst>
          </p:cNvPr>
          <p:cNvSpPr/>
          <p:nvPr/>
        </p:nvSpPr>
        <p:spPr>
          <a:xfrm>
            <a:off x="3873700" y="4915005"/>
            <a:ext cx="160466" cy="1182150"/>
          </a:xfrm>
          <a:prstGeom prst="cube">
            <a:avLst>
              <a:gd name="adj" fmla="val 23227"/>
            </a:avLst>
          </a:prstGeom>
          <a:solidFill>
            <a:schemeClr val="accent1">
              <a:lumMod val="60000"/>
              <a:lumOff val="4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17" dirty="0"/>
          </a:p>
        </p:txBody>
      </p:sp>
      <p:sp>
        <p:nvSpPr>
          <p:cNvPr id="61" name="Cube 60">
            <a:extLst>
              <a:ext uri="{FF2B5EF4-FFF2-40B4-BE49-F238E27FC236}">
                <a16:creationId xmlns:a16="http://schemas.microsoft.com/office/drawing/2014/main" id="{A5E35CA7-8917-4F35-8211-DDE501D6D4F8}"/>
              </a:ext>
            </a:extLst>
          </p:cNvPr>
          <p:cNvSpPr/>
          <p:nvPr/>
        </p:nvSpPr>
        <p:spPr>
          <a:xfrm>
            <a:off x="5216618" y="5017081"/>
            <a:ext cx="858228" cy="873947"/>
          </a:xfrm>
          <a:prstGeom prst="cube">
            <a:avLst>
              <a:gd name="adj" fmla="val 85621"/>
            </a:avLst>
          </a:prstGeom>
          <a:solidFill>
            <a:schemeClr val="accent5">
              <a:lumMod val="40000"/>
              <a:lumOff val="60000"/>
            </a:schemeClr>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2" name="Straight Arrow Connector 61">
            <a:extLst>
              <a:ext uri="{FF2B5EF4-FFF2-40B4-BE49-F238E27FC236}">
                <a16:creationId xmlns:a16="http://schemas.microsoft.com/office/drawing/2014/main" id="{13322060-7A02-4E48-916F-9426500F7A17}"/>
              </a:ext>
            </a:extLst>
          </p:cNvPr>
          <p:cNvCxnSpPr>
            <a:cxnSpLocks/>
          </p:cNvCxnSpPr>
          <p:nvPr/>
        </p:nvCxnSpPr>
        <p:spPr>
          <a:xfrm>
            <a:off x="4272518" y="5363014"/>
            <a:ext cx="804981" cy="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A428E019-E026-46F9-B09F-D0F95C215614}"/>
              </a:ext>
            </a:extLst>
          </p:cNvPr>
          <p:cNvGrpSpPr/>
          <p:nvPr/>
        </p:nvGrpSpPr>
        <p:grpSpPr>
          <a:xfrm>
            <a:off x="4947629" y="5128951"/>
            <a:ext cx="678210" cy="684563"/>
            <a:chOff x="3817926" y="3795554"/>
            <a:chExt cx="678210" cy="684563"/>
          </a:xfrm>
        </p:grpSpPr>
        <p:sp>
          <p:nvSpPr>
            <p:cNvPr id="64" name="Cube 63">
              <a:extLst>
                <a:ext uri="{FF2B5EF4-FFF2-40B4-BE49-F238E27FC236}">
                  <a16:creationId xmlns:a16="http://schemas.microsoft.com/office/drawing/2014/main" id="{AEE0A5C6-9016-44EE-8B57-2EC1A632AEAF}"/>
                </a:ext>
              </a:extLst>
            </p:cNvPr>
            <p:cNvSpPr/>
            <p:nvPr/>
          </p:nvSpPr>
          <p:spPr>
            <a:xfrm>
              <a:off x="3817926" y="3795554"/>
              <a:ext cx="678210" cy="684563"/>
            </a:xfrm>
            <a:prstGeom prst="cube">
              <a:avLst>
                <a:gd name="adj" fmla="val 85621"/>
              </a:avLst>
            </a:prstGeom>
            <a:solidFill>
              <a:schemeClr val="accent5">
                <a:lumMod val="60000"/>
                <a:lumOff val="40000"/>
              </a:schemeClr>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Cube 64">
              <a:extLst>
                <a:ext uri="{FF2B5EF4-FFF2-40B4-BE49-F238E27FC236}">
                  <a16:creationId xmlns:a16="http://schemas.microsoft.com/office/drawing/2014/main" id="{F615FAC9-F0A8-4795-81F6-0C29E01B3F59}"/>
                </a:ext>
              </a:extLst>
            </p:cNvPr>
            <p:cNvSpPr/>
            <p:nvPr/>
          </p:nvSpPr>
          <p:spPr>
            <a:xfrm>
              <a:off x="3964931" y="4172683"/>
              <a:ext cx="140105" cy="85724"/>
            </a:xfrm>
            <a:prstGeom prst="cube">
              <a:avLst>
                <a:gd name="adj" fmla="val 85621"/>
              </a:avLst>
            </a:prstGeom>
            <a:solidFill>
              <a:srgbClr val="FFC000"/>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Cube 65">
              <a:extLst>
                <a:ext uri="{FF2B5EF4-FFF2-40B4-BE49-F238E27FC236}">
                  <a16:creationId xmlns:a16="http://schemas.microsoft.com/office/drawing/2014/main" id="{8C42CE80-AE14-4298-82BC-19EB9094CA03}"/>
                </a:ext>
              </a:extLst>
            </p:cNvPr>
            <p:cNvSpPr/>
            <p:nvPr/>
          </p:nvSpPr>
          <p:spPr>
            <a:xfrm>
              <a:off x="4035601" y="4172683"/>
              <a:ext cx="98861" cy="212434"/>
            </a:xfrm>
            <a:prstGeom prst="cube">
              <a:avLst>
                <a:gd name="adj" fmla="val 85621"/>
              </a:avLst>
            </a:prstGeom>
            <a:solidFill>
              <a:srgbClr val="FFC000"/>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Cube 66">
            <a:extLst>
              <a:ext uri="{FF2B5EF4-FFF2-40B4-BE49-F238E27FC236}">
                <a16:creationId xmlns:a16="http://schemas.microsoft.com/office/drawing/2014/main" id="{B604487A-C194-412D-BBB2-199CAF6A31CC}"/>
              </a:ext>
            </a:extLst>
          </p:cNvPr>
          <p:cNvSpPr/>
          <p:nvPr/>
        </p:nvSpPr>
        <p:spPr>
          <a:xfrm>
            <a:off x="5601530" y="5011068"/>
            <a:ext cx="858228" cy="873947"/>
          </a:xfrm>
          <a:prstGeom prst="cube">
            <a:avLst>
              <a:gd name="adj" fmla="val 85621"/>
            </a:avLst>
          </a:prstGeom>
          <a:solidFill>
            <a:schemeClr val="accent5">
              <a:lumMod val="40000"/>
              <a:lumOff val="60000"/>
            </a:schemeClr>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Cube 67">
            <a:extLst>
              <a:ext uri="{FF2B5EF4-FFF2-40B4-BE49-F238E27FC236}">
                <a16:creationId xmlns:a16="http://schemas.microsoft.com/office/drawing/2014/main" id="{57F8BA45-0F5D-4A4A-992A-92FFDC7AAF98}"/>
              </a:ext>
            </a:extLst>
          </p:cNvPr>
          <p:cNvSpPr/>
          <p:nvPr/>
        </p:nvSpPr>
        <p:spPr>
          <a:xfrm>
            <a:off x="4002450" y="4936506"/>
            <a:ext cx="100182" cy="1139147"/>
          </a:xfrm>
          <a:prstGeom prst="cube">
            <a:avLst>
              <a:gd name="adj" fmla="val 23227"/>
            </a:avLst>
          </a:prstGeom>
          <a:solidFill>
            <a:srgbClr val="FFC000"/>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917" dirty="0"/>
          </a:p>
        </p:txBody>
      </p:sp>
      <p:cxnSp>
        <p:nvCxnSpPr>
          <p:cNvPr id="69" name="Straight Arrow Connector 68">
            <a:extLst>
              <a:ext uri="{FF2B5EF4-FFF2-40B4-BE49-F238E27FC236}">
                <a16:creationId xmlns:a16="http://schemas.microsoft.com/office/drawing/2014/main" id="{CAEFF6D8-86A4-4493-A285-FF13206B8119}"/>
              </a:ext>
            </a:extLst>
          </p:cNvPr>
          <p:cNvCxnSpPr>
            <a:cxnSpLocks/>
          </p:cNvCxnSpPr>
          <p:nvPr/>
        </p:nvCxnSpPr>
        <p:spPr>
          <a:xfrm>
            <a:off x="6363759" y="5373690"/>
            <a:ext cx="630952" cy="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A9B2E78-E6BF-463F-B2DC-4BC783C7E71F}"/>
              </a:ext>
            </a:extLst>
          </p:cNvPr>
          <p:cNvPicPr>
            <a:picLocks noChangeAspect="1"/>
          </p:cNvPicPr>
          <p:nvPr/>
        </p:nvPicPr>
        <p:blipFill rotWithShape="1">
          <a:blip r:embed="rId8"/>
          <a:srcRect l="3469" t="11770" r="5717" b="1223"/>
          <a:stretch/>
        </p:blipFill>
        <p:spPr>
          <a:xfrm>
            <a:off x="80565" y="3702460"/>
            <a:ext cx="2885359" cy="433714"/>
          </a:xfrm>
          <a:prstGeom prst="rect">
            <a:avLst/>
          </a:prstGeom>
          <a:ln w="22225" cap="sq">
            <a:solidFill>
              <a:srgbClr val="C00000"/>
            </a:solidFill>
            <a:miter lim="800000"/>
          </a:ln>
          <a:effectLst>
            <a:outerShdw blurRad="57150" dist="50800" dir="2700000" algn="tl" rotWithShape="0">
              <a:srgbClr val="000000">
                <a:alpha val="40000"/>
              </a:srgbClr>
            </a:outerShdw>
          </a:effectLst>
        </p:spPr>
      </p:pic>
      <p:sp>
        <p:nvSpPr>
          <p:cNvPr id="4" name="TextBox 3">
            <a:extLst>
              <a:ext uri="{FF2B5EF4-FFF2-40B4-BE49-F238E27FC236}">
                <a16:creationId xmlns:a16="http://schemas.microsoft.com/office/drawing/2014/main" id="{4D610672-1FD5-4F41-B170-18A78D40F2F3}"/>
              </a:ext>
            </a:extLst>
          </p:cNvPr>
          <p:cNvSpPr txBox="1"/>
          <p:nvPr/>
        </p:nvSpPr>
        <p:spPr>
          <a:xfrm>
            <a:off x="34148" y="3291616"/>
            <a:ext cx="2576832" cy="383710"/>
          </a:xfrm>
          <a:prstGeom prst="rect">
            <a:avLst/>
          </a:prstGeom>
          <a:noFill/>
        </p:spPr>
        <p:txBody>
          <a:bodyPr wrap="square" rtlCol="0">
            <a:spAutoFit/>
          </a:bodyPr>
          <a:lstStyle/>
          <a:p>
            <a:r>
              <a:rPr lang="en-US" b="1" u="sng" dirty="0"/>
              <a:t>Loss Function</a:t>
            </a:r>
            <a:r>
              <a:rPr lang="en-US" b="1" dirty="0"/>
              <a:t> :</a:t>
            </a:r>
          </a:p>
        </p:txBody>
      </p:sp>
      <p:pic>
        <p:nvPicPr>
          <p:cNvPr id="9" name="Picture 8">
            <a:extLst>
              <a:ext uri="{FF2B5EF4-FFF2-40B4-BE49-F238E27FC236}">
                <a16:creationId xmlns:a16="http://schemas.microsoft.com/office/drawing/2014/main" id="{B6937025-9DC6-41CA-B2B6-8C5504D2A533}"/>
              </a:ext>
            </a:extLst>
          </p:cNvPr>
          <p:cNvPicPr>
            <a:picLocks noChangeAspect="1"/>
          </p:cNvPicPr>
          <p:nvPr/>
        </p:nvPicPr>
        <p:blipFill>
          <a:blip r:embed="rId9"/>
          <a:stretch>
            <a:fillRect/>
          </a:stretch>
        </p:blipFill>
        <p:spPr>
          <a:xfrm>
            <a:off x="121919" y="4745236"/>
            <a:ext cx="1619250" cy="295275"/>
          </a:xfrm>
          <a:prstGeom prst="rect">
            <a:avLst/>
          </a:prstGeom>
        </p:spPr>
      </p:pic>
      <p:pic>
        <p:nvPicPr>
          <p:cNvPr id="11" name="Picture 10">
            <a:extLst>
              <a:ext uri="{FF2B5EF4-FFF2-40B4-BE49-F238E27FC236}">
                <a16:creationId xmlns:a16="http://schemas.microsoft.com/office/drawing/2014/main" id="{FE68AAA4-A738-4ECA-B134-C42C45B843B8}"/>
              </a:ext>
            </a:extLst>
          </p:cNvPr>
          <p:cNvPicPr>
            <a:picLocks noChangeAspect="1"/>
          </p:cNvPicPr>
          <p:nvPr/>
        </p:nvPicPr>
        <p:blipFill>
          <a:blip r:embed="rId10"/>
          <a:stretch>
            <a:fillRect/>
          </a:stretch>
        </p:blipFill>
        <p:spPr>
          <a:xfrm>
            <a:off x="205361" y="5152593"/>
            <a:ext cx="714375" cy="247650"/>
          </a:xfrm>
          <a:prstGeom prst="rect">
            <a:avLst/>
          </a:prstGeom>
        </p:spPr>
      </p:pic>
      <p:pic>
        <p:nvPicPr>
          <p:cNvPr id="14" name="Picture 13">
            <a:extLst>
              <a:ext uri="{FF2B5EF4-FFF2-40B4-BE49-F238E27FC236}">
                <a16:creationId xmlns:a16="http://schemas.microsoft.com/office/drawing/2014/main" id="{AB329D3C-3967-46B2-BB54-D0102FF13B87}"/>
              </a:ext>
            </a:extLst>
          </p:cNvPr>
          <p:cNvPicPr>
            <a:picLocks noChangeAspect="1"/>
          </p:cNvPicPr>
          <p:nvPr/>
        </p:nvPicPr>
        <p:blipFill>
          <a:blip r:embed="rId11"/>
          <a:stretch>
            <a:fillRect/>
          </a:stretch>
        </p:blipFill>
        <p:spPr>
          <a:xfrm>
            <a:off x="121919" y="4416971"/>
            <a:ext cx="2152233" cy="313300"/>
          </a:xfrm>
          <a:prstGeom prst="rect">
            <a:avLst/>
          </a:prstGeom>
        </p:spPr>
      </p:pic>
      <p:sp>
        <p:nvSpPr>
          <p:cNvPr id="2" name="TextBox 1">
            <a:extLst>
              <a:ext uri="{FF2B5EF4-FFF2-40B4-BE49-F238E27FC236}">
                <a16:creationId xmlns:a16="http://schemas.microsoft.com/office/drawing/2014/main" id="{A47C1E5A-067A-42AD-B7B3-74C8E04EF7C8}"/>
              </a:ext>
            </a:extLst>
          </p:cNvPr>
          <p:cNvSpPr txBox="1"/>
          <p:nvPr/>
        </p:nvSpPr>
        <p:spPr>
          <a:xfrm>
            <a:off x="99673" y="6372516"/>
            <a:ext cx="9150669" cy="461665"/>
          </a:xfrm>
          <a:prstGeom prst="rect">
            <a:avLst/>
          </a:prstGeom>
          <a:noFill/>
        </p:spPr>
        <p:txBody>
          <a:bodyPr wrap="square" rtlCol="0">
            <a:spAutoFit/>
          </a:bodyPr>
          <a:lstStyle/>
          <a:p>
            <a:r>
              <a:rPr lang="en-US" sz="1200" dirty="0">
                <a:solidFill>
                  <a:schemeClr val="bg1"/>
                </a:solidFill>
              </a:rPr>
              <a:t>N.S. D’Souza et al “ A Matrix Autoencoder Framework to Align the Functional and Structural Connectivity Manifolds as Guided by Behavioral Phenotypes” , MICCAI 2021</a:t>
            </a:r>
          </a:p>
        </p:txBody>
      </p:sp>
    </p:spTree>
    <p:extLst>
      <p:ext uri="{BB962C8B-B14F-4D97-AF65-F5344CB8AC3E}">
        <p14:creationId xmlns:p14="http://schemas.microsoft.com/office/powerpoint/2010/main" val="14139234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0D01C8B-CCE4-4F71-B8A3-DB15C3B2A604}"/>
              </a:ext>
            </a:extLst>
          </p:cNvPr>
          <p:cNvSpPr txBox="1">
            <a:spLocks/>
          </p:cNvSpPr>
          <p:nvPr/>
        </p:nvSpPr>
        <p:spPr>
          <a:xfrm>
            <a:off x="142240" y="-616327"/>
            <a:ext cx="75438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4300" dirty="0"/>
          </a:p>
        </p:txBody>
      </p:sp>
      <p:sp>
        <p:nvSpPr>
          <p:cNvPr id="7" name="TextBox 6">
            <a:extLst>
              <a:ext uri="{FF2B5EF4-FFF2-40B4-BE49-F238E27FC236}">
                <a16:creationId xmlns:a16="http://schemas.microsoft.com/office/drawing/2014/main" id="{6C9EB1B9-9E5F-43E5-A428-127420EACF4B}"/>
              </a:ext>
            </a:extLst>
          </p:cNvPr>
          <p:cNvSpPr txBox="1"/>
          <p:nvPr/>
        </p:nvSpPr>
        <p:spPr>
          <a:xfrm>
            <a:off x="168851" y="1087351"/>
            <a:ext cx="7745223" cy="3693319"/>
          </a:xfrm>
          <a:prstGeom prst="rect">
            <a:avLst/>
          </a:prstGeom>
          <a:noFill/>
        </p:spPr>
        <p:txBody>
          <a:bodyPr wrap="square" rtlCol="0">
            <a:spAutoFit/>
          </a:bodyPr>
          <a:lstStyle/>
          <a:p>
            <a:pPr marL="285750" indent="-285750">
              <a:buFont typeface="Arial" panose="020B0604020202020204" pitchFamily="34" charset="0"/>
              <a:buChar char="•"/>
            </a:pPr>
            <a:r>
              <a:rPr lang="en-US" b="1" dirty="0"/>
              <a:t>Neuroimaging Domain: </a:t>
            </a:r>
            <a:r>
              <a:rPr lang="en-US" dirty="0"/>
              <a:t>rs-fMRI and DTI scan data, AAL atlas</a:t>
            </a:r>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endParaRPr lang="en-US" b="1" dirty="0"/>
          </a:p>
          <a:p>
            <a:endParaRPr lang="en-US" b="1" dirty="0"/>
          </a:p>
          <a:p>
            <a:endParaRPr lang="en-US" b="1" dirty="0"/>
          </a:p>
          <a:p>
            <a:pPr marL="285750" indent="-285750">
              <a:buFont typeface="Arial" panose="020B0604020202020204" pitchFamily="34" charset="0"/>
              <a:buChar char="•"/>
            </a:pPr>
            <a:r>
              <a:rPr lang="en-US" b="1" dirty="0"/>
              <a:t>Behavioral Domain:                                  </a:t>
            </a:r>
            <a:br>
              <a:rPr lang="en-US" dirty="0"/>
            </a:br>
            <a:endParaRPr lang="en-US" dirty="0"/>
          </a:p>
          <a:p>
            <a:r>
              <a:rPr lang="en-US" dirty="0"/>
              <a:t>               </a:t>
            </a:r>
          </a:p>
          <a:p>
            <a:pPr marL="285750" indent="-285750">
              <a:buFont typeface="Arial" panose="020B0604020202020204" pitchFamily="34" charset="0"/>
              <a:buChar char="•"/>
            </a:pPr>
            <a:endParaRPr lang="en-US" dirty="0"/>
          </a:p>
        </p:txBody>
      </p:sp>
      <p:pic>
        <p:nvPicPr>
          <p:cNvPr id="8" name="Picture 2" descr="Screenshot_20161206_145643.png">
            <a:extLst>
              <a:ext uri="{FF2B5EF4-FFF2-40B4-BE49-F238E27FC236}">
                <a16:creationId xmlns:a16="http://schemas.microsoft.com/office/drawing/2014/main" id="{C6C88A23-94BF-44C3-90D6-A534E2E215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 y="1643686"/>
            <a:ext cx="2179462" cy="15480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close up of a colorful background&#10;&#10;Description automatically generated">
            <a:extLst>
              <a:ext uri="{FF2B5EF4-FFF2-40B4-BE49-F238E27FC236}">
                <a16:creationId xmlns:a16="http://schemas.microsoft.com/office/drawing/2014/main" id="{290D705E-535B-41A4-9BCD-2E92F328A0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9345" y="1691502"/>
            <a:ext cx="1209590" cy="1382388"/>
          </a:xfrm>
          <a:prstGeom prst="rect">
            <a:avLst/>
          </a:prstGeom>
        </p:spPr>
      </p:pic>
      <p:sp>
        <p:nvSpPr>
          <p:cNvPr id="12" name="TextBox 11">
            <a:extLst>
              <a:ext uri="{FF2B5EF4-FFF2-40B4-BE49-F238E27FC236}">
                <a16:creationId xmlns:a16="http://schemas.microsoft.com/office/drawing/2014/main" id="{F1AEE592-C99A-46D4-875D-B2FE928CCDCE}"/>
              </a:ext>
            </a:extLst>
          </p:cNvPr>
          <p:cNvSpPr txBox="1"/>
          <p:nvPr/>
        </p:nvSpPr>
        <p:spPr>
          <a:xfrm>
            <a:off x="4572000" y="3963414"/>
            <a:ext cx="4748115" cy="2308324"/>
          </a:xfrm>
          <a:prstGeom prst="rect">
            <a:avLst/>
          </a:prstGeom>
          <a:noFill/>
        </p:spPr>
        <p:txBody>
          <a:bodyPr wrap="square" rtlCol="0">
            <a:spAutoFit/>
          </a:bodyPr>
          <a:lstStyle/>
          <a:p>
            <a:pPr marL="285750" indent="-285750">
              <a:buFont typeface="Arial" panose="020B0604020202020204" pitchFamily="34" charset="0"/>
              <a:buChar char="•"/>
            </a:pPr>
            <a:r>
              <a:rPr lang="en-US" b="1" dirty="0"/>
              <a:t>CFIS: </a:t>
            </a:r>
            <a:r>
              <a:rPr lang="en-US" dirty="0"/>
              <a:t>Cognitive Fluid Intelligence Score</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ADOS:</a:t>
            </a:r>
            <a:r>
              <a:rPr lang="en-US" dirty="0"/>
              <a:t> socio-communicative deficits with restricted/repetitive behaviors </a:t>
            </a:r>
            <a:endParaRPr lang="en-US" b="1" dirty="0"/>
          </a:p>
          <a:p>
            <a:endParaRPr lang="en-US" dirty="0"/>
          </a:p>
          <a:p>
            <a:pPr marL="285750" indent="-285750">
              <a:buFont typeface="Arial" panose="020B0604020202020204" pitchFamily="34" charset="0"/>
              <a:buChar char="•"/>
            </a:pPr>
            <a:r>
              <a:rPr lang="en-US" b="1" dirty="0"/>
              <a:t>SRS: </a:t>
            </a:r>
            <a:r>
              <a:rPr lang="en-US" dirty="0"/>
              <a:t>impairments in Social Responsiveness</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Praxis: </a:t>
            </a:r>
            <a:r>
              <a:rPr lang="en-US" dirty="0"/>
              <a:t>motor/gesture-command/imitation</a:t>
            </a:r>
            <a:endParaRPr lang="en-US" b="1" dirty="0"/>
          </a:p>
        </p:txBody>
      </p:sp>
      <p:sp>
        <p:nvSpPr>
          <p:cNvPr id="15" name="Title 1">
            <a:extLst>
              <a:ext uri="{FF2B5EF4-FFF2-40B4-BE49-F238E27FC236}">
                <a16:creationId xmlns:a16="http://schemas.microsoft.com/office/drawing/2014/main" id="{A1C2CF41-6998-4442-81E3-8077D77624A7}"/>
              </a:ext>
            </a:extLst>
          </p:cNvPr>
          <p:cNvSpPr txBox="1">
            <a:spLocks/>
          </p:cNvSpPr>
          <p:nvPr/>
        </p:nvSpPr>
        <p:spPr>
          <a:xfrm>
            <a:off x="15009" y="-562508"/>
            <a:ext cx="7543800" cy="14509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300" dirty="0"/>
              <a:t>Datasets</a:t>
            </a:r>
          </a:p>
        </p:txBody>
      </p:sp>
      <p:cxnSp>
        <p:nvCxnSpPr>
          <p:cNvPr id="16" name="Straight Connector 15">
            <a:extLst>
              <a:ext uri="{FF2B5EF4-FFF2-40B4-BE49-F238E27FC236}">
                <a16:creationId xmlns:a16="http://schemas.microsoft.com/office/drawing/2014/main" id="{36B37221-6489-4549-B162-F183C40D1352}"/>
              </a:ext>
            </a:extLst>
          </p:cNvPr>
          <p:cNvCxnSpPr/>
          <p:nvPr/>
        </p:nvCxnSpPr>
        <p:spPr>
          <a:xfrm>
            <a:off x="121920"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aphicFrame>
        <p:nvGraphicFramePr>
          <p:cNvPr id="4" name="Table 4">
            <a:extLst>
              <a:ext uri="{FF2B5EF4-FFF2-40B4-BE49-F238E27FC236}">
                <a16:creationId xmlns:a16="http://schemas.microsoft.com/office/drawing/2014/main" id="{E395F4EE-C04E-4BF6-83AC-E8501E8248A4}"/>
              </a:ext>
            </a:extLst>
          </p:cNvPr>
          <p:cNvGraphicFramePr>
            <a:graphicFrameLocks noGrp="1"/>
          </p:cNvGraphicFramePr>
          <p:nvPr/>
        </p:nvGraphicFramePr>
        <p:xfrm>
          <a:off x="115000" y="4177665"/>
          <a:ext cx="3671909" cy="1818640"/>
        </p:xfrm>
        <a:graphic>
          <a:graphicData uri="http://schemas.openxmlformats.org/drawingml/2006/table">
            <a:tbl>
              <a:tblPr firstRow="1" bandRow="1">
                <a:tableStyleId>{5C22544A-7EE6-4342-B048-85BDC9FD1C3A}</a:tableStyleId>
              </a:tblPr>
              <a:tblGrid>
                <a:gridCol w="1089862">
                  <a:extLst>
                    <a:ext uri="{9D8B030D-6E8A-4147-A177-3AD203B41FA5}">
                      <a16:colId xmlns:a16="http://schemas.microsoft.com/office/drawing/2014/main" val="3251732221"/>
                    </a:ext>
                  </a:extLst>
                </a:gridCol>
                <a:gridCol w="1385454">
                  <a:extLst>
                    <a:ext uri="{9D8B030D-6E8A-4147-A177-3AD203B41FA5}">
                      <a16:colId xmlns:a16="http://schemas.microsoft.com/office/drawing/2014/main" val="4181587245"/>
                    </a:ext>
                  </a:extLst>
                </a:gridCol>
                <a:gridCol w="1196593">
                  <a:extLst>
                    <a:ext uri="{9D8B030D-6E8A-4147-A177-3AD203B41FA5}">
                      <a16:colId xmlns:a16="http://schemas.microsoft.com/office/drawing/2014/main" val="983708672"/>
                    </a:ext>
                  </a:extLst>
                </a:gridCol>
              </a:tblGrid>
              <a:tr h="370840">
                <a:tc>
                  <a:txBody>
                    <a:bodyPr/>
                    <a:lstStyle/>
                    <a:p>
                      <a:pPr algn="ctr"/>
                      <a:r>
                        <a:rPr lang="en-US" sz="1600" dirty="0">
                          <a:solidFill>
                            <a:schemeClr val="tx2">
                              <a:lumMod val="50000"/>
                            </a:schemeClr>
                          </a:solidFill>
                        </a:rPr>
                        <a:t>Dataset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solidFill>
                            <a:schemeClr val="tx2">
                              <a:lumMod val="50000"/>
                            </a:schemeClr>
                          </a:solidFill>
                        </a:rPr>
                        <a:t>Phenotype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solidFill>
                            <a:schemeClr val="tx2">
                              <a:lumMod val="50000"/>
                            </a:schemeClr>
                          </a:solidFill>
                        </a:rPr>
                        <a:t> Dyn. Range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569828"/>
                  </a:ext>
                </a:extLst>
              </a:tr>
              <a:tr h="370840">
                <a:tc>
                  <a:txBody>
                    <a:bodyPr/>
                    <a:lstStyle/>
                    <a:p>
                      <a:pPr algn="ctr"/>
                      <a:r>
                        <a:rPr lang="en-US" sz="1600" b="1" dirty="0">
                          <a:solidFill>
                            <a:schemeClr val="tx2">
                              <a:lumMod val="50000"/>
                            </a:schemeClr>
                          </a:solidFill>
                          <a:latin typeface="+mn-lt"/>
                        </a:rPr>
                        <a:t>HCP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solidFill>
                            <a:schemeClr val="tx2">
                              <a:lumMod val="50000"/>
                            </a:schemeClr>
                          </a:solidFill>
                          <a:latin typeface="+mn-lt"/>
                        </a:rPr>
                        <a:t>CFIS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solidFill>
                            <a:schemeClr val="tx2">
                              <a:lumMod val="50000"/>
                            </a:schemeClr>
                          </a:solidFill>
                          <a:latin typeface="+mn-lt"/>
                        </a:rPr>
                        <a:t>60 – 150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7688466"/>
                  </a:ext>
                </a:extLst>
              </a:tr>
              <a:tr h="370840">
                <a:tc rowSpan="3">
                  <a:txBody>
                    <a:bodyPr/>
                    <a:lstStyle/>
                    <a:p>
                      <a:pPr algn="ctr"/>
                      <a:endParaRPr lang="en-US" sz="1600" dirty="0">
                        <a:solidFill>
                          <a:schemeClr val="tx2">
                            <a:lumMod val="50000"/>
                          </a:schemeClr>
                        </a:solidFill>
                        <a:latin typeface="+mn-lt"/>
                      </a:endParaRPr>
                    </a:p>
                    <a:p>
                      <a:pPr algn="ctr"/>
                      <a:r>
                        <a:rPr lang="en-US" sz="1600" b="1" dirty="0">
                          <a:solidFill>
                            <a:schemeClr val="tx2">
                              <a:lumMod val="50000"/>
                            </a:schemeClr>
                          </a:solidFill>
                          <a:latin typeface="+mn-lt"/>
                        </a:rPr>
                        <a:t>KKI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solidFill>
                            <a:schemeClr val="tx2">
                              <a:lumMod val="50000"/>
                            </a:schemeClr>
                          </a:solidFill>
                          <a:latin typeface="+mn-lt"/>
                        </a:rPr>
                        <a:t>ADOS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solidFill>
                            <a:schemeClr val="tx2">
                              <a:lumMod val="50000"/>
                            </a:schemeClr>
                          </a:solidFill>
                          <a:latin typeface="+mn-lt"/>
                        </a:rPr>
                        <a:t>0 –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47539516"/>
                  </a:ext>
                </a:extLst>
              </a:tr>
              <a:tr h="370840">
                <a:tc vMerge="1">
                  <a:txBody>
                    <a:bodyPr/>
                    <a:lstStyle/>
                    <a:p>
                      <a:endParaRPr lang="en-US" dirty="0"/>
                    </a:p>
                  </a:txBody>
                  <a:tcPr/>
                </a:tc>
                <a:tc>
                  <a:txBody>
                    <a:bodyPr/>
                    <a:lstStyle/>
                    <a:p>
                      <a:pPr algn="ctr"/>
                      <a:r>
                        <a:rPr lang="en-US" sz="1600" dirty="0">
                          <a:solidFill>
                            <a:schemeClr val="tx2">
                              <a:lumMod val="50000"/>
                            </a:schemeClr>
                          </a:solidFill>
                          <a:latin typeface="+mn-lt"/>
                        </a:rPr>
                        <a:t>SRS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solidFill>
                            <a:schemeClr val="tx2">
                              <a:lumMod val="50000"/>
                            </a:schemeClr>
                          </a:solidFill>
                          <a:latin typeface="+mn-lt"/>
                        </a:rPr>
                        <a:t>70 – 200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3953853"/>
                  </a:ext>
                </a:extLst>
              </a:tr>
              <a:tr h="0">
                <a:tc vMerge="1">
                  <a:txBody>
                    <a:bodyPr/>
                    <a:lstStyle/>
                    <a:p>
                      <a:endParaRPr lang="en-US" dirty="0"/>
                    </a:p>
                  </a:txBody>
                  <a:tcPr/>
                </a:tc>
                <a:tc>
                  <a:txBody>
                    <a:bodyPr/>
                    <a:lstStyle/>
                    <a:p>
                      <a:pPr algn="ctr"/>
                      <a:r>
                        <a:rPr lang="en-US" sz="1600" dirty="0">
                          <a:solidFill>
                            <a:schemeClr val="tx2">
                              <a:lumMod val="50000"/>
                            </a:schemeClr>
                          </a:solidFill>
                          <a:latin typeface="+mn-lt"/>
                        </a:rPr>
                        <a:t>Praxis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solidFill>
                            <a:schemeClr val="tx2">
                              <a:lumMod val="50000"/>
                            </a:schemeClr>
                          </a:solidFill>
                          <a:latin typeface="+mn-lt"/>
                        </a:rPr>
                        <a:t>0 - 100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31510279"/>
                  </a:ext>
                </a:extLst>
              </a:tr>
            </a:tbl>
          </a:graphicData>
        </a:graphic>
      </p:graphicFrame>
      <p:graphicFrame>
        <p:nvGraphicFramePr>
          <p:cNvPr id="17" name="Table 4">
            <a:extLst>
              <a:ext uri="{FF2B5EF4-FFF2-40B4-BE49-F238E27FC236}">
                <a16:creationId xmlns:a16="http://schemas.microsoft.com/office/drawing/2014/main" id="{BD05A76F-D10B-4A8B-9153-19A19CD8BBDA}"/>
              </a:ext>
            </a:extLst>
          </p:cNvPr>
          <p:cNvGraphicFramePr>
            <a:graphicFrameLocks noGrp="1"/>
          </p:cNvGraphicFramePr>
          <p:nvPr>
            <p:extLst>
              <p:ext uri="{D42A27DB-BD31-4B8C-83A1-F6EECF244321}">
                <p14:modId xmlns:p14="http://schemas.microsoft.com/office/powerpoint/2010/main" val="2406529142"/>
              </p:ext>
            </p:extLst>
          </p:nvPr>
        </p:nvGraphicFramePr>
        <p:xfrm>
          <a:off x="5229617" y="1784917"/>
          <a:ext cx="3552672" cy="1112520"/>
        </p:xfrm>
        <a:graphic>
          <a:graphicData uri="http://schemas.openxmlformats.org/drawingml/2006/table">
            <a:tbl>
              <a:tblPr firstRow="1" bandRow="1">
                <a:tableStyleId>{5C22544A-7EE6-4342-B048-85BDC9FD1C3A}</a:tableStyleId>
              </a:tblPr>
              <a:tblGrid>
                <a:gridCol w="836480">
                  <a:extLst>
                    <a:ext uri="{9D8B030D-6E8A-4147-A177-3AD203B41FA5}">
                      <a16:colId xmlns:a16="http://schemas.microsoft.com/office/drawing/2014/main" val="3251732221"/>
                    </a:ext>
                  </a:extLst>
                </a:gridCol>
                <a:gridCol w="1358096">
                  <a:extLst>
                    <a:ext uri="{9D8B030D-6E8A-4147-A177-3AD203B41FA5}">
                      <a16:colId xmlns:a16="http://schemas.microsoft.com/office/drawing/2014/main" val="3262676649"/>
                    </a:ext>
                  </a:extLst>
                </a:gridCol>
                <a:gridCol w="1358096">
                  <a:extLst>
                    <a:ext uri="{9D8B030D-6E8A-4147-A177-3AD203B41FA5}">
                      <a16:colId xmlns:a16="http://schemas.microsoft.com/office/drawing/2014/main" val="4181587245"/>
                    </a:ext>
                  </a:extLst>
                </a:gridCol>
              </a:tblGrid>
              <a:tr h="370840">
                <a:tc>
                  <a:txBody>
                    <a:bodyPr/>
                    <a:lstStyle/>
                    <a:p>
                      <a:pPr algn="ctr"/>
                      <a:r>
                        <a:rPr lang="en-US" sz="1600" dirty="0">
                          <a:solidFill>
                            <a:schemeClr val="tx2">
                              <a:lumMod val="50000"/>
                            </a:schemeClr>
                          </a:solidFill>
                        </a:rPr>
                        <a:t>Dataset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solidFill>
                            <a:schemeClr val="tx2">
                              <a:lumMod val="50000"/>
                            </a:schemeClr>
                          </a:solidFill>
                        </a:rPr>
                        <a:t>Diagnosis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solidFill>
                            <a:schemeClr val="tx2">
                              <a:lumMod val="50000"/>
                            </a:schemeClr>
                          </a:solidFill>
                        </a:rPr>
                        <a:t>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569828"/>
                  </a:ext>
                </a:extLst>
              </a:tr>
              <a:tr h="370840">
                <a:tc>
                  <a:txBody>
                    <a:bodyPr/>
                    <a:lstStyle/>
                    <a:p>
                      <a:pPr algn="ctr"/>
                      <a:r>
                        <a:rPr lang="en-US" sz="1600" b="1" dirty="0">
                          <a:solidFill>
                            <a:schemeClr val="tx2">
                              <a:lumMod val="50000"/>
                            </a:schemeClr>
                          </a:solidFill>
                          <a:latin typeface="+mn-lt"/>
                        </a:rPr>
                        <a:t>HCP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solidFill>
                            <a:schemeClr val="tx2">
                              <a:lumMod val="50000"/>
                            </a:schemeClr>
                          </a:solidFill>
                          <a:latin typeface="+mn-lt"/>
                        </a:rPr>
                        <a:t>Controls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solidFill>
                            <a:schemeClr val="tx2">
                              <a:lumMod val="50000"/>
                            </a:schemeClr>
                          </a:solidFill>
                          <a:latin typeface="+mn-lt"/>
                        </a:rPr>
                        <a:t>275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7688466"/>
                  </a:ext>
                </a:extLst>
              </a:tr>
              <a:tr h="370840">
                <a:tc>
                  <a:txBody>
                    <a:bodyPr/>
                    <a:lstStyle/>
                    <a:p>
                      <a:pPr algn="ctr"/>
                      <a:r>
                        <a:rPr lang="en-US" sz="1600" b="1" dirty="0">
                          <a:solidFill>
                            <a:schemeClr val="tx2">
                              <a:lumMod val="50000"/>
                            </a:schemeClr>
                          </a:solidFill>
                          <a:latin typeface="+mn-lt"/>
                        </a:rPr>
                        <a:t>KKI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solidFill>
                            <a:schemeClr val="tx2">
                              <a:lumMod val="50000"/>
                            </a:schemeClr>
                          </a:solidFill>
                          <a:latin typeface="+mn-lt"/>
                        </a:rPr>
                        <a:t>ASD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solidFill>
                            <a:schemeClr val="tx2">
                              <a:lumMod val="50000"/>
                            </a:schemeClr>
                          </a:solidFill>
                          <a:latin typeface="+mn-lt"/>
                        </a:rPr>
                        <a:t>58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47539516"/>
                  </a:ext>
                </a:extLst>
              </a:tr>
            </a:tbl>
          </a:graphicData>
        </a:graphic>
      </p:graphicFrame>
      <p:cxnSp>
        <p:nvCxnSpPr>
          <p:cNvPr id="9" name="Straight Arrow Connector 8">
            <a:extLst>
              <a:ext uri="{FF2B5EF4-FFF2-40B4-BE49-F238E27FC236}">
                <a16:creationId xmlns:a16="http://schemas.microsoft.com/office/drawing/2014/main" id="{5CEFA411-1155-4141-9F6F-3C1AADCDDBCB}"/>
              </a:ext>
            </a:extLst>
          </p:cNvPr>
          <p:cNvCxnSpPr/>
          <p:nvPr/>
        </p:nvCxnSpPr>
        <p:spPr>
          <a:xfrm flipV="1">
            <a:off x="4041462" y="4309809"/>
            <a:ext cx="489215" cy="2952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Left Brace 9">
            <a:extLst>
              <a:ext uri="{FF2B5EF4-FFF2-40B4-BE49-F238E27FC236}">
                <a16:creationId xmlns:a16="http://schemas.microsoft.com/office/drawing/2014/main" id="{B3E1619B-DBEB-47D6-A393-7A193F8494E4}"/>
              </a:ext>
            </a:extLst>
          </p:cNvPr>
          <p:cNvSpPr/>
          <p:nvPr/>
        </p:nvSpPr>
        <p:spPr>
          <a:xfrm>
            <a:off x="4104712" y="4693073"/>
            <a:ext cx="225263" cy="138238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E782BBF4-C0DD-4629-A587-C0E87232270F}"/>
              </a:ext>
            </a:extLst>
          </p:cNvPr>
          <p:cNvSpPr txBox="1"/>
          <p:nvPr/>
        </p:nvSpPr>
        <p:spPr>
          <a:xfrm>
            <a:off x="168851" y="6386739"/>
            <a:ext cx="8197899" cy="430887"/>
          </a:xfrm>
          <a:prstGeom prst="rect">
            <a:avLst/>
          </a:prstGeom>
          <a:noFill/>
        </p:spPr>
        <p:txBody>
          <a:bodyPr wrap="square" rtlCol="0">
            <a:spAutoFit/>
          </a:bodyPr>
          <a:lstStyle/>
          <a:p>
            <a:r>
              <a:rPr lang="en-US" sz="1100" dirty="0">
                <a:solidFill>
                  <a:schemeClr val="bg1"/>
                </a:solidFill>
              </a:rPr>
              <a:t>1. Van Essen, David C., et al. "The WU-</a:t>
            </a:r>
            <a:r>
              <a:rPr lang="en-US" sz="1100" dirty="0" err="1">
                <a:solidFill>
                  <a:schemeClr val="bg1"/>
                </a:solidFill>
              </a:rPr>
              <a:t>Minn</a:t>
            </a:r>
            <a:r>
              <a:rPr lang="en-US" sz="1100" dirty="0">
                <a:solidFill>
                  <a:schemeClr val="bg1"/>
                </a:solidFill>
              </a:rPr>
              <a:t> human connectome project: an overview." </a:t>
            </a:r>
            <a:r>
              <a:rPr lang="en-US" sz="1100" i="1" dirty="0">
                <a:solidFill>
                  <a:schemeClr val="bg1"/>
                </a:solidFill>
              </a:rPr>
              <a:t>Neuroimage</a:t>
            </a:r>
            <a:r>
              <a:rPr lang="en-US" sz="1100" dirty="0">
                <a:solidFill>
                  <a:schemeClr val="bg1"/>
                </a:solidFill>
              </a:rPr>
              <a:t> 80 (2013): 62-79.</a:t>
            </a:r>
          </a:p>
          <a:p>
            <a:r>
              <a:rPr lang="en-US" sz="1100" dirty="0">
                <a:solidFill>
                  <a:schemeClr val="bg1"/>
                </a:solidFill>
              </a:rPr>
              <a:t>2. </a:t>
            </a:r>
            <a:r>
              <a:rPr lang="en-US" sz="1100" dirty="0" err="1">
                <a:solidFill>
                  <a:schemeClr val="bg1"/>
                </a:solidFill>
              </a:rPr>
              <a:t>Nebel</a:t>
            </a:r>
            <a:r>
              <a:rPr lang="en-US" sz="1100" dirty="0">
                <a:solidFill>
                  <a:schemeClr val="bg1"/>
                </a:solidFill>
              </a:rPr>
              <a:t>, Mary Beth, et al. "Intrinsic visual-motor synchrony correlates with social deficits in autism." </a:t>
            </a:r>
            <a:r>
              <a:rPr lang="en-US" sz="1100" i="1" dirty="0">
                <a:solidFill>
                  <a:schemeClr val="bg1"/>
                </a:solidFill>
              </a:rPr>
              <a:t>Biological psychiatry</a:t>
            </a:r>
            <a:r>
              <a:rPr lang="en-US" sz="1100" dirty="0">
                <a:solidFill>
                  <a:schemeClr val="bg1"/>
                </a:solidFill>
              </a:rPr>
              <a:t> 79.8 (2016):</a:t>
            </a:r>
          </a:p>
        </p:txBody>
      </p:sp>
    </p:spTree>
    <p:extLst>
      <p:ext uri="{BB962C8B-B14F-4D97-AF65-F5344CB8AC3E}">
        <p14:creationId xmlns:p14="http://schemas.microsoft.com/office/powerpoint/2010/main" val="304126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85C47C-20E9-4768-BDDE-29649F163788}"/>
              </a:ext>
            </a:extLst>
          </p:cNvPr>
          <p:cNvPicPr>
            <a:picLocks noChangeAspect="1"/>
          </p:cNvPicPr>
          <p:nvPr/>
        </p:nvPicPr>
        <p:blipFill>
          <a:blip r:embed="rId3"/>
          <a:stretch>
            <a:fillRect/>
          </a:stretch>
        </p:blipFill>
        <p:spPr>
          <a:xfrm>
            <a:off x="169420" y="126718"/>
            <a:ext cx="4113328" cy="2405033"/>
          </a:xfrm>
          <a:prstGeom prst="rect">
            <a:avLst/>
          </a:prstGeom>
        </p:spPr>
      </p:pic>
      <p:pic>
        <p:nvPicPr>
          <p:cNvPr id="9" name="Picture 8">
            <a:extLst>
              <a:ext uri="{FF2B5EF4-FFF2-40B4-BE49-F238E27FC236}">
                <a16:creationId xmlns:a16="http://schemas.microsoft.com/office/drawing/2014/main" id="{247C89AB-8D7A-4869-B405-EAD4BF2A14FB}"/>
              </a:ext>
            </a:extLst>
          </p:cNvPr>
          <p:cNvPicPr>
            <a:picLocks noChangeAspect="1"/>
          </p:cNvPicPr>
          <p:nvPr/>
        </p:nvPicPr>
        <p:blipFill>
          <a:blip r:embed="rId4"/>
          <a:stretch>
            <a:fillRect/>
          </a:stretch>
        </p:blipFill>
        <p:spPr>
          <a:xfrm>
            <a:off x="4861250" y="91900"/>
            <a:ext cx="4147832" cy="2439594"/>
          </a:xfrm>
          <a:prstGeom prst="rect">
            <a:avLst/>
          </a:prstGeom>
        </p:spPr>
      </p:pic>
      <p:cxnSp>
        <p:nvCxnSpPr>
          <p:cNvPr id="3" name="Straight Connector 2">
            <a:extLst>
              <a:ext uri="{FF2B5EF4-FFF2-40B4-BE49-F238E27FC236}">
                <a16:creationId xmlns:a16="http://schemas.microsoft.com/office/drawing/2014/main" id="{59363571-649C-4D8F-B897-EAE1FDD8F485}"/>
              </a:ext>
            </a:extLst>
          </p:cNvPr>
          <p:cNvCxnSpPr/>
          <p:nvPr/>
        </p:nvCxnSpPr>
        <p:spPr>
          <a:xfrm>
            <a:off x="4572000" y="0"/>
            <a:ext cx="0" cy="633700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580724-3E7B-430D-B68F-A632B2D19767}"/>
              </a:ext>
            </a:extLst>
          </p:cNvPr>
          <p:cNvCxnSpPr>
            <a:cxnSpLocks/>
          </p:cNvCxnSpPr>
          <p:nvPr/>
        </p:nvCxnSpPr>
        <p:spPr>
          <a:xfrm flipH="1">
            <a:off x="0" y="3179556"/>
            <a:ext cx="9144001"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848623-1DC9-437E-A5C7-6C42CDF1BD5F}"/>
              </a:ext>
            </a:extLst>
          </p:cNvPr>
          <p:cNvSpPr txBox="1"/>
          <p:nvPr/>
        </p:nvSpPr>
        <p:spPr>
          <a:xfrm>
            <a:off x="-1" y="2762199"/>
            <a:ext cx="4571995" cy="369332"/>
          </a:xfrm>
          <a:prstGeom prst="rect">
            <a:avLst/>
          </a:prstGeom>
          <a:noFill/>
        </p:spPr>
        <p:txBody>
          <a:bodyPr wrap="square" rtlCol="0">
            <a:spAutoFit/>
          </a:bodyPr>
          <a:lstStyle/>
          <a:p>
            <a:pPr algn="ctr"/>
            <a:r>
              <a:rPr lang="en-US" b="1" dirty="0"/>
              <a:t>Part I</a:t>
            </a:r>
          </a:p>
        </p:txBody>
      </p:sp>
      <p:sp>
        <p:nvSpPr>
          <p:cNvPr id="19" name="TextBox 18">
            <a:extLst>
              <a:ext uri="{FF2B5EF4-FFF2-40B4-BE49-F238E27FC236}">
                <a16:creationId xmlns:a16="http://schemas.microsoft.com/office/drawing/2014/main" id="{637FD681-85B0-49CA-BC3E-41DD883B92E6}"/>
              </a:ext>
            </a:extLst>
          </p:cNvPr>
          <p:cNvSpPr txBox="1"/>
          <p:nvPr/>
        </p:nvSpPr>
        <p:spPr>
          <a:xfrm>
            <a:off x="4572005" y="2756657"/>
            <a:ext cx="4571995" cy="369332"/>
          </a:xfrm>
          <a:prstGeom prst="rect">
            <a:avLst/>
          </a:prstGeom>
          <a:noFill/>
        </p:spPr>
        <p:txBody>
          <a:bodyPr wrap="square" rtlCol="0">
            <a:spAutoFit/>
          </a:bodyPr>
          <a:lstStyle/>
          <a:p>
            <a:pPr algn="ctr"/>
            <a:r>
              <a:rPr lang="en-US" b="1" dirty="0"/>
              <a:t>Part II</a:t>
            </a:r>
          </a:p>
        </p:txBody>
      </p:sp>
      <p:sp>
        <p:nvSpPr>
          <p:cNvPr id="20" name="TextBox 19">
            <a:extLst>
              <a:ext uri="{FF2B5EF4-FFF2-40B4-BE49-F238E27FC236}">
                <a16:creationId xmlns:a16="http://schemas.microsoft.com/office/drawing/2014/main" id="{075F4887-F697-4EE1-8D04-1A40F8A96CEA}"/>
              </a:ext>
            </a:extLst>
          </p:cNvPr>
          <p:cNvSpPr txBox="1"/>
          <p:nvPr/>
        </p:nvSpPr>
        <p:spPr>
          <a:xfrm>
            <a:off x="-2" y="6003574"/>
            <a:ext cx="4571995" cy="369332"/>
          </a:xfrm>
          <a:prstGeom prst="rect">
            <a:avLst/>
          </a:prstGeom>
          <a:noFill/>
        </p:spPr>
        <p:txBody>
          <a:bodyPr wrap="square" rtlCol="0">
            <a:spAutoFit/>
          </a:bodyPr>
          <a:lstStyle/>
          <a:p>
            <a:pPr algn="ctr"/>
            <a:r>
              <a:rPr lang="en-US" b="1" dirty="0"/>
              <a:t>Part III</a:t>
            </a:r>
          </a:p>
        </p:txBody>
      </p:sp>
      <p:sp>
        <p:nvSpPr>
          <p:cNvPr id="27" name="TextBox 26">
            <a:extLst>
              <a:ext uri="{FF2B5EF4-FFF2-40B4-BE49-F238E27FC236}">
                <a16:creationId xmlns:a16="http://schemas.microsoft.com/office/drawing/2014/main" id="{F861A7B7-8D8A-4027-ABD3-C6BC9EE02E7D}"/>
              </a:ext>
            </a:extLst>
          </p:cNvPr>
          <p:cNvSpPr txBox="1"/>
          <p:nvPr/>
        </p:nvSpPr>
        <p:spPr>
          <a:xfrm>
            <a:off x="4572005" y="5976889"/>
            <a:ext cx="4571995" cy="369332"/>
          </a:xfrm>
          <a:prstGeom prst="rect">
            <a:avLst/>
          </a:prstGeom>
          <a:noFill/>
        </p:spPr>
        <p:txBody>
          <a:bodyPr wrap="square" rtlCol="0">
            <a:spAutoFit/>
          </a:bodyPr>
          <a:lstStyle/>
          <a:p>
            <a:pPr algn="ctr"/>
            <a:r>
              <a:rPr lang="en-US" b="1" dirty="0"/>
              <a:t>Part IV</a:t>
            </a:r>
          </a:p>
        </p:txBody>
      </p:sp>
      <p:pic>
        <p:nvPicPr>
          <p:cNvPr id="7" name="Picture 6">
            <a:extLst>
              <a:ext uri="{FF2B5EF4-FFF2-40B4-BE49-F238E27FC236}">
                <a16:creationId xmlns:a16="http://schemas.microsoft.com/office/drawing/2014/main" id="{F9C66A81-C7A7-42BE-8EDC-72B5C5EA8212}"/>
              </a:ext>
            </a:extLst>
          </p:cNvPr>
          <p:cNvPicPr>
            <a:picLocks noChangeAspect="1"/>
          </p:cNvPicPr>
          <p:nvPr/>
        </p:nvPicPr>
        <p:blipFill>
          <a:blip r:embed="rId5"/>
          <a:stretch>
            <a:fillRect/>
          </a:stretch>
        </p:blipFill>
        <p:spPr>
          <a:xfrm>
            <a:off x="262731" y="3338774"/>
            <a:ext cx="4020017" cy="2452814"/>
          </a:xfrm>
          <a:prstGeom prst="rect">
            <a:avLst/>
          </a:prstGeom>
        </p:spPr>
      </p:pic>
      <p:pic>
        <p:nvPicPr>
          <p:cNvPr id="17" name="Picture 16">
            <a:extLst>
              <a:ext uri="{FF2B5EF4-FFF2-40B4-BE49-F238E27FC236}">
                <a16:creationId xmlns:a16="http://schemas.microsoft.com/office/drawing/2014/main" id="{E46EBF6C-7319-42A0-BD45-90885D357FBC}"/>
              </a:ext>
            </a:extLst>
          </p:cNvPr>
          <p:cNvPicPr>
            <a:picLocks noChangeAspect="1"/>
          </p:cNvPicPr>
          <p:nvPr/>
        </p:nvPicPr>
        <p:blipFill rotWithShape="1">
          <a:blip r:embed="rId6"/>
          <a:srcRect l="-1" r="6021" b="26"/>
          <a:stretch/>
        </p:blipFill>
        <p:spPr>
          <a:xfrm>
            <a:off x="4861250" y="3606281"/>
            <a:ext cx="4199961" cy="2010741"/>
          </a:xfrm>
          <a:prstGeom prst="rect">
            <a:avLst/>
          </a:prstGeom>
        </p:spPr>
      </p:pic>
    </p:spTree>
    <p:extLst>
      <p:ext uri="{BB962C8B-B14F-4D97-AF65-F5344CB8AC3E}">
        <p14:creationId xmlns:p14="http://schemas.microsoft.com/office/powerpoint/2010/main" val="2059508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9"/>
                                        </p:tgtEl>
                                        <p:attrNameLst>
                                          <p:attrName>style.opacity</p:attrName>
                                        </p:attrNameLst>
                                      </p:cBhvr>
                                      <p:to>
                                        <p:strVal val="0.5"/>
                                      </p:to>
                                    </p:set>
                                    <p:animEffect filter="image" prLst="opacity: 0.5">
                                      <p:cBhvr rctx="IE">
                                        <p:cTn id="7" dur="indefinite"/>
                                        <p:tgtEl>
                                          <p:spTgt spid="9"/>
                                        </p:tgtEl>
                                      </p:cBhvr>
                                    </p:animEffect>
                                  </p:childTnLst>
                                </p:cTn>
                              </p:par>
                              <p:par>
                                <p:cTn id="8" presetID="9" presetClass="emph" presetSubtype="0" grpId="0" nodeType="withEffect">
                                  <p:stCondLst>
                                    <p:cond delay="0"/>
                                  </p:stCondLst>
                                  <p:childTnLst>
                                    <p:set>
                                      <p:cBhvr>
                                        <p:cTn id="9" dur="indefinite"/>
                                        <p:tgtEl>
                                          <p:spTgt spid="19"/>
                                        </p:tgtEl>
                                        <p:attrNameLst>
                                          <p:attrName>style.opacity</p:attrName>
                                        </p:attrNameLst>
                                      </p:cBhvr>
                                      <p:to>
                                        <p:strVal val="0.5"/>
                                      </p:to>
                                    </p:set>
                                    <p:animEffect filter="image" prLst="opacity: 0.5">
                                      <p:cBhvr rctx="IE">
                                        <p:cTn id="10" dur="indefinite"/>
                                        <p:tgtEl>
                                          <p:spTgt spid="19"/>
                                        </p:tgtEl>
                                      </p:cBhvr>
                                    </p:animEffect>
                                  </p:childTnLst>
                                </p:cTn>
                              </p:par>
                              <p:par>
                                <p:cTn id="11" presetID="9" presetClass="emph" presetSubtype="0" grpId="0" nodeType="withEffect">
                                  <p:stCondLst>
                                    <p:cond delay="0"/>
                                  </p:stCondLst>
                                  <p:childTnLst>
                                    <p:set>
                                      <p:cBhvr>
                                        <p:cTn id="12" dur="indefinite"/>
                                        <p:tgtEl>
                                          <p:spTgt spid="20"/>
                                        </p:tgtEl>
                                        <p:attrNameLst>
                                          <p:attrName>style.opacity</p:attrName>
                                        </p:attrNameLst>
                                      </p:cBhvr>
                                      <p:to>
                                        <p:strVal val="0.5"/>
                                      </p:to>
                                    </p:set>
                                    <p:animEffect filter="image" prLst="opacity: 0.5">
                                      <p:cBhvr rctx="IE">
                                        <p:cTn id="13" dur="indefinite"/>
                                        <p:tgtEl>
                                          <p:spTgt spid="20"/>
                                        </p:tgtEl>
                                      </p:cBhvr>
                                    </p:animEffect>
                                  </p:childTnLst>
                                </p:cTn>
                              </p:par>
                              <p:par>
                                <p:cTn id="14" presetID="9" presetClass="emph" presetSubtype="0" grpId="0" nodeType="withEffect">
                                  <p:stCondLst>
                                    <p:cond delay="0"/>
                                  </p:stCondLst>
                                  <p:childTnLst>
                                    <p:set>
                                      <p:cBhvr>
                                        <p:cTn id="15" dur="indefinite"/>
                                        <p:tgtEl>
                                          <p:spTgt spid="27"/>
                                        </p:tgtEl>
                                        <p:attrNameLst>
                                          <p:attrName>style.opacity</p:attrName>
                                        </p:attrNameLst>
                                      </p:cBhvr>
                                      <p:to>
                                        <p:strVal val="0.5"/>
                                      </p:to>
                                    </p:set>
                                    <p:animEffect filter="image" prLst="opacity: 0.5">
                                      <p:cBhvr rctx="IE">
                                        <p:cTn id="16" dur="indefinite"/>
                                        <p:tgtEl>
                                          <p:spTgt spid="27"/>
                                        </p:tgtEl>
                                      </p:cBhvr>
                                    </p:animEffect>
                                  </p:childTnLst>
                                </p:cTn>
                              </p:par>
                              <p:par>
                                <p:cTn id="17" presetID="9" presetClass="emph" presetSubtype="0" nodeType="withEffect">
                                  <p:stCondLst>
                                    <p:cond delay="0"/>
                                  </p:stCondLst>
                                  <p:childTnLst>
                                    <p:set>
                                      <p:cBhvr>
                                        <p:cTn id="18" dur="indefinite"/>
                                        <p:tgtEl>
                                          <p:spTgt spid="7"/>
                                        </p:tgtEl>
                                        <p:attrNameLst>
                                          <p:attrName>style.opacity</p:attrName>
                                        </p:attrNameLst>
                                      </p:cBhvr>
                                      <p:to>
                                        <p:strVal val="0.5"/>
                                      </p:to>
                                    </p:set>
                                    <p:animEffect filter="image" prLst="opacity: 0.5">
                                      <p:cBhvr rctx="IE">
                                        <p:cTn id="19" dur="indefinite"/>
                                        <p:tgtEl>
                                          <p:spTgt spid="7"/>
                                        </p:tgtEl>
                                      </p:cBhvr>
                                    </p:animEffect>
                                  </p:childTnLst>
                                </p:cTn>
                              </p:par>
                              <p:par>
                                <p:cTn id="20" presetID="9" presetClass="emph" presetSubtype="0" nodeType="withEffect">
                                  <p:stCondLst>
                                    <p:cond delay="0"/>
                                  </p:stCondLst>
                                  <p:childTnLst>
                                    <p:set>
                                      <p:cBhvr>
                                        <p:cTn id="21" dur="indefinite"/>
                                        <p:tgtEl>
                                          <p:spTgt spid="17"/>
                                        </p:tgtEl>
                                        <p:attrNameLst>
                                          <p:attrName>style.opacity</p:attrName>
                                        </p:attrNameLst>
                                      </p:cBhvr>
                                      <p:to>
                                        <p:strVal val="0.5"/>
                                      </p:to>
                                    </p:set>
                                    <p:animEffect filter="image" prLst="opacity: 0.5">
                                      <p:cBhvr rctx="IE">
                                        <p:cTn id="22" dur="indefinite"/>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F39D803-B66E-451E-8F2B-5C1B85838F20}"/>
              </a:ext>
            </a:extLst>
          </p:cNvPr>
          <p:cNvSpPr txBox="1">
            <a:spLocks/>
          </p:cNvSpPr>
          <p:nvPr/>
        </p:nvSpPr>
        <p:spPr>
          <a:xfrm>
            <a:off x="121920" y="-619760"/>
            <a:ext cx="7543800" cy="14509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300" dirty="0"/>
              <a:t>HCP Results – SC Alignment</a:t>
            </a:r>
          </a:p>
        </p:txBody>
      </p:sp>
      <p:cxnSp>
        <p:nvCxnSpPr>
          <p:cNvPr id="8" name="Straight Connector 7">
            <a:extLst>
              <a:ext uri="{FF2B5EF4-FFF2-40B4-BE49-F238E27FC236}">
                <a16:creationId xmlns:a16="http://schemas.microsoft.com/office/drawing/2014/main" id="{55E6BF83-299D-4120-A9A6-654DB8873D6A}"/>
              </a:ext>
            </a:extLst>
          </p:cNvPr>
          <p:cNvCxnSpPr/>
          <p:nvPr/>
        </p:nvCxnSpPr>
        <p:spPr>
          <a:xfrm>
            <a:off x="121920"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C16CA1ED-500D-4AE4-B2D4-58F9B3FF9924}"/>
              </a:ext>
            </a:extLst>
          </p:cNvPr>
          <p:cNvPicPr>
            <a:picLocks noChangeAspect="1"/>
          </p:cNvPicPr>
          <p:nvPr/>
        </p:nvPicPr>
        <p:blipFill>
          <a:blip r:embed="rId3"/>
          <a:stretch>
            <a:fillRect/>
          </a:stretch>
        </p:blipFill>
        <p:spPr>
          <a:xfrm>
            <a:off x="4766270" y="5577837"/>
            <a:ext cx="625544" cy="310229"/>
          </a:xfrm>
          <a:prstGeom prst="rect">
            <a:avLst/>
          </a:prstGeom>
        </p:spPr>
      </p:pic>
      <p:pic>
        <p:nvPicPr>
          <p:cNvPr id="15" name="Picture 14">
            <a:extLst>
              <a:ext uri="{FF2B5EF4-FFF2-40B4-BE49-F238E27FC236}">
                <a16:creationId xmlns:a16="http://schemas.microsoft.com/office/drawing/2014/main" id="{1970CA3B-E7EE-4092-B751-94AA97EB2282}"/>
              </a:ext>
            </a:extLst>
          </p:cNvPr>
          <p:cNvPicPr>
            <a:picLocks noChangeAspect="1"/>
          </p:cNvPicPr>
          <p:nvPr/>
        </p:nvPicPr>
        <p:blipFill>
          <a:blip r:embed="rId4"/>
          <a:stretch>
            <a:fillRect/>
          </a:stretch>
        </p:blipFill>
        <p:spPr>
          <a:xfrm>
            <a:off x="4766270" y="5254673"/>
            <a:ext cx="476458" cy="276655"/>
          </a:xfrm>
          <a:prstGeom prst="rect">
            <a:avLst/>
          </a:prstGeom>
        </p:spPr>
      </p:pic>
      <p:sp>
        <p:nvSpPr>
          <p:cNvPr id="16" name="TextBox 15">
            <a:extLst>
              <a:ext uri="{FF2B5EF4-FFF2-40B4-BE49-F238E27FC236}">
                <a16:creationId xmlns:a16="http://schemas.microsoft.com/office/drawing/2014/main" id="{B4711C10-5561-4F4F-B108-03598CA9EC7F}"/>
              </a:ext>
            </a:extLst>
          </p:cNvPr>
          <p:cNvSpPr txBox="1"/>
          <p:nvPr/>
        </p:nvSpPr>
        <p:spPr>
          <a:xfrm>
            <a:off x="5391814" y="5199910"/>
            <a:ext cx="4363279" cy="338554"/>
          </a:xfrm>
          <a:prstGeom prst="rect">
            <a:avLst/>
          </a:prstGeom>
          <a:noFill/>
        </p:spPr>
        <p:txBody>
          <a:bodyPr wrap="square" rtlCol="0">
            <a:spAutoFit/>
          </a:bodyPr>
          <a:lstStyle/>
          <a:p>
            <a:r>
              <a:rPr lang="en-US" sz="1600" dirty="0"/>
              <a:t>: Distance of test example from true SC</a:t>
            </a:r>
          </a:p>
        </p:txBody>
      </p:sp>
      <p:sp>
        <p:nvSpPr>
          <p:cNvPr id="17" name="TextBox 16">
            <a:extLst>
              <a:ext uri="{FF2B5EF4-FFF2-40B4-BE49-F238E27FC236}">
                <a16:creationId xmlns:a16="http://schemas.microsoft.com/office/drawing/2014/main" id="{85FBACFC-C733-4918-AF77-11C30B000520}"/>
              </a:ext>
            </a:extLst>
          </p:cNvPr>
          <p:cNvSpPr txBox="1"/>
          <p:nvPr/>
        </p:nvSpPr>
        <p:spPr>
          <a:xfrm>
            <a:off x="5391814" y="5554024"/>
            <a:ext cx="5963479" cy="584775"/>
          </a:xfrm>
          <a:prstGeom prst="rect">
            <a:avLst/>
          </a:prstGeom>
          <a:noFill/>
        </p:spPr>
        <p:txBody>
          <a:bodyPr wrap="square" rtlCol="0">
            <a:spAutoFit/>
          </a:bodyPr>
          <a:lstStyle/>
          <a:p>
            <a:r>
              <a:rPr lang="en-US" sz="1600" dirty="0"/>
              <a:t>: Average distance of test example from </a:t>
            </a:r>
          </a:p>
          <a:p>
            <a:r>
              <a:rPr lang="en-US" sz="1600" dirty="0"/>
              <a:t>   SC of other examples</a:t>
            </a:r>
          </a:p>
        </p:txBody>
      </p:sp>
      <p:pic>
        <p:nvPicPr>
          <p:cNvPr id="3" name="Picture 2">
            <a:extLst>
              <a:ext uri="{FF2B5EF4-FFF2-40B4-BE49-F238E27FC236}">
                <a16:creationId xmlns:a16="http://schemas.microsoft.com/office/drawing/2014/main" id="{B0069990-EA97-4CC5-AC4B-A07D04298C2D}"/>
              </a:ext>
            </a:extLst>
          </p:cNvPr>
          <p:cNvPicPr>
            <a:picLocks noChangeAspect="1"/>
          </p:cNvPicPr>
          <p:nvPr/>
        </p:nvPicPr>
        <p:blipFill rotWithShape="1">
          <a:blip r:embed="rId5"/>
          <a:srcRect r="48058"/>
          <a:stretch/>
        </p:blipFill>
        <p:spPr>
          <a:xfrm>
            <a:off x="4837291" y="1323031"/>
            <a:ext cx="3871813" cy="3319542"/>
          </a:xfrm>
          <a:prstGeom prst="rect">
            <a:avLst/>
          </a:prstGeom>
        </p:spPr>
      </p:pic>
      <p:pic>
        <p:nvPicPr>
          <p:cNvPr id="12" name="Picture 11">
            <a:extLst>
              <a:ext uri="{FF2B5EF4-FFF2-40B4-BE49-F238E27FC236}">
                <a16:creationId xmlns:a16="http://schemas.microsoft.com/office/drawing/2014/main" id="{F5F999E1-01D4-448F-B008-9F1FBAB7C169}"/>
              </a:ext>
            </a:extLst>
          </p:cNvPr>
          <p:cNvPicPr>
            <a:picLocks noChangeAspect="1"/>
          </p:cNvPicPr>
          <p:nvPr/>
        </p:nvPicPr>
        <p:blipFill rotWithShape="1">
          <a:blip r:embed="rId5"/>
          <a:srcRect l="51806" r="478"/>
          <a:stretch/>
        </p:blipFill>
        <p:spPr>
          <a:xfrm>
            <a:off x="327937" y="1323031"/>
            <a:ext cx="3669830" cy="3319542"/>
          </a:xfrm>
          <a:prstGeom prst="rect">
            <a:avLst/>
          </a:prstGeom>
        </p:spPr>
      </p:pic>
      <p:sp>
        <p:nvSpPr>
          <p:cNvPr id="2" name="TextBox 1">
            <a:extLst>
              <a:ext uri="{FF2B5EF4-FFF2-40B4-BE49-F238E27FC236}">
                <a16:creationId xmlns:a16="http://schemas.microsoft.com/office/drawing/2014/main" id="{86F0FBF0-BBBF-45A5-A767-89A111ECE568}"/>
              </a:ext>
            </a:extLst>
          </p:cNvPr>
          <p:cNvSpPr txBox="1"/>
          <p:nvPr/>
        </p:nvSpPr>
        <p:spPr>
          <a:xfrm>
            <a:off x="5577840" y="2068830"/>
            <a:ext cx="925830" cy="1668780"/>
          </a:xfrm>
          <a:prstGeom prst="rect">
            <a:avLst/>
          </a:prstGeom>
          <a:noFill/>
          <a:ln w="38100">
            <a:solidFill>
              <a:srgbClr val="92D050"/>
            </a:solidFill>
          </a:ln>
        </p:spPr>
        <p:txBody>
          <a:bodyPr wrap="square" rtlCol="0">
            <a:spAutoFit/>
          </a:bodyPr>
          <a:lstStyle/>
          <a:p>
            <a:endParaRPr lang="en-US" dirty="0"/>
          </a:p>
        </p:txBody>
      </p:sp>
      <p:sp>
        <p:nvSpPr>
          <p:cNvPr id="19" name="TextBox 18">
            <a:extLst>
              <a:ext uri="{FF2B5EF4-FFF2-40B4-BE49-F238E27FC236}">
                <a16:creationId xmlns:a16="http://schemas.microsoft.com/office/drawing/2014/main" id="{374FD16B-EF42-4BE2-9EBC-31BD93544832}"/>
              </a:ext>
            </a:extLst>
          </p:cNvPr>
          <p:cNvSpPr txBox="1"/>
          <p:nvPr/>
        </p:nvSpPr>
        <p:spPr>
          <a:xfrm>
            <a:off x="5577840" y="2068830"/>
            <a:ext cx="1851660" cy="1668780"/>
          </a:xfrm>
          <a:prstGeom prst="rect">
            <a:avLst/>
          </a:prstGeom>
          <a:noFill/>
          <a:ln w="38100">
            <a:solidFill>
              <a:srgbClr val="92D050"/>
            </a:solidFill>
          </a:ln>
        </p:spPr>
        <p:txBody>
          <a:bodyPr wrap="square" rtlCol="0">
            <a:spAutoFit/>
          </a:bodyPr>
          <a:lstStyle/>
          <a:p>
            <a:endParaRPr lang="en-US" dirty="0"/>
          </a:p>
        </p:txBody>
      </p:sp>
      <p:sp>
        <p:nvSpPr>
          <p:cNvPr id="5" name="TextBox 4">
            <a:extLst>
              <a:ext uri="{FF2B5EF4-FFF2-40B4-BE49-F238E27FC236}">
                <a16:creationId xmlns:a16="http://schemas.microsoft.com/office/drawing/2014/main" id="{06796D85-BA79-4E2B-9664-C12E9098661E}"/>
              </a:ext>
            </a:extLst>
          </p:cNvPr>
          <p:cNvSpPr txBox="1"/>
          <p:nvPr/>
        </p:nvSpPr>
        <p:spPr>
          <a:xfrm>
            <a:off x="6217920" y="3737610"/>
            <a:ext cx="184731" cy="369332"/>
          </a:xfrm>
          <a:prstGeom prst="rect">
            <a:avLst/>
          </a:prstGeom>
          <a:noFill/>
        </p:spPr>
        <p:txBody>
          <a:bodyPr wrap="none" rtlCol="0">
            <a:spAutoFit/>
          </a:bodyPr>
          <a:lstStyle/>
          <a:p>
            <a:endParaRPr lang="en-US" dirty="0"/>
          </a:p>
        </p:txBody>
      </p:sp>
      <p:sp>
        <p:nvSpPr>
          <p:cNvPr id="20" name="TextBox 19">
            <a:extLst>
              <a:ext uri="{FF2B5EF4-FFF2-40B4-BE49-F238E27FC236}">
                <a16:creationId xmlns:a16="http://schemas.microsoft.com/office/drawing/2014/main" id="{31B4ADFF-A38E-462B-B66B-9EE47F376DCE}"/>
              </a:ext>
            </a:extLst>
          </p:cNvPr>
          <p:cNvSpPr txBox="1"/>
          <p:nvPr/>
        </p:nvSpPr>
        <p:spPr>
          <a:xfrm>
            <a:off x="7429500" y="2064700"/>
            <a:ext cx="925830" cy="1668780"/>
          </a:xfrm>
          <a:prstGeom prst="rect">
            <a:avLst/>
          </a:prstGeom>
          <a:noFill/>
          <a:ln w="38100">
            <a:solidFill>
              <a:srgbClr val="92D050"/>
            </a:solidFill>
          </a:ln>
        </p:spPr>
        <p:txBody>
          <a:bodyPr wrap="square" rtlCol="0">
            <a:spAutoFit/>
          </a:bodyPr>
          <a:lstStyle/>
          <a:p>
            <a:endParaRPr lang="en-US" dirty="0"/>
          </a:p>
        </p:txBody>
      </p:sp>
    </p:spTree>
    <p:extLst>
      <p:ext uri="{BB962C8B-B14F-4D97-AF65-F5344CB8AC3E}">
        <p14:creationId xmlns:p14="http://schemas.microsoft.com/office/powerpoint/2010/main" val="2854613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2"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 grpId="0" animBg="1"/>
      <p:bldP spid="2" grpId="1" animBg="1"/>
      <p:bldP spid="2" grpId="2" animBg="1"/>
      <p:bldP spid="19" grpId="0" animBg="1"/>
      <p:bldP spid="19" grpId="1" animBg="1"/>
      <p:bldP spid="2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832EDD6-339C-459A-8B6C-FA0908DCADE4}"/>
              </a:ext>
            </a:extLst>
          </p:cNvPr>
          <p:cNvPicPr>
            <a:picLocks noChangeAspect="1"/>
          </p:cNvPicPr>
          <p:nvPr/>
        </p:nvPicPr>
        <p:blipFill rotWithShape="1">
          <a:blip r:embed="rId3"/>
          <a:srcRect r="47625"/>
          <a:stretch/>
        </p:blipFill>
        <p:spPr>
          <a:xfrm>
            <a:off x="4837292" y="1319536"/>
            <a:ext cx="3871812" cy="3318461"/>
          </a:xfrm>
          <a:prstGeom prst="rect">
            <a:avLst/>
          </a:prstGeom>
        </p:spPr>
      </p:pic>
      <p:sp>
        <p:nvSpPr>
          <p:cNvPr id="7" name="Title 1">
            <a:extLst>
              <a:ext uri="{FF2B5EF4-FFF2-40B4-BE49-F238E27FC236}">
                <a16:creationId xmlns:a16="http://schemas.microsoft.com/office/drawing/2014/main" id="{4F39D803-B66E-451E-8F2B-5C1B85838F20}"/>
              </a:ext>
            </a:extLst>
          </p:cNvPr>
          <p:cNvSpPr txBox="1">
            <a:spLocks/>
          </p:cNvSpPr>
          <p:nvPr/>
        </p:nvSpPr>
        <p:spPr>
          <a:xfrm>
            <a:off x="121920" y="-619760"/>
            <a:ext cx="7543800" cy="14509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300" dirty="0"/>
              <a:t>KKI Results – SC Alignment</a:t>
            </a:r>
          </a:p>
        </p:txBody>
      </p:sp>
      <p:cxnSp>
        <p:nvCxnSpPr>
          <p:cNvPr id="8" name="Straight Connector 7">
            <a:extLst>
              <a:ext uri="{FF2B5EF4-FFF2-40B4-BE49-F238E27FC236}">
                <a16:creationId xmlns:a16="http://schemas.microsoft.com/office/drawing/2014/main" id="{55E6BF83-299D-4120-A9A6-654DB8873D6A}"/>
              </a:ext>
            </a:extLst>
          </p:cNvPr>
          <p:cNvCxnSpPr/>
          <p:nvPr/>
        </p:nvCxnSpPr>
        <p:spPr>
          <a:xfrm>
            <a:off x="121920"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C16CA1ED-500D-4AE4-B2D4-58F9B3FF9924}"/>
              </a:ext>
            </a:extLst>
          </p:cNvPr>
          <p:cNvPicPr>
            <a:picLocks noChangeAspect="1"/>
          </p:cNvPicPr>
          <p:nvPr/>
        </p:nvPicPr>
        <p:blipFill>
          <a:blip r:embed="rId4"/>
          <a:stretch>
            <a:fillRect/>
          </a:stretch>
        </p:blipFill>
        <p:spPr>
          <a:xfrm>
            <a:off x="4766270" y="5577837"/>
            <a:ext cx="625544" cy="310229"/>
          </a:xfrm>
          <a:prstGeom prst="rect">
            <a:avLst/>
          </a:prstGeom>
        </p:spPr>
      </p:pic>
      <p:pic>
        <p:nvPicPr>
          <p:cNvPr id="15" name="Picture 14">
            <a:extLst>
              <a:ext uri="{FF2B5EF4-FFF2-40B4-BE49-F238E27FC236}">
                <a16:creationId xmlns:a16="http://schemas.microsoft.com/office/drawing/2014/main" id="{1970CA3B-E7EE-4092-B751-94AA97EB2282}"/>
              </a:ext>
            </a:extLst>
          </p:cNvPr>
          <p:cNvPicPr>
            <a:picLocks noChangeAspect="1"/>
          </p:cNvPicPr>
          <p:nvPr/>
        </p:nvPicPr>
        <p:blipFill>
          <a:blip r:embed="rId5"/>
          <a:stretch>
            <a:fillRect/>
          </a:stretch>
        </p:blipFill>
        <p:spPr>
          <a:xfrm>
            <a:off x="4766270" y="5254673"/>
            <a:ext cx="476458" cy="276655"/>
          </a:xfrm>
          <a:prstGeom prst="rect">
            <a:avLst/>
          </a:prstGeom>
        </p:spPr>
      </p:pic>
      <p:sp>
        <p:nvSpPr>
          <p:cNvPr id="16" name="TextBox 15">
            <a:extLst>
              <a:ext uri="{FF2B5EF4-FFF2-40B4-BE49-F238E27FC236}">
                <a16:creationId xmlns:a16="http://schemas.microsoft.com/office/drawing/2014/main" id="{B4711C10-5561-4F4F-B108-03598CA9EC7F}"/>
              </a:ext>
            </a:extLst>
          </p:cNvPr>
          <p:cNvSpPr txBox="1"/>
          <p:nvPr/>
        </p:nvSpPr>
        <p:spPr>
          <a:xfrm>
            <a:off x="5391814" y="5199910"/>
            <a:ext cx="4363279" cy="338554"/>
          </a:xfrm>
          <a:prstGeom prst="rect">
            <a:avLst/>
          </a:prstGeom>
          <a:noFill/>
        </p:spPr>
        <p:txBody>
          <a:bodyPr wrap="square" rtlCol="0">
            <a:spAutoFit/>
          </a:bodyPr>
          <a:lstStyle/>
          <a:p>
            <a:r>
              <a:rPr lang="en-US" sz="1600" dirty="0"/>
              <a:t>: Distance of test example from true SC</a:t>
            </a:r>
          </a:p>
        </p:txBody>
      </p:sp>
      <p:sp>
        <p:nvSpPr>
          <p:cNvPr id="17" name="TextBox 16">
            <a:extLst>
              <a:ext uri="{FF2B5EF4-FFF2-40B4-BE49-F238E27FC236}">
                <a16:creationId xmlns:a16="http://schemas.microsoft.com/office/drawing/2014/main" id="{85FBACFC-C733-4918-AF77-11C30B000520}"/>
              </a:ext>
            </a:extLst>
          </p:cNvPr>
          <p:cNvSpPr txBox="1"/>
          <p:nvPr/>
        </p:nvSpPr>
        <p:spPr>
          <a:xfrm>
            <a:off x="5391814" y="5554024"/>
            <a:ext cx="5963479" cy="584775"/>
          </a:xfrm>
          <a:prstGeom prst="rect">
            <a:avLst/>
          </a:prstGeom>
          <a:noFill/>
        </p:spPr>
        <p:txBody>
          <a:bodyPr wrap="square" rtlCol="0">
            <a:spAutoFit/>
          </a:bodyPr>
          <a:lstStyle/>
          <a:p>
            <a:r>
              <a:rPr lang="en-US" sz="1600" dirty="0"/>
              <a:t>: Average distance of test example from </a:t>
            </a:r>
          </a:p>
          <a:p>
            <a:r>
              <a:rPr lang="en-US" sz="1600" dirty="0"/>
              <a:t>   SC of other examples</a:t>
            </a:r>
          </a:p>
        </p:txBody>
      </p:sp>
      <p:pic>
        <p:nvPicPr>
          <p:cNvPr id="11" name="Picture 10">
            <a:extLst>
              <a:ext uri="{FF2B5EF4-FFF2-40B4-BE49-F238E27FC236}">
                <a16:creationId xmlns:a16="http://schemas.microsoft.com/office/drawing/2014/main" id="{354D4063-11C1-44F9-941C-42C638095B79}"/>
              </a:ext>
            </a:extLst>
          </p:cNvPr>
          <p:cNvPicPr>
            <a:picLocks noChangeAspect="1"/>
          </p:cNvPicPr>
          <p:nvPr/>
        </p:nvPicPr>
        <p:blipFill rotWithShape="1">
          <a:blip r:embed="rId3"/>
          <a:srcRect l="51673" t="-9362" b="-1"/>
          <a:stretch/>
        </p:blipFill>
        <p:spPr>
          <a:xfrm>
            <a:off x="327937" y="996243"/>
            <a:ext cx="3669830" cy="3641754"/>
          </a:xfrm>
          <a:prstGeom prst="rect">
            <a:avLst/>
          </a:prstGeom>
        </p:spPr>
      </p:pic>
      <p:sp>
        <p:nvSpPr>
          <p:cNvPr id="2" name="TextBox 1">
            <a:extLst>
              <a:ext uri="{FF2B5EF4-FFF2-40B4-BE49-F238E27FC236}">
                <a16:creationId xmlns:a16="http://schemas.microsoft.com/office/drawing/2014/main" id="{C5748D73-2DAA-408D-B04E-09ADF0E2C04E}"/>
              </a:ext>
            </a:extLst>
          </p:cNvPr>
          <p:cNvSpPr txBox="1"/>
          <p:nvPr/>
        </p:nvSpPr>
        <p:spPr>
          <a:xfrm>
            <a:off x="4979504" y="1368714"/>
            <a:ext cx="536713" cy="369332"/>
          </a:xfrm>
          <a:prstGeom prst="rect">
            <a:avLst/>
          </a:prstGeom>
          <a:solidFill>
            <a:schemeClr val="bg1"/>
          </a:solidFill>
        </p:spPr>
        <p:txBody>
          <a:bodyPr wrap="square" rtlCol="0">
            <a:spAutoFit/>
          </a:bodyPr>
          <a:lstStyle/>
          <a:p>
            <a:endParaRPr lang="en-US" dirty="0"/>
          </a:p>
        </p:txBody>
      </p:sp>
      <p:sp>
        <p:nvSpPr>
          <p:cNvPr id="19" name="TextBox 18">
            <a:extLst>
              <a:ext uri="{FF2B5EF4-FFF2-40B4-BE49-F238E27FC236}">
                <a16:creationId xmlns:a16="http://schemas.microsoft.com/office/drawing/2014/main" id="{ED00D1D4-2DC2-4C12-BD6C-E2B5333BD170}"/>
              </a:ext>
            </a:extLst>
          </p:cNvPr>
          <p:cNvSpPr txBox="1"/>
          <p:nvPr/>
        </p:nvSpPr>
        <p:spPr>
          <a:xfrm>
            <a:off x="434896" y="1368714"/>
            <a:ext cx="536713"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8401012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0D01C8B-CCE4-4F71-B8A3-DB15C3B2A604}"/>
              </a:ext>
            </a:extLst>
          </p:cNvPr>
          <p:cNvSpPr txBox="1">
            <a:spLocks/>
          </p:cNvSpPr>
          <p:nvPr/>
        </p:nvSpPr>
        <p:spPr>
          <a:xfrm>
            <a:off x="142240" y="-616327"/>
            <a:ext cx="75438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4300" dirty="0"/>
          </a:p>
        </p:txBody>
      </p:sp>
      <p:sp>
        <p:nvSpPr>
          <p:cNvPr id="15" name="Title 1">
            <a:extLst>
              <a:ext uri="{FF2B5EF4-FFF2-40B4-BE49-F238E27FC236}">
                <a16:creationId xmlns:a16="http://schemas.microsoft.com/office/drawing/2014/main" id="{A1C2CF41-6998-4442-81E3-8077D77624A7}"/>
              </a:ext>
            </a:extLst>
          </p:cNvPr>
          <p:cNvSpPr txBox="1">
            <a:spLocks/>
          </p:cNvSpPr>
          <p:nvPr/>
        </p:nvSpPr>
        <p:spPr>
          <a:xfrm>
            <a:off x="15009" y="-656256"/>
            <a:ext cx="8986751" cy="14509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Phenotypic Prediction: Baselines/Evaluation</a:t>
            </a:r>
          </a:p>
        </p:txBody>
      </p:sp>
      <p:cxnSp>
        <p:nvCxnSpPr>
          <p:cNvPr id="16" name="Straight Connector 15">
            <a:extLst>
              <a:ext uri="{FF2B5EF4-FFF2-40B4-BE49-F238E27FC236}">
                <a16:creationId xmlns:a16="http://schemas.microsoft.com/office/drawing/2014/main" id="{36B37221-6489-4549-B162-F183C40D1352}"/>
              </a:ext>
            </a:extLst>
          </p:cNvPr>
          <p:cNvCxnSpPr/>
          <p:nvPr/>
        </p:nvCxnSpPr>
        <p:spPr>
          <a:xfrm>
            <a:off x="121920"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129F690-9F82-49DA-80CD-F765BAC32A36}"/>
              </a:ext>
            </a:extLst>
          </p:cNvPr>
          <p:cNvSpPr txBox="1"/>
          <p:nvPr/>
        </p:nvSpPr>
        <p:spPr>
          <a:xfrm>
            <a:off x="206972" y="1019284"/>
            <a:ext cx="8554499" cy="2585323"/>
          </a:xfrm>
          <a:prstGeom prst="rect">
            <a:avLst/>
          </a:prstGeom>
          <a:noFill/>
        </p:spPr>
        <p:txBody>
          <a:bodyPr wrap="square" rtlCol="0">
            <a:spAutoFit/>
          </a:bodyPr>
          <a:lstStyle/>
          <a:p>
            <a:pPr marL="285750" indent="-285750">
              <a:buFont typeface="Arial" panose="020B0604020202020204" pitchFamily="34" charset="0"/>
              <a:buChar char="•"/>
            </a:pPr>
            <a:r>
              <a:rPr lang="en-US" b="1" dirty="0"/>
              <a:t>No rs-fMRI decoder</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No DTI decoder</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Decoupled Matrix AE + ANN</a:t>
            </a:r>
          </a:p>
          <a:p>
            <a:endParaRPr lang="en-US" b="1" dirty="0"/>
          </a:p>
          <a:p>
            <a:pPr marL="285750" indent="-285750">
              <a:buFont typeface="Arial" panose="020B0604020202020204" pitchFamily="34" charset="0"/>
              <a:buChar char="•"/>
            </a:pPr>
            <a:r>
              <a:rPr lang="en-US" b="1" dirty="0"/>
              <a:t>BrainNet CNN </a:t>
            </a:r>
            <a:r>
              <a:rPr lang="en-US" dirty="0"/>
              <a:t>(Kawahara et al. ‘17)</a:t>
            </a:r>
          </a:p>
          <a:p>
            <a:endParaRPr lang="en-US" b="1" dirty="0"/>
          </a:p>
          <a:p>
            <a:pPr marL="285750" indent="-285750">
              <a:buFont typeface="Arial" panose="020B0604020202020204" pitchFamily="34" charset="0"/>
              <a:buChar char="•"/>
            </a:pPr>
            <a:r>
              <a:rPr lang="en-US" b="1" dirty="0"/>
              <a:t>Deep sr-DDL </a:t>
            </a:r>
            <a:r>
              <a:rPr lang="en-US" dirty="0"/>
              <a:t>(D’Souza et al ‘20)</a:t>
            </a:r>
          </a:p>
        </p:txBody>
      </p:sp>
      <p:sp>
        <p:nvSpPr>
          <p:cNvPr id="5" name="Right Brace 4">
            <a:extLst>
              <a:ext uri="{FF2B5EF4-FFF2-40B4-BE49-F238E27FC236}">
                <a16:creationId xmlns:a16="http://schemas.microsoft.com/office/drawing/2014/main" id="{81BD4A45-2046-46BA-8B50-91C30B643B68}"/>
              </a:ext>
            </a:extLst>
          </p:cNvPr>
          <p:cNvSpPr/>
          <p:nvPr/>
        </p:nvSpPr>
        <p:spPr>
          <a:xfrm>
            <a:off x="3638073" y="1043414"/>
            <a:ext cx="276067" cy="1232870"/>
          </a:xfrm>
          <a:prstGeom prst="rightBrace">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CB210385-8CEA-422E-A997-41A165F941A2}"/>
              </a:ext>
            </a:extLst>
          </p:cNvPr>
          <p:cNvSpPr txBox="1"/>
          <p:nvPr/>
        </p:nvSpPr>
        <p:spPr>
          <a:xfrm>
            <a:off x="4181864" y="1184644"/>
            <a:ext cx="4036775" cy="646331"/>
          </a:xfrm>
          <a:prstGeom prst="rect">
            <a:avLst/>
          </a:prstGeom>
          <a:noFill/>
        </p:spPr>
        <p:txBody>
          <a:bodyPr wrap="square" rtlCol="0">
            <a:spAutoFit/>
          </a:bodyPr>
          <a:lstStyle/>
          <a:p>
            <a:pPr marL="285750" indent="-285750">
              <a:buFont typeface="Arial" panose="020B0604020202020204" pitchFamily="34" charset="0"/>
              <a:buChar char="•"/>
            </a:pPr>
            <a:endParaRPr lang="en-US" b="1" dirty="0">
              <a:solidFill>
                <a:srgbClr val="FF0000"/>
              </a:solidFill>
            </a:endParaRPr>
          </a:p>
          <a:p>
            <a:r>
              <a:rPr lang="en-US" b="1" dirty="0">
                <a:solidFill>
                  <a:srgbClr val="0070C0"/>
                </a:solidFill>
              </a:rPr>
              <a:t>Ablation Studies</a:t>
            </a:r>
            <a:endParaRPr lang="en-US" dirty="0">
              <a:solidFill>
                <a:srgbClr val="0070C0"/>
              </a:solidFill>
            </a:endParaRPr>
          </a:p>
        </p:txBody>
      </p:sp>
      <p:sp>
        <p:nvSpPr>
          <p:cNvPr id="41" name="Right Brace 40">
            <a:extLst>
              <a:ext uri="{FF2B5EF4-FFF2-40B4-BE49-F238E27FC236}">
                <a16:creationId xmlns:a16="http://schemas.microsoft.com/office/drawing/2014/main" id="{0BC28D15-76F6-41E9-8DF8-CFEBBC0F45EB}"/>
              </a:ext>
            </a:extLst>
          </p:cNvPr>
          <p:cNvSpPr/>
          <p:nvPr/>
        </p:nvSpPr>
        <p:spPr>
          <a:xfrm>
            <a:off x="4989444" y="2663687"/>
            <a:ext cx="319728" cy="824902"/>
          </a:xfrm>
          <a:prstGeom prst="rightBrac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872977EC-85AD-43EB-B8C8-F6E5F366D9AA}"/>
              </a:ext>
            </a:extLst>
          </p:cNvPr>
          <p:cNvSpPr txBox="1"/>
          <p:nvPr/>
        </p:nvSpPr>
        <p:spPr>
          <a:xfrm>
            <a:off x="5425066" y="2587225"/>
            <a:ext cx="4521948" cy="646331"/>
          </a:xfrm>
          <a:prstGeom prst="rect">
            <a:avLst/>
          </a:prstGeom>
          <a:noFill/>
        </p:spPr>
        <p:txBody>
          <a:bodyPr wrap="square" rtlCol="0">
            <a:spAutoFit/>
          </a:bodyPr>
          <a:lstStyle/>
          <a:p>
            <a:pPr marL="285750" indent="-285750">
              <a:buFont typeface="Arial" panose="020B0604020202020204" pitchFamily="34" charset="0"/>
              <a:buChar char="•"/>
            </a:pPr>
            <a:endParaRPr lang="en-US" b="1" dirty="0">
              <a:solidFill>
                <a:srgbClr val="FF0000"/>
              </a:solidFill>
            </a:endParaRPr>
          </a:p>
          <a:p>
            <a:r>
              <a:rPr lang="en-US" b="1" dirty="0">
                <a:solidFill>
                  <a:schemeClr val="accent4">
                    <a:lumMod val="75000"/>
                  </a:schemeClr>
                </a:solidFill>
              </a:rPr>
              <a:t>Deep Learning Baselines</a:t>
            </a:r>
            <a:endParaRPr lang="en-US" dirty="0">
              <a:solidFill>
                <a:schemeClr val="accent4">
                  <a:lumMod val="75000"/>
                </a:schemeClr>
              </a:solidFill>
            </a:endParaRPr>
          </a:p>
        </p:txBody>
      </p:sp>
      <p:pic>
        <p:nvPicPr>
          <p:cNvPr id="21" name="Picture 20">
            <a:extLst>
              <a:ext uri="{FF2B5EF4-FFF2-40B4-BE49-F238E27FC236}">
                <a16:creationId xmlns:a16="http://schemas.microsoft.com/office/drawing/2014/main" id="{671DCF61-7DD0-4581-8073-A13F3E85434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9354" y="3971226"/>
            <a:ext cx="4630090" cy="1702130"/>
          </a:xfrm>
          <a:prstGeom prst="rect">
            <a:avLst/>
          </a:prstGeom>
        </p:spPr>
      </p:pic>
      <p:pic>
        <p:nvPicPr>
          <p:cNvPr id="12" name="Picture 11">
            <a:extLst>
              <a:ext uri="{FF2B5EF4-FFF2-40B4-BE49-F238E27FC236}">
                <a16:creationId xmlns:a16="http://schemas.microsoft.com/office/drawing/2014/main" id="{953822F1-0BAE-413F-8861-07CF57FAAE82}"/>
              </a:ext>
            </a:extLst>
          </p:cNvPr>
          <p:cNvPicPr>
            <a:picLocks noChangeAspect="1"/>
          </p:cNvPicPr>
          <p:nvPr/>
        </p:nvPicPr>
        <p:blipFill>
          <a:blip r:embed="rId4"/>
          <a:stretch>
            <a:fillRect/>
          </a:stretch>
        </p:blipFill>
        <p:spPr>
          <a:xfrm>
            <a:off x="5310367" y="3918125"/>
            <a:ext cx="3691393" cy="2171135"/>
          </a:xfrm>
          <a:prstGeom prst="rect">
            <a:avLst/>
          </a:prstGeom>
        </p:spPr>
      </p:pic>
    </p:spTree>
    <p:extLst>
      <p:ext uri="{BB962C8B-B14F-4D97-AF65-F5344CB8AC3E}">
        <p14:creationId xmlns:p14="http://schemas.microsoft.com/office/powerpoint/2010/main" val="2568894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0" grpId="0"/>
      <p:bldP spid="41" grpId="0" animBg="1"/>
      <p:bldP spid="4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F39D803-B66E-451E-8F2B-5C1B85838F20}"/>
              </a:ext>
            </a:extLst>
          </p:cNvPr>
          <p:cNvSpPr txBox="1">
            <a:spLocks/>
          </p:cNvSpPr>
          <p:nvPr/>
        </p:nvSpPr>
        <p:spPr>
          <a:xfrm>
            <a:off x="121920" y="-619760"/>
            <a:ext cx="7543800" cy="14509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300" dirty="0"/>
              <a:t>HCP Results – CFIS Prediction </a:t>
            </a:r>
          </a:p>
        </p:txBody>
      </p:sp>
      <p:cxnSp>
        <p:nvCxnSpPr>
          <p:cNvPr id="8" name="Straight Connector 7">
            <a:extLst>
              <a:ext uri="{FF2B5EF4-FFF2-40B4-BE49-F238E27FC236}">
                <a16:creationId xmlns:a16="http://schemas.microsoft.com/office/drawing/2014/main" id="{55E6BF83-299D-4120-A9A6-654DB8873D6A}"/>
              </a:ext>
            </a:extLst>
          </p:cNvPr>
          <p:cNvCxnSpPr/>
          <p:nvPr/>
        </p:nvCxnSpPr>
        <p:spPr>
          <a:xfrm>
            <a:off x="121920"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D2905E7-4433-41BF-A8A3-4452D323A3A5}"/>
              </a:ext>
            </a:extLst>
          </p:cNvPr>
          <p:cNvSpPr txBox="1"/>
          <p:nvPr/>
        </p:nvSpPr>
        <p:spPr>
          <a:xfrm>
            <a:off x="2472044" y="3849316"/>
            <a:ext cx="6156960" cy="1477328"/>
          </a:xfrm>
          <a:prstGeom prst="rect">
            <a:avLst/>
          </a:prstGeom>
          <a:noFill/>
        </p:spPr>
        <p:txBody>
          <a:bodyPr wrap="square" rtlCol="0">
            <a:spAutoFit/>
          </a:bodyPr>
          <a:lstStyle/>
          <a:p>
            <a:r>
              <a:rPr lang="en-US" b="1" dirty="0"/>
              <a:t>MAE : </a:t>
            </a:r>
            <a:r>
              <a:rPr lang="en-US" dirty="0"/>
              <a:t>Median Absolute Error</a:t>
            </a:r>
          </a:p>
          <a:p>
            <a:endParaRPr lang="en-US" b="1" dirty="0"/>
          </a:p>
          <a:p>
            <a:r>
              <a:rPr lang="en-US" b="1" dirty="0"/>
              <a:t>NMI: </a:t>
            </a:r>
            <a:r>
              <a:rPr lang="en-US" dirty="0" err="1"/>
              <a:t>Normalised</a:t>
            </a:r>
            <a:r>
              <a:rPr lang="en-US" dirty="0"/>
              <a:t> Mutual Information</a:t>
            </a:r>
          </a:p>
          <a:p>
            <a:endParaRPr lang="en-US" b="1" dirty="0"/>
          </a:p>
          <a:p>
            <a:r>
              <a:rPr lang="en-US" b="1" dirty="0"/>
              <a:t>R: </a:t>
            </a:r>
            <a:r>
              <a:rPr lang="en-US" dirty="0"/>
              <a:t>Correlation Coefficient</a:t>
            </a:r>
          </a:p>
        </p:txBody>
      </p:sp>
      <p:grpSp>
        <p:nvGrpSpPr>
          <p:cNvPr id="10" name="Group 9">
            <a:extLst>
              <a:ext uri="{FF2B5EF4-FFF2-40B4-BE49-F238E27FC236}">
                <a16:creationId xmlns:a16="http://schemas.microsoft.com/office/drawing/2014/main" id="{5D8F6E38-AD14-46CD-8DE6-C8ED094BB46C}"/>
              </a:ext>
            </a:extLst>
          </p:cNvPr>
          <p:cNvGrpSpPr/>
          <p:nvPr/>
        </p:nvGrpSpPr>
        <p:grpSpPr>
          <a:xfrm>
            <a:off x="1632579" y="1663805"/>
            <a:ext cx="5108880" cy="2012696"/>
            <a:chOff x="1632579" y="1828909"/>
            <a:chExt cx="4738839" cy="1786378"/>
          </a:xfrm>
        </p:grpSpPr>
        <p:pic>
          <p:nvPicPr>
            <p:cNvPr id="4" name="Picture 3">
              <a:extLst>
                <a:ext uri="{FF2B5EF4-FFF2-40B4-BE49-F238E27FC236}">
                  <a16:creationId xmlns:a16="http://schemas.microsoft.com/office/drawing/2014/main" id="{2814F519-4B99-4F7B-A480-3DB2DE67A650}"/>
                </a:ext>
              </a:extLst>
            </p:cNvPr>
            <p:cNvPicPr>
              <a:picLocks noChangeAspect="1"/>
            </p:cNvPicPr>
            <p:nvPr/>
          </p:nvPicPr>
          <p:blipFill rotWithShape="1">
            <a:blip r:embed="rId3"/>
            <a:srcRect r="75854"/>
            <a:stretch/>
          </p:blipFill>
          <p:spPr>
            <a:xfrm>
              <a:off x="1632579" y="1860410"/>
              <a:ext cx="1699653" cy="1754877"/>
            </a:xfrm>
            <a:prstGeom prst="rect">
              <a:avLst/>
            </a:prstGeom>
          </p:spPr>
        </p:pic>
        <p:pic>
          <p:nvPicPr>
            <p:cNvPr id="13" name="Picture 12">
              <a:extLst>
                <a:ext uri="{FF2B5EF4-FFF2-40B4-BE49-F238E27FC236}">
                  <a16:creationId xmlns:a16="http://schemas.microsoft.com/office/drawing/2014/main" id="{EE076172-7135-4448-BD11-262F7CF694D5}"/>
                </a:ext>
              </a:extLst>
            </p:cNvPr>
            <p:cNvPicPr>
              <a:picLocks noChangeAspect="1"/>
            </p:cNvPicPr>
            <p:nvPr/>
          </p:nvPicPr>
          <p:blipFill rotWithShape="1">
            <a:blip r:embed="rId3"/>
            <a:srcRect l="41503" t="-1625" r="38343" b="1625"/>
            <a:stretch/>
          </p:blipFill>
          <p:spPr>
            <a:xfrm>
              <a:off x="3332232" y="1828909"/>
              <a:ext cx="1418638" cy="1754875"/>
            </a:xfrm>
            <a:prstGeom prst="rect">
              <a:avLst/>
            </a:prstGeom>
          </p:spPr>
        </p:pic>
        <p:pic>
          <p:nvPicPr>
            <p:cNvPr id="14" name="Picture 13">
              <a:extLst>
                <a:ext uri="{FF2B5EF4-FFF2-40B4-BE49-F238E27FC236}">
                  <a16:creationId xmlns:a16="http://schemas.microsoft.com/office/drawing/2014/main" id="{CC0449FD-D760-48A9-9A9A-F538AB39DA50}"/>
                </a:ext>
              </a:extLst>
            </p:cNvPr>
            <p:cNvPicPr>
              <a:picLocks noChangeAspect="1"/>
            </p:cNvPicPr>
            <p:nvPr/>
          </p:nvPicPr>
          <p:blipFill rotWithShape="1">
            <a:blip r:embed="rId3"/>
            <a:srcRect l="76673" t="-1677" r="2" b="1286"/>
            <a:stretch/>
          </p:blipFill>
          <p:spPr>
            <a:xfrm>
              <a:off x="4729629" y="1829299"/>
              <a:ext cx="1641789" cy="1754879"/>
            </a:xfrm>
            <a:prstGeom prst="rect">
              <a:avLst/>
            </a:prstGeom>
          </p:spPr>
        </p:pic>
      </p:grpSp>
      <p:sp>
        <p:nvSpPr>
          <p:cNvPr id="9" name="TextBox 8">
            <a:extLst>
              <a:ext uri="{FF2B5EF4-FFF2-40B4-BE49-F238E27FC236}">
                <a16:creationId xmlns:a16="http://schemas.microsoft.com/office/drawing/2014/main" id="{3BA2EEDC-CA45-4DFE-9046-171C47880A0A}"/>
              </a:ext>
            </a:extLst>
          </p:cNvPr>
          <p:cNvSpPr txBox="1"/>
          <p:nvPr/>
        </p:nvSpPr>
        <p:spPr>
          <a:xfrm>
            <a:off x="1514498" y="3254188"/>
            <a:ext cx="5298678" cy="404559"/>
          </a:xfrm>
          <a:prstGeom prst="rect">
            <a:avLst/>
          </a:prstGeom>
          <a:noFill/>
          <a:ln w="28575">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1680549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08532D-0CA9-49A1-B853-E411419FF5B9}"/>
              </a:ext>
            </a:extLst>
          </p:cNvPr>
          <p:cNvPicPr>
            <a:picLocks noChangeAspect="1"/>
          </p:cNvPicPr>
          <p:nvPr/>
        </p:nvPicPr>
        <p:blipFill>
          <a:blip r:embed="rId3"/>
          <a:stretch>
            <a:fillRect/>
          </a:stretch>
        </p:blipFill>
        <p:spPr>
          <a:xfrm>
            <a:off x="1105986" y="1113586"/>
            <a:ext cx="6145586" cy="5101795"/>
          </a:xfrm>
          <a:prstGeom prst="rect">
            <a:avLst/>
          </a:prstGeom>
        </p:spPr>
      </p:pic>
      <p:sp>
        <p:nvSpPr>
          <p:cNvPr id="7" name="Title 1">
            <a:extLst>
              <a:ext uri="{FF2B5EF4-FFF2-40B4-BE49-F238E27FC236}">
                <a16:creationId xmlns:a16="http://schemas.microsoft.com/office/drawing/2014/main" id="{4F39D803-B66E-451E-8F2B-5C1B85838F20}"/>
              </a:ext>
            </a:extLst>
          </p:cNvPr>
          <p:cNvSpPr txBox="1">
            <a:spLocks/>
          </p:cNvSpPr>
          <p:nvPr/>
        </p:nvSpPr>
        <p:spPr>
          <a:xfrm>
            <a:off x="121920" y="-619760"/>
            <a:ext cx="8900160" cy="14509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300" dirty="0"/>
              <a:t>KKI Results – Multi-score Prediction </a:t>
            </a:r>
          </a:p>
        </p:txBody>
      </p:sp>
      <p:cxnSp>
        <p:nvCxnSpPr>
          <p:cNvPr id="8" name="Straight Connector 7">
            <a:extLst>
              <a:ext uri="{FF2B5EF4-FFF2-40B4-BE49-F238E27FC236}">
                <a16:creationId xmlns:a16="http://schemas.microsoft.com/office/drawing/2014/main" id="{55E6BF83-299D-4120-A9A6-654DB8873D6A}"/>
              </a:ext>
            </a:extLst>
          </p:cNvPr>
          <p:cNvCxnSpPr/>
          <p:nvPr/>
        </p:nvCxnSpPr>
        <p:spPr>
          <a:xfrm>
            <a:off x="121920"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0847C35-E7E2-42D2-AD5C-63D83B05A8F8}"/>
              </a:ext>
            </a:extLst>
          </p:cNvPr>
          <p:cNvSpPr txBox="1"/>
          <p:nvPr/>
        </p:nvSpPr>
        <p:spPr>
          <a:xfrm>
            <a:off x="1105988" y="2460767"/>
            <a:ext cx="6145584" cy="543624"/>
          </a:xfrm>
          <a:prstGeom prst="rect">
            <a:avLst/>
          </a:prstGeom>
          <a:noFill/>
          <a:ln w="28575">
            <a:solidFill>
              <a:srgbClr val="92D050"/>
            </a:solidFill>
          </a:ln>
        </p:spPr>
        <p:txBody>
          <a:bodyPr wrap="square" rtlCol="0">
            <a:spAutoFit/>
          </a:bodyPr>
          <a:lstStyle/>
          <a:p>
            <a:endParaRPr lang="en-US" dirty="0"/>
          </a:p>
        </p:txBody>
      </p:sp>
      <p:sp>
        <p:nvSpPr>
          <p:cNvPr id="16" name="TextBox 15">
            <a:extLst>
              <a:ext uri="{FF2B5EF4-FFF2-40B4-BE49-F238E27FC236}">
                <a16:creationId xmlns:a16="http://schemas.microsoft.com/office/drawing/2014/main" id="{152DFD42-565E-4B9D-B049-8FE305D70D73}"/>
              </a:ext>
            </a:extLst>
          </p:cNvPr>
          <p:cNvSpPr txBox="1"/>
          <p:nvPr/>
        </p:nvSpPr>
        <p:spPr>
          <a:xfrm>
            <a:off x="1105986" y="4048332"/>
            <a:ext cx="6145584" cy="543624"/>
          </a:xfrm>
          <a:prstGeom prst="rect">
            <a:avLst/>
          </a:prstGeom>
          <a:noFill/>
          <a:ln w="28575">
            <a:solidFill>
              <a:srgbClr val="92D050"/>
            </a:solidFill>
          </a:ln>
        </p:spPr>
        <p:txBody>
          <a:bodyPr wrap="square" rtlCol="0">
            <a:spAutoFit/>
          </a:bodyPr>
          <a:lstStyle/>
          <a:p>
            <a:endParaRPr lang="en-US" dirty="0"/>
          </a:p>
        </p:txBody>
      </p:sp>
      <p:sp>
        <p:nvSpPr>
          <p:cNvPr id="17" name="TextBox 16">
            <a:extLst>
              <a:ext uri="{FF2B5EF4-FFF2-40B4-BE49-F238E27FC236}">
                <a16:creationId xmlns:a16="http://schemas.microsoft.com/office/drawing/2014/main" id="{21DA3C85-AA09-41F5-A282-68981B0B6B5D}"/>
              </a:ext>
            </a:extLst>
          </p:cNvPr>
          <p:cNvSpPr txBox="1"/>
          <p:nvPr/>
        </p:nvSpPr>
        <p:spPr>
          <a:xfrm>
            <a:off x="1105986" y="5565614"/>
            <a:ext cx="6145584" cy="543624"/>
          </a:xfrm>
          <a:prstGeom prst="rect">
            <a:avLst/>
          </a:prstGeom>
          <a:noFill/>
          <a:ln w="28575">
            <a:solidFill>
              <a:srgbClr val="92D050"/>
            </a:solidFill>
          </a:ln>
        </p:spPr>
        <p:txBody>
          <a:bodyPr wrap="square" rtlCol="0">
            <a:spAutoFit/>
          </a:bodyPr>
          <a:lstStyle/>
          <a:p>
            <a:endParaRPr lang="en-US" dirty="0"/>
          </a:p>
        </p:txBody>
      </p:sp>
    </p:spTree>
    <p:extLst>
      <p:ext uri="{BB962C8B-B14F-4D97-AF65-F5344CB8AC3E}">
        <p14:creationId xmlns:p14="http://schemas.microsoft.com/office/powerpoint/2010/main" val="14125881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F6334-C739-4DD5-BC97-5BF26D812AD3}"/>
              </a:ext>
            </a:extLst>
          </p:cNvPr>
          <p:cNvSpPr txBox="1">
            <a:spLocks/>
          </p:cNvSpPr>
          <p:nvPr/>
        </p:nvSpPr>
        <p:spPr>
          <a:xfrm>
            <a:off x="121920" y="-619760"/>
            <a:ext cx="7543800" cy="14509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300" dirty="0"/>
              <a:t>HCP – Bases Subnetworks</a:t>
            </a:r>
          </a:p>
        </p:txBody>
      </p:sp>
      <p:cxnSp>
        <p:nvCxnSpPr>
          <p:cNvPr id="3" name="Straight Connector 2">
            <a:extLst>
              <a:ext uri="{FF2B5EF4-FFF2-40B4-BE49-F238E27FC236}">
                <a16:creationId xmlns:a16="http://schemas.microsoft.com/office/drawing/2014/main" id="{0CA0D524-6936-4700-9D82-157EA6E8E39E}"/>
              </a:ext>
            </a:extLst>
          </p:cNvPr>
          <p:cNvCxnSpPr/>
          <p:nvPr/>
        </p:nvCxnSpPr>
        <p:spPr>
          <a:xfrm>
            <a:off x="121920"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63FB5F3-63F0-409E-B34D-9EA1EA7162EA}"/>
              </a:ext>
            </a:extLst>
          </p:cNvPr>
          <p:cNvPicPr>
            <a:picLocks noChangeAspect="1"/>
          </p:cNvPicPr>
          <p:nvPr/>
        </p:nvPicPr>
        <p:blipFill rotWithShape="1">
          <a:blip r:embed="rId3"/>
          <a:srcRect t="14759"/>
          <a:stretch/>
        </p:blipFill>
        <p:spPr>
          <a:xfrm>
            <a:off x="408940" y="1719470"/>
            <a:ext cx="8420100" cy="3077196"/>
          </a:xfrm>
          <a:prstGeom prst="rect">
            <a:avLst/>
          </a:prstGeom>
        </p:spPr>
      </p:pic>
    </p:spTree>
    <p:extLst>
      <p:ext uri="{BB962C8B-B14F-4D97-AF65-F5344CB8AC3E}">
        <p14:creationId xmlns:p14="http://schemas.microsoft.com/office/powerpoint/2010/main" val="20215802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F6334-C739-4DD5-BC97-5BF26D812AD3}"/>
              </a:ext>
            </a:extLst>
          </p:cNvPr>
          <p:cNvSpPr txBox="1">
            <a:spLocks/>
          </p:cNvSpPr>
          <p:nvPr/>
        </p:nvSpPr>
        <p:spPr>
          <a:xfrm>
            <a:off x="121920" y="-619760"/>
            <a:ext cx="7543800" cy="14509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300" dirty="0"/>
              <a:t>KKI – Bases Subnetworks</a:t>
            </a:r>
          </a:p>
        </p:txBody>
      </p:sp>
      <p:cxnSp>
        <p:nvCxnSpPr>
          <p:cNvPr id="3" name="Straight Connector 2">
            <a:extLst>
              <a:ext uri="{FF2B5EF4-FFF2-40B4-BE49-F238E27FC236}">
                <a16:creationId xmlns:a16="http://schemas.microsoft.com/office/drawing/2014/main" id="{0CA0D524-6936-4700-9D82-157EA6E8E39E}"/>
              </a:ext>
            </a:extLst>
          </p:cNvPr>
          <p:cNvCxnSpPr/>
          <p:nvPr/>
        </p:nvCxnSpPr>
        <p:spPr>
          <a:xfrm>
            <a:off x="121920"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54B3DED-E730-4708-82BA-21FAE8016AA8}"/>
              </a:ext>
            </a:extLst>
          </p:cNvPr>
          <p:cNvPicPr>
            <a:picLocks noChangeAspect="1"/>
          </p:cNvPicPr>
          <p:nvPr/>
        </p:nvPicPr>
        <p:blipFill>
          <a:blip r:embed="rId3"/>
          <a:stretch>
            <a:fillRect/>
          </a:stretch>
        </p:blipFill>
        <p:spPr>
          <a:xfrm>
            <a:off x="475221" y="1611457"/>
            <a:ext cx="8408894" cy="3077196"/>
          </a:xfrm>
          <a:prstGeom prst="rect">
            <a:avLst/>
          </a:prstGeom>
        </p:spPr>
      </p:pic>
    </p:spTree>
    <p:extLst>
      <p:ext uri="{BB962C8B-B14F-4D97-AF65-F5344CB8AC3E}">
        <p14:creationId xmlns:p14="http://schemas.microsoft.com/office/powerpoint/2010/main" val="10298100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262E611-BD10-4122-BBCC-0781DCD01814}"/>
              </a:ext>
            </a:extLst>
          </p:cNvPr>
          <p:cNvSpPr txBox="1"/>
          <p:nvPr/>
        </p:nvSpPr>
        <p:spPr>
          <a:xfrm>
            <a:off x="151019" y="200075"/>
            <a:ext cx="8841962" cy="3185828"/>
          </a:xfrm>
          <a:prstGeom prst="rect">
            <a:avLst/>
          </a:prstGeom>
          <a:noFill/>
          <a:ln w="19050">
            <a:solidFill>
              <a:schemeClr val="tx1">
                <a:lumMod val="95000"/>
                <a:lumOff val="5000"/>
              </a:schemeClr>
            </a:solidFill>
          </a:ln>
        </p:spPr>
        <p:txBody>
          <a:bodyPr wrap="square" rtlCol="0">
            <a:spAutoFit/>
          </a:bodyPr>
          <a:lstStyle/>
          <a:p>
            <a:endParaRPr lang="en-US" dirty="0"/>
          </a:p>
        </p:txBody>
      </p:sp>
      <p:sp>
        <p:nvSpPr>
          <p:cNvPr id="49" name="Content Placeholder 2">
            <a:extLst>
              <a:ext uri="{FF2B5EF4-FFF2-40B4-BE49-F238E27FC236}">
                <a16:creationId xmlns:a16="http://schemas.microsoft.com/office/drawing/2014/main" id="{2B71EA65-2723-4784-B257-05C5E11990E6}"/>
              </a:ext>
            </a:extLst>
          </p:cNvPr>
          <p:cNvSpPr txBox="1">
            <a:spLocks/>
          </p:cNvSpPr>
          <p:nvPr/>
        </p:nvSpPr>
        <p:spPr>
          <a:xfrm>
            <a:off x="546847" y="4320791"/>
            <a:ext cx="8446134" cy="144488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00000"/>
              </a:lnSpc>
              <a:spcBef>
                <a:spcPts val="0"/>
              </a:spcBef>
              <a:buFont typeface="Arial" panose="020B0604020202020204" pitchFamily="34" charset="0"/>
              <a:buChar char="•"/>
            </a:pPr>
            <a:r>
              <a:rPr lang="en-US" sz="1800" dirty="0"/>
              <a:t> Matrix Autoencoder  -----&gt;  Learns a compact low rank FC decomposition</a:t>
            </a:r>
          </a:p>
          <a:p>
            <a:pPr>
              <a:lnSpc>
                <a:spcPct val="100000"/>
              </a:lnSpc>
              <a:spcBef>
                <a:spcPts val="0"/>
              </a:spcBef>
              <a:buFont typeface="Arial" panose="020B0604020202020204" pitchFamily="34" charset="0"/>
              <a:buChar char="•"/>
            </a:pPr>
            <a:r>
              <a:rPr lang="en-US" sz="1800" dirty="0"/>
              <a:t> SC Alignment -----&gt; Robustly maps function to structure</a:t>
            </a:r>
          </a:p>
          <a:p>
            <a:pPr>
              <a:lnSpc>
                <a:spcPct val="100000"/>
              </a:lnSpc>
              <a:spcBef>
                <a:spcPts val="0"/>
              </a:spcBef>
              <a:buFont typeface="Arial" panose="020B0604020202020204" pitchFamily="34" charset="0"/>
              <a:buChar char="•"/>
            </a:pPr>
            <a:r>
              <a:rPr lang="en-US" sz="1800" dirty="0"/>
              <a:t> Phenotypic Prediction -----&gt; Regularizes the representation learning</a:t>
            </a:r>
          </a:p>
          <a:p>
            <a:pPr marL="0" indent="0">
              <a:lnSpc>
                <a:spcPct val="100000"/>
              </a:lnSpc>
              <a:spcBef>
                <a:spcPts val="0"/>
              </a:spcBef>
              <a:buNone/>
            </a:pPr>
            <a:endParaRPr lang="en-US" sz="1800" dirty="0"/>
          </a:p>
        </p:txBody>
      </p:sp>
      <p:pic>
        <p:nvPicPr>
          <p:cNvPr id="8" name="Picture 7">
            <a:extLst>
              <a:ext uri="{FF2B5EF4-FFF2-40B4-BE49-F238E27FC236}">
                <a16:creationId xmlns:a16="http://schemas.microsoft.com/office/drawing/2014/main" id="{C14AB593-39AE-463E-A409-FA0B28E5DAB4}"/>
              </a:ext>
            </a:extLst>
          </p:cNvPr>
          <p:cNvPicPr>
            <a:picLocks noChangeAspect="1"/>
          </p:cNvPicPr>
          <p:nvPr/>
        </p:nvPicPr>
        <p:blipFill rotWithShape="1">
          <a:blip r:embed="rId3"/>
          <a:srcRect r="1873" b="604"/>
          <a:stretch/>
        </p:blipFill>
        <p:spPr>
          <a:xfrm>
            <a:off x="3721706" y="344133"/>
            <a:ext cx="5185756" cy="2740055"/>
          </a:xfrm>
          <a:prstGeom prst="rect">
            <a:avLst/>
          </a:prstGeom>
        </p:spPr>
      </p:pic>
      <p:sp>
        <p:nvSpPr>
          <p:cNvPr id="9" name="TextBox 8">
            <a:extLst>
              <a:ext uri="{FF2B5EF4-FFF2-40B4-BE49-F238E27FC236}">
                <a16:creationId xmlns:a16="http://schemas.microsoft.com/office/drawing/2014/main" id="{A2288AFB-EC9E-42E8-A193-BB24993FB9C3}"/>
              </a:ext>
            </a:extLst>
          </p:cNvPr>
          <p:cNvSpPr txBox="1"/>
          <p:nvPr/>
        </p:nvSpPr>
        <p:spPr>
          <a:xfrm>
            <a:off x="2223245" y="3429000"/>
            <a:ext cx="4571995" cy="461665"/>
          </a:xfrm>
          <a:prstGeom prst="rect">
            <a:avLst/>
          </a:prstGeom>
          <a:noFill/>
        </p:spPr>
        <p:txBody>
          <a:bodyPr wrap="square" rtlCol="0">
            <a:spAutoFit/>
          </a:bodyPr>
          <a:lstStyle/>
          <a:p>
            <a:pPr algn="ctr"/>
            <a:r>
              <a:rPr lang="en-US" sz="2400" b="1" dirty="0"/>
              <a:t>Summary of Contributions</a:t>
            </a:r>
          </a:p>
        </p:txBody>
      </p:sp>
      <p:sp>
        <p:nvSpPr>
          <p:cNvPr id="11" name="TextBox 10">
            <a:extLst>
              <a:ext uri="{FF2B5EF4-FFF2-40B4-BE49-F238E27FC236}">
                <a16:creationId xmlns:a16="http://schemas.microsoft.com/office/drawing/2014/main" id="{83A22972-CCE1-4878-B605-2CE4D4ACF6A6}"/>
              </a:ext>
            </a:extLst>
          </p:cNvPr>
          <p:cNvSpPr txBox="1"/>
          <p:nvPr/>
        </p:nvSpPr>
        <p:spPr>
          <a:xfrm>
            <a:off x="236537" y="1092324"/>
            <a:ext cx="3553905" cy="1107996"/>
          </a:xfrm>
          <a:prstGeom prst="rect">
            <a:avLst/>
          </a:prstGeom>
          <a:noFill/>
        </p:spPr>
        <p:txBody>
          <a:bodyPr wrap="square">
            <a:spAutoFit/>
          </a:bodyPr>
          <a:lstStyle/>
          <a:p>
            <a:pPr algn="ctr"/>
            <a:r>
              <a:rPr lang="en-US" sz="1800" b="1" dirty="0"/>
              <a:t>Part III</a:t>
            </a:r>
          </a:p>
          <a:p>
            <a:pPr algn="ctr"/>
            <a:r>
              <a:rPr kumimoji="0" lang="en-US" altLang="en-US" sz="1600" i="0" u="none" strike="noStrike" cap="none" normalizeH="0" baseline="0" dirty="0">
                <a:ln>
                  <a:noFill/>
                </a:ln>
                <a:solidFill>
                  <a:schemeClr val="tx1">
                    <a:lumMod val="65000"/>
                    <a:lumOff val="35000"/>
                  </a:schemeClr>
                </a:solidFill>
                <a:effectLst/>
              </a:rPr>
              <a:t>A Matrix Autoencoder Framework</a:t>
            </a:r>
          </a:p>
          <a:p>
            <a:pPr algn="ctr"/>
            <a:r>
              <a:rPr kumimoji="0" lang="en-US" altLang="en-US" sz="1600" i="0" u="none" strike="noStrike" cap="none" normalizeH="0" baseline="0" dirty="0">
                <a:ln>
                  <a:noFill/>
                </a:ln>
                <a:solidFill>
                  <a:schemeClr val="tx1">
                    <a:lumMod val="65000"/>
                    <a:lumOff val="35000"/>
                  </a:schemeClr>
                </a:solidFill>
                <a:effectLst/>
              </a:rPr>
              <a:t>For Aligning Connectivity Manifolds</a:t>
            </a:r>
            <a:br>
              <a:rPr kumimoji="0" lang="en-US" altLang="en-US" sz="1600" i="0" u="none" strike="noStrike" cap="none" normalizeH="0" baseline="0" dirty="0">
                <a:ln>
                  <a:noFill/>
                </a:ln>
                <a:solidFill>
                  <a:schemeClr val="tx1">
                    <a:lumMod val="65000"/>
                    <a:lumOff val="35000"/>
                  </a:schemeClr>
                </a:solidFill>
                <a:effectLst/>
              </a:rPr>
            </a:br>
            <a:r>
              <a:rPr kumimoji="0" lang="en-US" altLang="en-US" sz="1600" i="0" u="none" strike="noStrike" cap="none" normalizeH="0" baseline="0" dirty="0">
                <a:ln>
                  <a:noFill/>
                </a:ln>
                <a:solidFill>
                  <a:schemeClr val="tx1">
                    <a:lumMod val="65000"/>
                    <a:lumOff val="35000"/>
                  </a:schemeClr>
                </a:solidFill>
                <a:effectLst/>
              </a:rPr>
              <a:t>as Guided by Behavioral Phenotypes</a:t>
            </a:r>
            <a:endParaRPr lang="en-US" sz="1600" dirty="0">
              <a:solidFill>
                <a:schemeClr val="tx1">
                  <a:lumMod val="65000"/>
                  <a:lumOff val="35000"/>
                </a:schemeClr>
              </a:solidFill>
            </a:endParaRPr>
          </a:p>
        </p:txBody>
      </p:sp>
      <p:sp>
        <p:nvSpPr>
          <p:cNvPr id="15" name="TextBox 14">
            <a:extLst>
              <a:ext uri="{FF2B5EF4-FFF2-40B4-BE49-F238E27FC236}">
                <a16:creationId xmlns:a16="http://schemas.microsoft.com/office/drawing/2014/main" id="{D0BB6A25-1AC1-4433-B8E5-62428B269766}"/>
              </a:ext>
            </a:extLst>
          </p:cNvPr>
          <p:cNvSpPr txBox="1"/>
          <p:nvPr/>
        </p:nvSpPr>
        <p:spPr>
          <a:xfrm>
            <a:off x="-1065442" y="4143340"/>
            <a:ext cx="4571995" cy="400110"/>
          </a:xfrm>
          <a:prstGeom prst="rect">
            <a:avLst/>
          </a:prstGeom>
          <a:noFill/>
        </p:spPr>
        <p:txBody>
          <a:bodyPr wrap="square" rtlCol="0">
            <a:spAutoFit/>
          </a:bodyPr>
          <a:lstStyle/>
          <a:p>
            <a:pPr algn="ctr"/>
            <a:r>
              <a:rPr lang="en-US" sz="2000" b="1" dirty="0"/>
              <a:t>Advantages</a:t>
            </a:r>
          </a:p>
        </p:txBody>
      </p:sp>
      <p:sp>
        <p:nvSpPr>
          <p:cNvPr id="16" name="Content Placeholder 2">
            <a:extLst>
              <a:ext uri="{FF2B5EF4-FFF2-40B4-BE49-F238E27FC236}">
                <a16:creationId xmlns:a16="http://schemas.microsoft.com/office/drawing/2014/main" id="{189D0A34-08D4-4DE9-A4EC-0DAD5F99E3C2}"/>
              </a:ext>
            </a:extLst>
          </p:cNvPr>
          <p:cNvSpPr txBox="1">
            <a:spLocks/>
          </p:cNvSpPr>
          <p:nvPr/>
        </p:nvSpPr>
        <p:spPr>
          <a:xfrm>
            <a:off x="546847" y="4462965"/>
            <a:ext cx="8446134" cy="144488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00000"/>
              </a:lnSpc>
              <a:spcBef>
                <a:spcPts val="0"/>
              </a:spcBef>
              <a:buFont typeface="Arial" panose="020B0604020202020204" pitchFamily="34" charset="0"/>
              <a:buChar char="•"/>
            </a:pPr>
            <a:r>
              <a:rPr lang="en-US" sz="1800" dirty="0"/>
              <a:t> Classical decompositions -</a:t>
            </a:r>
            <a:r>
              <a:rPr lang="en-US" sz="1800" dirty="0">
                <a:sym typeface="Wingdings" panose="05000000000000000000" pitchFamily="2" charset="2"/>
              </a:rPr>
              <a:t>-- &gt; interpretability + geometry</a:t>
            </a:r>
          </a:p>
          <a:p>
            <a:pPr>
              <a:lnSpc>
                <a:spcPct val="100000"/>
              </a:lnSpc>
              <a:spcBef>
                <a:spcPts val="0"/>
              </a:spcBef>
              <a:buFont typeface="Arial" panose="020B0604020202020204" pitchFamily="34" charset="0"/>
              <a:buChar char="•"/>
            </a:pPr>
            <a:r>
              <a:rPr lang="en-US" sz="1800" dirty="0">
                <a:sym typeface="Wingdings" panose="05000000000000000000" pitchFamily="2" charset="2"/>
              </a:rPr>
              <a:t> Deep Learning  --- &gt; Representational flexibility + Simplicity of stochastic optimization  </a:t>
            </a:r>
            <a:endParaRPr lang="en-US" sz="1800" dirty="0"/>
          </a:p>
        </p:txBody>
      </p:sp>
      <p:sp>
        <p:nvSpPr>
          <p:cNvPr id="17" name="TextBox 16">
            <a:extLst>
              <a:ext uri="{FF2B5EF4-FFF2-40B4-BE49-F238E27FC236}">
                <a16:creationId xmlns:a16="http://schemas.microsoft.com/office/drawing/2014/main" id="{381CFFF4-7BE8-4EE4-BFC8-7A331C7CC9A0}"/>
              </a:ext>
            </a:extLst>
          </p:cNvPr>
          <p:cNvSpPr txBox="1"/>
          <p:nvPr/>
        </p:nvSpPr>
        <p:spPr>
          <a:xfrm>
            <a:off x="-1155091" y="5174368"/>
            <a:ext cx="4571995" cy="400110"/>
          </a:xfrm>
          <a:prstGeom prst="rect">
            <a:avLst/>
          </a:prstGeom>
          <a:noFill/>
        </p:spPr>
        <p:txBody>
          <a:bodyPr wrap="square" rtlCol="0">
            <a:spAutoFit/>
          </a:bodyPr>
          <a:lstStyle/>
          <a:p>
            <a:pPr algn="ctr"/>
            <a:r>
              <a:rPr lang="en-US" sz="2000" b="1" dirty="0" err="1"/>
              <a:t>Desiridata</a:t>
            </a:r>
            <a:endParaRPr lang="en-US" sz="2000" b="1" dirty="0"/>
          </a:p>
        </p:txBody>
      </p:sp>
      <p:sp>
        <p:nvSpPr>
          <p:cNvPr id="18" name="Content Placeholder 2">
            <a:extLst>
              <a:ext uri="{FF2B5EF4-FFF2-40B4-BE49-F238E27FC236}">
                <a16:creationId xmlns:a16="http://schemas.microsoft.com/office/drawing/2014/main" id="{B409ADEA-E6E6-4AB1-8196-0DCCDAB42001}"/>
              </a:ext>
            </a:extLst>
          </p:cNvPr>
          <p:cNvSpPr txBox="1">
            <a:spLocks/>
          </p:cNvSpPr>
          <p:nvPr/>
        </p:nvSpPr>
        <p:spPr>
          <a:xfrm>
            <a:off x="546847" y="5493993"/>
            <a:ext cx="8446134" cy="144488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00000"/>
              </a:lnSpc>
              <a:spcBef>
                <a:spcPts val="0"/>
              </a:spcBef>
              <a:buFont typeface="Arial" panose="020B0604020202020204" pitchFamily="34" charset="0"/>
              <a:buChar char="•"/>
            </a:pPr>
            <a:r>
              <a:rPr lang="en-US" sz="1800" dirty="0"/>
              <a:t> Modeling complex topologies</a:t>
            </a:r>
          </a:p>
          <a:p>
            <a:pPr>
              <a:lnSpc>
                <a:spcPct val="100000"/>
              </a:lnSpc>
              <a:spcBef>
                <a:spcPts val="0"/>
              </a:spcBef>
              <a:buFont typeface="Arial" panose="020B0604020202020204" pitchFamily="34" charset="0"/>
              <a:buChar char="•"/>
            </a:pPr>
            <a:r>
              <a:rPr lang="en-US" sz="1800" dirty="0"/>
              <a:t> Improving predictive performance</a:t>
            </a:r>
          </a:p>
        </p:txBody>
      </p:sp>
    </p:spTree>
    <p:extLst>
      <p:ext uri="{BB962C8B-B14F-4D97-AF65-F5344CB8AC3E}">
        <p14:creationId xmlns:p14="http://schemas.microsoft.com/office/powerpoint/2010/main" val="2675356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15" grpId="0"/>
      <p:bldP spid="16" grpId="0"/>
      <p:bldP spid="17" grpId="0"/>
      <p:bldP spid="1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85C47C-20E9-4768-BDDE-29649F163788}"/>
              </a:ext>
            </a:extLst>
          </p:cNvPr>
          <p:cNvPicPr>
            <a:picLocks noChangeAspect="1"/>
          </p:cNvPicPr>
          <p:nvPr/>
        </p:nvPicPr>
        <p:blipFill>
          <a:blip r:embed="rId3"/>
          <a:stretch>
            <a:fillRect/>
          </a:stretch>
        </p:blipFill>
        <p:spPr>
          <a:xfrm>
            <a:off x="169420" y="126718"/>
            <a:ext cx="4113328" cy="2405033"/>
          </a:xfrm>
          <a:prstGeom prst="rect">
            <a:avLst/>
          </a:prstGeom>
        </p:spPr>
      </p:pic>
      <p:pic>
        <p:nvPicPr>
          <p:cNvPr id="9" name="Picture 8">
            <a:extLst>
              <a:ext uri="{FF2B5EF4-FFF2-40B4-BE49-F238E27FC236}">
                <a16:creationId xmlns:a16="http://schemas.microsoft.com/office/drawing/2014/main" id="{247C89AB-8D7A-4869-B405-EAD4BF2A14FB}"/>
              </a:ext>
            </a:extLst>
          </p:cNvPr>
          <p:cNvPicPr>
            <a:picLocks noChangeAspect="1"/>
          </p:cNvPicPr>
          <p:nvPr/>
        </p:nvPicPr>
        <p:blipFill>
          <a:blip r:embed="rId4"/>
          <a:stretch>
            <a:fillRect/>
          </a:stretch>
        </p:blipFill>
        <p:spPr>
          <a:xfrm>
            <a:off x="4861250" y="91900"/>
            <a:ext cx="4147832" cy="2439594"/>
          </a:xfrm>
          <a:prstGeom prst="rect">
            <a:avLst/>
          </a:prstGeom>
        </p:spPr>
      </p:pic>
      <p:cxnSp>
        <p:nvCxnSpPr>
          <p:cNvPr id="3" name="Straight Connector 2">
            <a:extLst>
              <a:ext uri="{FF2B5EF4-FFF2-40B4-BE49-F238E27FC236}">
                <a16:creationId xmlns:a16="http://schemas.microsoft.com/office/drawing/2014/main" id="{59363571-649C-4D8F-B897-EAE1FDD8F485}"/>
              </a:ext>
            </a:extLst>
          </p:cNvPr>
          <p:cNvCxnSpPr/>
          <p:nvPr/>
        </p:nvCxnSpPr>
        <p:spPr>
          <a:xfrm>
            <a:off x="4572000" y="0"/>
            <a:ext cx="0" cy="633700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580724-3E7B-430D-B68F-A632B2D19767}"/>
              </a:ext>
            </a:extLst>
          </p:cNvPr>
          <p:cNvCxnSpPr>
            <a:cxnSpLocks/>
          </p:cNvCxnSpPr>
          <p:nvPr/>
        </p:nvCxnSpPr>
        <p:spPr>
          <a:xfrm flipH="1">
            <a:off x="0" y="3179556"/>
            <a:ext cx="9144001"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848623-1DC9-437E-A5C7-6C42CDF1BD5F}"/>
              </a:ext>
            </a:extLst>
          </p:cNvPr>
          <p:cNvSpPr txBox="1"/>
          <p:nvPr/>
        </p:nvSpPr>
        <p:spPr>
          <a:xfrm>
            <a:off x="-1" y="2762199"/>
            <a:ext cx="4571995" cy="369332"/>
          </a:xfrm>
          <a:prstGeom prst="rect">
            <a:avLst/>
          </a:prstGeom>
          <a:noFill/>
        </p:spPr>
        <p:txBody>
          <a:bodyPr wrap="square" rtlCol="0">
            <a:spAutoFit/>
          </a:bodyPr>
          <a:lstStyle/>
          <a:p>
            <a:pPr algn="ctr"/>
            <a:r>
              <a:rPr lang="en-US" b="1" dirty="0"/>
              <a:t>Part I</a:t>
            </a:r>
          </a:p>
        </p:txBody>
      </p:sp>
      <p:sp>
        <p:nvSpPr>
          <p:cNvPr id="19" name="TextBox 18">
            <a:extLst>
              <a:ext uri="{FF2B5EF4-FFF2-40B4-BE49-F238E27FC236}">
                <a16:creationId xmlns:a16="http://schemas.microsoft.com/office/drawing/2014/main" id="{637FD681-85B0-49CA-BC3E-41DD883B92E6}"/>
              </a:ext>
            </a:extLst>
          </p:cNvPr>
          <p:cNvSpPr txBox="1"/>
          <p:nvPr/>
        </p:nvSpPr>
        <p:spPr>
          <a:xfrm>
            <a:off x="4572005" y="2756657"/>
            <a:ext cx="4571995" cy="369332"/>
          </a:xfrm>
          <a:prstGeom prst="rect">
            <a:avLst/>
          </a:prstGeom>
          <a:noFill/>
        </p:spPr>
        <p:txBody>
          <a:bodyPr wrap="square" rtlCol="0">
            <a:spAutoFit/>
          </a:bodyPr>
          <a:lstStyle/>
          <a:p>
            <a:pPr algn="ctr"/>
            <a:r>
              <a:rPr lang="en-US" b="1" dirty="0"/>
              <a:t>Part II</a:t>
            </a:r>
          </a:p>
        </p:txBody>
      </p:sp>
      <p:sp>
        <p:nvSpPr>
          <p:cNvPr id="20" name="TextBox 19">
            <a:extLst>
              <a:ext uri="{FF2B5EF4-FFF2-40B4-BE49-F238E27FC236}">
                <a16:creationId xmlns:a16="http://schemas.microsoft.com/office/drawing/2014/main" id="{075F4887-F697-4EE1-8D04-1A40F8A96CEA}"/>
              </a:ext>
            </a:extLst>
          </p:cNvPr>
          <p:cNvSpPr txBox="1"/>
          <p:nvPr/>
        </p:nvSpPr>
        <p:spPr>
          <a:xfrm>
            <a:off x="-2" y="6003574"/>
            <a:ext cx="4571995" cy="369332"/>
          </a:xfrm>
          <a:prstGeom prst="rect">
            <a:avLst/>
          </a:prstGeom>
          <a:noFill/>
        </p:spPr>
        <p:txBody>
          <a:bodyPr wrap="square" rtlCol="0">
            <a:spAutoFit/>
          </a:bodyPr>
          <a:lstStyle/>
          <a:p>
            <a:pPr algn="ctr"/>
            <a:r>
              <a:rPr lang="en-US" b="1" dirty="0"/>
              <a:t>Part III</a:t>
            </a:r>
          </a:p>
        </p:txBody>
      </p:sp>
      <p:sp>
        <p:nvSpPr>
          <p:cNvPr id="27" name="TextBox 26">
            <a:extLst>
              <a:ext uri="{FF2B5EF4-FFF2-40B4-BE49-F238E27FC236}">
                <a16:creationId xmlns:a16="http://schemas.microsoft.com/office/drawing/2014/main" id="{F861A7B7-8D8A-4027-ABD3-C6BC9EE02E7D}"/>
              </a:ext>
            </a:extLst>
          </p:cNvPr>
          <p:cNvSpPr txBox="1"/>
          <p:nvPr/>
        </p:nvSpPr>
        <p:spPr>
          <a:xfrm>
            <a:off x="4572005" y="5976889"/>
            <a:ext cx="4571995" cy="369332"/>
          </a:xfrm>
          <a:prstGeom prst="rect">
            <a:avLst/>
          </a:prstGeom>
          <a:noFill/>
        </p:spPr>
        <p:txBody>
          <a:bodyPr wrap="square" rtlCol="0">
            <a:spAutoFit/>
          </a:bodyPr>
          <a:lstStyle/>
          <a:p>
            <a:pPr algn="ctr"/>
            <a:r>
              <a:rPr lang="en-US" b="1" dirty="0"/>
              <a:t>Part IV</a:t>
            </a:r>
          </a:p>
        </p:txBody>
      </p:sp>
      <p:pic>
        <p:nvPicPr>
          <p:cNvPr id="7" name="Picture 6">
            <a:extLst>
              <a:ext uri="{FF2B5EF4-FFF2-40B4-BE49-F238E27FC236}">
                <a16:creationId xmlns:a16="http://schemas.microsoft.com/office/drawing/2014/main" id="{F9C66A81-C7A7-42BE-8EDC-72B5C5EA8212}"/>
              </a:ext>
            </a:extLst>
          </p:cNvPr>
          <p:cNvPicPr>
            <a:picLocks noChangeAspect="1"/>
          </p:cNvPicPr>
          <p:nvPr/>
        </p:nvPicPr>
        <p:blipFill>
          <a:blip r:embed="rId5"/>
          <a:stretch>
            <a:fillRect/>
          </a:stretch>
        </p:blipFill>
        <p:spPr>
          <a:xfrm>
            <a:off x="262731" y="3338774"/>
            <a:ext cx="4020017" cy="2452814"/>
          </a:xfrm>
          <a:prstGeom prst="rect">
            <a:avLst/>
          </a:prstGeom>
        </p:spPr>
      </p:pic>
      <p:pic>
        <p:nvPicPr>
          <p:cNvPr id="17" name="Picture 16">
            <a:extLst>
              <a:ext uri="{FF2B5EF4-FFF2-40B4-BE49-F238E27FC236}">
                <a16:creationId xmlns:a16="http://schemas.microsoft.com/office/drawing/2014/main" id="{E46EBF6C-7319-42A0-BD45-90885D357FBC}"/>
              </a:ext>
            </a:extLst>
          </p:cNvPr>
          <p:cNvPicPr>
            <a:picLocks noChangeAspect="1"/>
          </p:cNvPicPr>
          <p:nvPr/>
        </p:nvPicPr>
        <p:blipFill rotWithShape="1">
          <a:blip r:embed="rId6"/>
          <a:srcRect l="-1" r="6021" b="26"/>
          <a:stretch/>
        </p:blipFill>
        <p:spPr>
          <a:xfrm>
            <a:off x="4861250" y="3606281"/>
            <a:ext cx="4199961" cy="2010741"/>
          </a:xfrm>
          <a:prstGeom prst="rect">
            <a:avLst/>
          </a:prstGeom>
        </p:spPr>
      </p:pic>
    </p:spTree>
    <p:extLst>
      <p:ext uri="{BB962C8B-B14F-4D97-AF65-F5344CB8AC3E}">
        <p14:creationId xmlns:p14="http://schemas.microsoft.com/office/powerpoint/2010/main" val="327153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6"/>
                                        </p:tgtEl>
                                        <p:attrNameLst>
                                          <p:attrName>style.opacity</p:attrName>
                                        </p:attrNameLst>
                                      </p:cBhvr>
                                      <p:to>
                                        <p:strVal val="0.5"/>
                                      </p:to>
                                    </p:set>
                                    <p:animEffect filter="image" prLst="opacity: 0.5">
                                      <p:cBhvr rctx="IE">
                                        <p:cTn id="7" dur="indefinite"/>
                                        <p:tgtEl>
                                          <p:spTgt spid="6"/>
                                        </p:tgtEl>
                                      </p:cBhvr>
                                    </p:animEffect>
                                  </p:childTnLst>
                                </p:cTn>
                              </p:par>
                              <p:par>
                                <p:cTn id="8" presetID="9" presetClass="emph" presetSubtype="0" grpId="0" nodeType="withEffect">
                                  <p:stCondLst>
                                    <p:cond delay="0"/>
                                  </p:stCondLst>
                                  <p:childTnLst>
                                    <p:set>
                                      <p:cBhvr>
                                        <p:cTn id="9" dur="indefinite"/>
                                        <p:tgtEl>
                                          <p:spTgt spid="8"/>
                                        </p:tgtEl>
                                        <p:attrNameLst>
                                          <p:attrName>style.opacity</p:attrName>
                                        </p:attrNameLst>
                                      </p:cBhvr>
                                      <p:to>
                                        <p:strVal val="0.5"/>
                                      </p:to>
                                    </p:set>
                                    <p:animEffect filter="image" prLst="opacity: 0.5">
                                      <p:cBhvr rctx="IE">
                                        <p:cTn id="10" dur="indefinite"/>
                                        <p:tgtEl>
                                          <p:spTgt spid="8"/>
                                        </p:tgtEl>
                                      </p:cBhvr>
                                    </p:animEffect>
                                  </p:childTnLst>
                                </p:cTn>
                              </p:par>
                              <p:par>
                                <p:cTn id="11" presetID="9" presetClass="emph" presetSubtype="0" nodeType="withEffect">
                                  <p:stCondLst>
                                    <p:cond delay="0"/>
                                  </p:stCondLst>
                                  <p:childTnLst>
                                    <p:set>
                                      <p:cBhvr>
                                        <p:cTn id="12" dur="indefinite"/>
                                        <p:tgtEl>
                                          <p:spTgt spid="9"/>
                                        </p:tgtEl>
                                        <p:attrNameLst>
                                          <p:attrName>style.opacity</p:attrName>
                                        </p:attrNameLst>
                                      </p:cBhvr>
                                      <p:to>
                                        <p:strVal val="0.5"/>
                                      </p:to>
                                    </p:set>
                                    <p:animEffect filter="image" prLst="opacity: 0.5">
                                      <p:cBhvr rctx="IE">
                                        <p:cTn id="13" dur="indefinite"/>
                                        <p:tgtEl>
                                          <p:spTgt spid="9"/>
                                        </p:tgtEl>
                                      </p:cBhvr>
                                    </p:animEffect>
                                  </p:childTnLst>
                                </p:cTn>
                              </p:par>
                              <p:par>
                                <p:cTn id="14" presetID="9" presetClass="emph" presetSubtype="0" grpId="0" nodeType="withEffect">
                                  <p:stCondLst>
                                    <p:cond delay="0"/>
                                  </p:stCondLst>
                                  <p:childTnLst>
                                    <p:set>
                                      <p:cBhvr>
                                        <p:cTn id="15" dur="indefinite"/>
                                        <p:tgtEl>
                                          <p:spTgt spid="19"/>
                                        </p:tgtEl>
                                        <p:attrNameLst>
                                          <p:attrName>style.opacity</p:attrName>
                                        </p:attrNameLst>
                                      </p:cBhvr>
                                      <p:to>
                                        <p:strVal val="0.5"/>
                                      </p:to>
                                    </p:set>
                                    <p:animEffect filter="image" prLst="opacity: 0.5">
                                      <p:cBhvr rctx="IE">
                                        <p:cTn id="16" dur="indefinite"/>
                                        <p:tgtEl>
                                          <p:spTgt spid="19"/>
                                        </p:tgtEl>
                                      </p:cBhvr>
                                    </p:animEffect>
                                  </p:childTnLst>
                                </p:cTn>
                              </p:par>
                              <p:par>
                                <p:cTn id="17" presetID="9" presetClass="emph" presetSubtype="0" nodeType="withEffect">
                                  <p:stCondLst>
                                    <p:cond delay="0"/>
                                  </p:stCondLst>
                                  <p:childTnLst>
                                    <p:set>
                                      <p:cBhvr>
                                        <p:cTn id="18" dur="indefinite"/>
                                        <p:tgtEl>
                                          <p:spTgt spid="7"/>
                                        </p:tgtEl>
                                        <p:attrNameLst>
                                          <p:attrName>style.opacity</p:attrName>
                                        </p:attrNameLst>
                                      </p:cBhvr>
                                      <p:to>
                                        <p:strVal val="0.5"/>
                                      </p:to>
                                    </p:set>
                                    <p:animEffect filter="image" prLst="opacity: 0.5">
                                      <p:cBhvr rctx="IE">
                                        <p:cTn id="19" dur="indefinite"/>
                                        <p:tgtEl>
                                          <p:spTgt spid="7"/>
                                        </p:tgtEl>
                                      </p:cBhvr>
                                    </p:animEffect>
                                  </p:childTnLst>
                                </p:cTn>
                              </p:par>
                              <p:par>
                                <p:cTn id="20" presetID="9" presetClass="emph" presetSubtype="0" grpId="0" nodeType="withEffect">
                                  <p:stCondLst>
                                    <p:cond delay="0"/>
                                  </p:stCondLst>
                                  <p:childTnLst>
                                    <p:set>
                                      <p:cBhvr>
                                        <p:cTn id="21" dur="indefinite"/>
                                        <p:tgtEl>
                                          <p:spTgt spid="20"/>
                                        </p:tgtEl>
                                        <p:attrNameLst>
                                          <p:attrName>style.opacity</p:attrName>
                                        </p:attrNameLst>
                                      </p:cBhvr>
                                      <p:to>
                                        <p:strVal val="0.5"/>
                                      </p:to>
                                    </p:set>
                                    <p:animEffect filter="image" prLst="opacity: 0.5">
                                      <p:cBhvr rctx="IE">
                                        <p:cTn id="22" dur="indefinite"/>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9" grpId="0"/>
      <p:bldP spid="2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lock&#10;&#10;Description automatically generated">
            <a:extLst>
              <a:ext uri="{FF2B5EF4-FFF2-40B4-BE49-F238E27FC236}">
                <a16:creationId xmlns:a16="http://schemas.microsoft.com/office/drawing/2014/main" id="{D40F0EBD-BCC7-4714-B1AA-75AA13B29BCB}"/>
              </a:ext>
            </a:extLst>
          </p:cNvPr>
          <p:cNvPicPr>
            <a:picLocks noChangeAspect="1"/>
          </p:cNvPicPr>
          <p:nvPr/>
        </p:nvPicPr>
        <p:blipFill rotWithShape="1">
          <a:blip r:embed="rId3">
            <a:extLst>
              <a:ext uri="{28A0092B-C50C-407E-A947-70E740481C1C}">
                <a14:useLocalDpi xmlns:a14="http://schemas.microsoft.com/office/drawing/2010/main" val="0"/>
              </a:ext>
            </a:extLst>
          </a:blip>
          <a:srcRect l="75932" t="3546" r="2633" b="59530"/>
          <a:stretch/>
        </p:blipFill>
        <p:spPr>
          <a:xfrm>
            <a:off x="511009" y="1684545"/>
            <a:ext cx="1250089" cy="1012290"/>
          </a:xfrm>
          <a:prstGeom prst="rect">
            <a:avLst/>
          </a:prstGeom>
        </p:spPr>
      </p:pic>
      <p:cxnSp>
        <p:nvCxnSpPr>
          <p:cNvPr id="17" name="Straight Arrow Connector 16">
            <a:extLst>
              <a:ext uri="{FF2B5EF4-FFF2-40B4-BE49-F238E27FC236}">
                <a16:creationId xmlns:a16="http://schemas.microsoft.com/office/drawing/2014/main" id="{5E847E73-DA4B-4F10-88C5-3C2DF9C8B6CF}"/>
              </a:ext>
            </a:extLst>
          </p:cNvPr>
          <p:cNvCxnSpPr>
            <a:cxnSpLocks/>
          </p:cNvCxnSpPr>
          <p:nvPr/>
        </p:nvCxnSpPr>
        <p:spPr>
          <a:xfrm flipV="1">
            <a:off x="1841042" y="2157991"/>
            <a:ext cx="261550"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6E7A1A59-7B4B-4555-8D2E-55F3E4F8E62A}"/>
              </a:ext>
            </a:extLst>
          </p:cNvPr>
          <p:cNvSpPr/>
          <p:nvPr/>
        </p:nvSpPr>
        <p:spPr>
          <a:xfrm>
            <a:off x="2165524" y="1111924"/>
            <a:ext cx="2366299" cy="2347873"/>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50000"/>
                </a:schemeClr>
              </a:solidFill>
            </a:endParaRPr>
          </a:p>
        </p:txBody>
      </p:sp>
      <p:sp>
        <p:nvSpPr>
          <p:cNvPr id="25" name="Title 1">
            <a:extLst>
              <a:ext uri="{FF2B5EF4-FFF2-40B4-BE49-F238E27FC236}">
                <a16:creationId xmlns:a16="http://schemas.microsoft.com/office/drawing/2014/main" id="{8CED8379-B59D-4DAB-AD02-7F34602074A8}"/>
              </a:ext>
            </a:extLst>
          </p:cNvPr>
          <p:cNvSpPr txBox="1">
            <a:spLocks/>
          </p:cNvSpPr>
          <p:nvPr/>
        </p:nvSpPr>
        <p:spPr>
          <a:xfrm>
            <a:off x="-2631440" y="-619760"/>
            <a:ext cx="13178112" cy="14509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4300" dirty="0"/>
              <a:t>           Graph Neural Networks for Connectomics</a:t>
            </a:r>
          </a:p>
        </p:txBody>
      </p:sp>
      <p:cxnSp>
        <p:nvCxnSpPr>
          <p:cNvPr id="26" name="Straight Connector 25">
            <a:extLst>
              <a:ext uri="{FF2B5EF4-FFF2-40B4-BE49-F238E27FC236}">
                <a16:creationId xmlns:a16="http://schemas.microsoft.com/office/drawing/2014/main" id="{53605DFB-8DBC-43FC-824A-74A8EFE98170}"/>
              </a:ext>
            </a:extLst>
          </p:cNvPr>
          <p:cNvCxnSpPr/>
          <p:nvPr/>
        </p:nvCxnSpPr>
        <p:spPr>
          <a:xfrm>
            <a:off x="121920"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A9251C3-AAF9-4B7F-B168-87FA582EB7D6}"/>
              </a:ext>
            </a:extLst>
          </p:cNvPr>
          <p:cNvSpPr txBox="1"/>
          <p:nvPr/>
        </p:nvSpPr>
        <p:spPr>
          <a:xfrm>
            <a:off x="7538409" y="1975178"/>
            <a:ext cx="1945759" cy="338554"/>
          </a:xfrm>
          <a:prstGeom prst="rect">
            <a:avLst/>
          </a:prstGeom>
          <a:noFill/>
        </p:spPr>
        <p:txBody>
          <a:bodyPr wrap="square" rtlCol="0">
            <a:spAutoFit/>
          </a:bodyPr>
          <a:lstStyle/>
          <a:p>
            <a:pPr algn="ctr"/>
            <a:r>
              <a:rPr lang="en-US" sz="1600" b="1" dirty="0"/>
              <a:t>Diagnosis</a:t>
            </a:r>
          </a:p>
        </p:txBody>
      </p:sp>
      <p:sp>
        <p:nvSpPr>
          <p:cNvPr id="29" name="TextBox 28">
            <a:extLst>
              <a:ext uri="{FF2B5EF4-FFF2-40B4-BE49-F238E27FC236}">
                <a16:creationId xmlns:a16="http://schemas.microsoft.com/office/drawing/2014/main" id="{61A74766-FF57-4536-812D-CD58433E945C}"/>
              </a:ext>
            </a:extLst>
          </p:cNvPr>
          <p:cNvSpPr txBox="1"/>
          <p:nvPr/>
        </p:nvSpPr>
        <p:spPr>
          <a:xfrm>
            <a:off x="2375793" y="3508339"/>
            <a:ext cx="1945759" cy="338554"/>
          </a:xfrm>
          <a:prstGeom prst="rect">
            <a:avLst/>
          </a:prstGeom>
          <a:noFill/>
        </p:spPr>
        <p:txBody>
          <a:bodyPr wrap="square" rtlCol="0">
            <a:spAutoFit/>
          </a:bodyPr>
          <a:lstStyle/>
          <a:p>
            <a:pPr algn="ctr"/>
            <a:r>
              <a:rPr lang="en-US" sz="1600" b="1" dirty="0"/>
              <a:t>GCN Layer</a:t>
            </a:r>
          </a:p>
        </p:txBody>
      </p:sp>
      <p:sp>
        <p:nvSpPr>
          <p:cNvPr id="35" name="Rectangle 34">
            <a:extLst>
              <a:ext uri="{FF2B5EF4-FFF2-40B4-BE49-F238E27FC236}">
                <a16:creationId xmlns:a16="http://schemas.microsoft.com/office/drawing/2014/main" id="{FDDD7D02-D256-43F6-B0C7-8C34FB8A54A8}"/>
              </a:ext>
            </a:extLst>
          </p:cNvPr>
          <p:cNvSpPr/>
          <p:nvPr/>
        </p:nvSpPr>
        <p:spPr>
          <a:xfrm>
            <a:off x="5288238" y="1096522"/>
            <a:ext cx="2366298" cy="2376831"/>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9CD24802-7301-437E-983C-CB7F72AA99F7}"/>
              </a:ext>
            </a:extLst>
          </p:cNvPr>
          <p:cNvSpPr txBox="1"/>
          <p:nvPr/>
        </p:nvSpPr>
        <p:spPr>
          <a:xfrm>
            <a:off x="5487924" y="3517968"/>
            <a:ext cx="1945759" cy="338554"/>
          </a:xfrm>
          <a:prstGeom prst="rect">
            <a:avLst/>
          </a:prstGeom>
          <a:noFill/>
        </p:spPr>
        <p:txBody>
          <a:bodyPr wrap="square" rtlCol="0">
            <a:spAutoFit/>
          </a:bodyPr>
          <a:lstStyle/>
          <a:p>
            <a:pPr algn="ctr"/>
            <a:r>
              <a:rPr lang="en-US" sz="1600" b="1" dirty="0"/>
              <a:t>GCN Layer</a:t>
            </a:r>
          </a:p>
        </p:txBody>
      </p:sp>
      <p:cxnSp>
        <p:nvCxnSpPr>
          <p:cNvPr id="41" name="Straight Arrow Connector 40">
            <a:extLst>
              <a:ext uri="{FF2B5EF4-FFF2-40B4-BE49-F238E27FC236}">
                <a16:creationId xmlns:a16="http://schemas.microsoft.com/office/drawing/2014/main" id="{7079BB8E-FFF1-419B-A5E7-3DD31AECC679}"/>
              </a:ext>
            </a:extLst>
          </p:cNvPr>
          <p:cNvCxnSpPr>
            <a:cxnSpLocks/>
          </p:cNvCxnSpPr>
          <p:nvPr/>
        </p:nvCxnSpPr>
        <p:spPr>
          <a:xfrm flipV="1">
            <a:off x="7728135" y="2144455"/>
            <a:ext cx="261550"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2" name="Picture 41" descr="Chart&#10;&#10;Description automatically generated">
            <a:extLst>
              <a:ext uri="{FF2B5EF4-FFF2-40B4-BE49-F238E27FC236}">
                <a16:creationId xmlns:a16="http://schemas.microsoft.com/office/drawing/2014/main" id="{B1C49B6C-1208-45BF-9D91-3B6C505D827A}"/>
              </a:ext>
            </a:extLst>
          </p:cNvPr>
          <p:cNvPicPr>
            <a:picLocks noChangeAspect="1"/>
          </p:cNvPicPr>
          <p:nvPr/>
        </p:nvPicPr>
        <p:blipFill rotWithShape="1">
          <a:blip r:embed="rId4">
            <a:extLst>
              <a:ext uri="{28A0092B-C50C-407E-A947-70E740481C1C}">
                <a14:useLocalDpi xmlns:a14="http://schemas.microsoft.com/office/drawing/2010/main" val="0"/>
              </a:ext>
            </a:extLst>
          </a:blip>
          <a:srcRect l="9223" t="12502" r="13301" b="8416"/>
          <a:stretch/>
        </p:blipFill>
        <p:spPr>
          <a:xfrm flipH="1">
            <a:off x="5451805" y="1192478"/>
            <a:ext cx="1680272" cy="1082688"/>
          </a:xfrm>
          <a:prstGeom prst="rect">
            <a:avLst/>
          </a:prstGeom>
          <a:ln w="31750" cap="sq">
            <a:solidFill>
              <a:srgbClr val="000000"/>
            </a:solidFill>
            <a:miter lim="800000"/>
          </a:ln>
          <a:effectLst>
            <a:outerShdw blurRad="57150" dist="50800" dir="2700000" algn="tl" rotWithShape="0">
              <a:srgbClr val="000000">
                <a:alpha val="40000"/>
              </a:srgbClr>
            </a:outerShdw>
          </a:effectLst>
        </p:spPr>
      </p:pic>
      <p:pic>
        <p:nvPicPr>
          <p:cNvPr id="43" name="Picture 42" descr="Chart&#10;&#10;Description automatically generated">
            <a:extLst>
              <a:ext uri="{FF2B5EF4-FFF2-40B4-BE49-F238E27FC236}">
                <a16:creationId xmlns:a16="http://schemas.microsoft.com/office/drawing/2014/main" id="{0C7A8296-32B0-456E-A56C-E250E0F93BD6}"/>
              </a:ext>
            </a:extLst>
          </p:cNvPr>
          <p:cNvPicPr>
            <a:picLocks noChangeAspect="1"/>
          </p:cNvPicPr>
          <p:nvPr/>
        </p:nvPicPr>
        <p:blipFill rotWithShape="1">
          <a:blip r:embed="rId4">
            <a:extLst>
              <a:ext uri="{28A0092B-C50C-407E-A947-70E740481C1C}">
                <a14:useLocalDpi xmlns:a14="http://schemas.microsoft.com/office/drawing/2010/main" val="0"/>
              </a:ext>
            </a:extLst>
          </a:blip>
          <a:srcRect l="9223" t="12502" r="13301" b="8416"/>
          <a:stretch/>
        </p:blipFill>
        <p:spPr>
          <a:xfrm>
            <a:off x="5656179" y="1698003"/>
            <a:ext cx="1596265" cy="1102838"/>
          </a:xfrm>
          <a:prstGeom prst="rect">
            <a:avLst/>
          </a:prstGeom>
          <a:ln w="31750" cap="sq">
            <a:solidFill>
              <a:srgbClr val="000000"/>
            </a:solidFill>
            <a:miter lim="800000"/>
          </a:ln>
          <a:effectLst>
            <a:outerShdw blurRad="57150" dist="50800" dir="2700000" algn="tl" rotWithShape="0">
              <a:srgbClr val="000000">
                <a:alpha val="40000"/>
              </a:srgbClr>
            </a:outerShdw>
          </a:effectLst>
        </p:spPr>
      </p:pic>
      <p:pic>
        <p:nvPicPr>
          <p:cNvPr id="44" name="Picture 43" descr="Chart&#10;&#10;Description automatically generated">
            <a:extLst>
              <a:ext uri="{FF2B5EF4-FFF2-40B4-BE49-F238E27FC236}">
                <a16:creationId xmlns:a16="http://schemas.microsoft.com/office/drawing/2014/main" id="{CBA242F6-3AC7-4997-AD68-0DC996598A86}"/>
              </a:ext>
            </a:extLst>
          </p:cNvPr>
          <p:cNvPicPr>
            <a:picLocks noChangeAspect="1"/>
          </p:cNvPicPr>
          <p:nvPr/>
        </p:nvPicPr>
        <p:blipFill rotWithShape="1">
          <a:blip r:embed="rId4">
            <a:extLst>
              <a:ext uri="{28A0092B-C50C-407E-A947-70E740481C1C}">
                <a14:useLocalDpi xmlns:a14="http://schemas.microsoft.com/office/drawing/2010/main" val="0"/>
              </a:ext>
            </a:extLst>
          </a:blip>
          <a:srcRect l="9223" t="12502" r="13301" b="8416"/>
          <a:stretch/>
        </p:blipFill>
        <p:spPr>
          <a:xfrm rot="10800000">
            <a:off x="6034097" y="2190690"/>
            <a:ext cx="1504312" cy="1102838"/>
          </a:xfrm>
          <a:prstGeom prst="rect">
            <a:avLst/>
          </a:prstGeom>
          <a:ln w="31750" cap="sq">
            <a:solidFill>
              <a:srgbClr val="000000"/>
            </a:solidFill>
            <a:miter lim="800000"/>
          </a:ln>
          <a:effectLst>
            <a:outerShdw blurRad="57150" dist="50800" dir="2700000" algn="tl" rotWithShape="0">
              <a:srgbClr val="000000">
                <a:alpha val="40000"/>
              </a:srgbClr>
            </a:outerShdw>
          </a:effectLst>
        </p:spPr>
      </p:pic>
      <p:pic>
        <p:nvPicPr>
          <p:cNvPr id="45" name="Picture 44" descr="Chart&#10;&#10;Description automatically generated">
            <a:extLst>
              <a:ext uri="{FF2B5EF4-FFF2-40B4-BE49-F238E27FC236}">
                <a16:creationId xmlns:a16="http://schemas.microsoft.com/office/drawing/2014/main" id="{E12756E0-1529-45AF-BB7C-FBD530C77D30}"/>
              </a:ext>
            </a:extLst>
          </p:cNvPr>
          <p:cNvPicPr>
            <a:picLocks noChangeAspect="1"/>
          </p:cNvPicPr>
          <p:nvPr/>
        </p:nvPicPr>
        <p:blipFill rotWithShape="1">
          <a:blip r:embed="rId4">
            <a:extLst>
              <a:ext uri="{28A0092B-C50C-407E-A947-70E740481C1C}">
                <a14:useLocalDpi xmlns:a14="http://schemas.microsoft.com/office/drawing/2010/main" val="0"/>
              </a:ext>
            </a:extLst>
          </a:blip>
          <a:srcRect l="9223" t="12502" r="13301" b="8416"/>
          <a:stretch/>
        </p:blipFill>
        <p:spPr>
          <a:xfrm flipH="1">
            <a:off x="2348217" y="1207880"/>
            <a:ext cx="1680272" cy="1082688"/>
          </a:xfrm>
          <a:prstGeom prst="rect">
            <a:avLst/>
          </a:prstGeom>
          <a:ln w="31750" cap="sq">
            <a:solidFill>
              <a:srgbClr val="000000"/>
            </a:solidFill>
            <a:miter lim="800000"/>
          </a:ln>
          <a:effectLst>
            <a:outerShdw blurRad="57150" dist="50800" dir="2700000" algn="tl" rotWithShape="0">
              <a:srgbClr val="000000">
                <a:alpha val="40000"/>
              </a:srgbClr>
            </a:outerShdw>
          </a:effectLst>
        </p:spPr>
      </p:pic>
      <p:pic>
        <p:nvPicPr>
          <p:cNvPr id="46" name="Picture 45" descr="Chart&#10;&#10;Description automatically generated">
            <a:extLst>
              <a:ext uri="{FF2B5EF4-FFF2-40B4-BE49-F238E27FC236}">
                <a16:creationId xmlns:a16="http://schemas.microsoft.com/office/drawing/2014/main" id="{10C8E45B-6380-4479-8B43-87DF8E29E462}"/>
              </a:ext>
            </a:extLst>
          </p:cNvPr>
          <p:cNvPicPr>
            <a:picLocks noChangeAspect="1"/>
          </p:cNvPicPr>
          <p:nvPr/>
        </p:nvPicPr>
        <p:blipFill rotWithShape="1">
          <a:blip r:embed="rId4">
            <a:extLst>
              <a:ext uri="{28A0092B-C50C-407E-A947-70E740481C1C}">
                <a14:useLocalDpi xmlns:a14="http://schemas.microsoft.com/office/drawing/2010/main" val="0"/>
              </a:ext>
            </a:extLst>
          </a:blip>
          <a:srcRect l="9223" t="12502" r="13301" b="8416"/>
          <a:stretch/>
        </p:blipFill>
        <p:spPr>
          <a:xfrm>
            <a:off x="2552591" y="1713405"/>
            <a:ext cx="1596265" cy="1102838"/>
          </a:xfrm>
          <a:prstGeom prst="rect">
            <a:avLst/>
          </a:prstGeom>
          <a:ln w="31750" cap="sq">
            <a:solidFill>
              <a:srgbClr val="000000"/>
            </a:solidFill>
            <a:miter lim="800000"/>
          </a:ln>
          <a:effectLst>
            <a:outerShdw blurRad="57150" dist="50800" dir="2700000" algn="tl" rotWithShape="0">
              <a:srgbClr val="000000">
                <a:alpha val="40000"/>
              </a:srgbClr>
            </a:outerShdw>
          </a:effectLst>
        </p:spPr>
      </p:pic>
      <p:pic>
        <p:nvPicPr>
          <p:cNvPr id="47" name="Picture 46" descr="Chart&#10;&#10;Description automatically generated">
            <a:extLst>
              <a:ext uri="{FF2B5EF4-FFF2-40B4-BE49-F238E27FC236}">
                <a16:creationId xmlns:a16="http://schemas.microsoft.com/office/drawing/2014/main" id="{7F1563E0-0208-4173-AFB4-79026E437589}"/>
              </a:ext>
            </a:extLst>
          </p:cNvPr>
          <p:cNvPicPr>
            <a:picLocks noChangeAspect="1"/>
          </p:cNvPicPr>
          <p:nvPr/>
        </p:nvPicPr>
        <p:blipFill rotWithShape="1">
          <a:blip r:embed="rId4">
            <a:extLst>
              <a:ext uri="{28A0092B-C50C-407E-A947-70E740481C1C}">
                <a14:useLocalDpi xmlns:a14="http://schemas.microsoft.com/office/drawing/2010/main" val="0"/>
              </a:ext>
            </a:extLst>
          </a:blip>
          <a:srcRect l="9223" t="12502" r="13301" b="8416"/>
          <a:stretch/>
        </p:blipFill>
        <p:spPr>
          <a:xfrm rot="10800000">
            <a:off x="2930509" y="2206092"/>
            <a:ext cx="1504312" cy="1102838"/>
          </a:xfrm>
          <a:prstGeom prst="rect">
            <a:avLst/>
          </a:prstGeom>
          <a:ln w="31750" cap="sq">
            <a:solidFill>
              <a:srgbClr val="000000"/>
            </a:solidFill>
            <a:miter lim="800000"/>
          </a:ln>
          <a:effectLst>
            <a:outerShdw blurRad="57150" dist="50800" dir="2700000" algn="tl" rotWithShape="0">
              <a:srgbClr val="000000">
                <a:alpha val="40000"/>
              </a:srgbClr>
            </a:outerShdw>
          </a:effectLst>
        </p:spPr>
      </p:pic>
      <p:sp>
        <p:nvSpPr>
          <p:cNvPr id="48" name="TextBox 47">
            <a:extLst>
              <a:ext uri="{FF2B5EF4-FFF2-40B4-BE49-F238E27FC236}">
                <a16:creationId xmlns:a16="http://schemas.microsoft.com/office/drawing/2014/main" id="{06398CF6-E99D-4FFB-8336-CEB72A2F809F}"/>
              </a:ext>
            </a:extLst>
          </p:cNvPr>
          <p:cNvSpPr txBox="1"/>
          <p:nvPr/>
        </p:nvSpPr>
        <p:spPr>
          <a:xfrm>
            <a:off x="4702275" y="1983383"/>
            <a:ext cx="995061" cy="523220"/>
          </a:xfrm>
          <a:prstGeom prst="rect">
            <a:avLst/>
          </a:prstGeom>
          <a:noFill/>
        </p:spPr>
        <p:txBody>
          <a:bodyPr wrap="square" rtlCol="0">
            <a:spAutoFit/>
          </a:bodyPr>
          <a:lstStyle/>
          <a:p>
            <a:r>
              <a:rPr lang="en-US" sz="2800" b="1" dirty="0">
                <a:solidFill>
                  <a:schemeClr val="accent1">
                    <a:lumMod val="50000"/>
                  </a:schemeClr>
                </a:solidFill>
              </a:rPr>
              <a:t>…</a:t>
            </a:r>
          </a:p>
        </p:txBody>
      </p:sp>
      <p:sp>
        <p:nvSpPr>
          <p:cNvPr id="23" name="TextBox 22">
            <a:extLst>
              <a:ext uri="{FF2B5EF4-FFF2-40B4-BE49-F238E27FC236}">
                <a16:creationId xmlns:a16="http://schemas.microsoft.com/office/drawing/2014/main" id="{8121BBC5-D09D-48E7-BC7F-404860EF6080}"/>
              </a:ext>
            </a:extLst>
          </p:cNvPr>
          <p:cNvSpPr txBox="1"/>
          <p:nvPr/>
        </p:nvSpPr>
        <p:spPr>
          <a:xfrm>
            <a:off x="443447" y="4107856"/>
            <a:ext cx="6896066" cy="307777"/>
          </a:xfrm>
          <a:prstGeom prst="rect">
            <a:avLst/>
          </a:prstGeom>
          <a:noFill/>
        </p:spPr>
        <p:txBody>
          <a:bodyPr wrap="square" rtlCol="0">
            <a:spAutoFit/>
          </a:bodyPr>
          <a:lstStyle/>
          <a:p>
            <a:pPr algn="ctr"/>
            <a:r>
              <a:rPr lang="en-US" sz="1400" b="1" dirty="0"/>
              <a:t>Functional Connectivity: </a:t>
            </a:r>
            <a:r>
              <a:rPr lang="en-US" sz="1400" dirty="0" err="1"/>
              <a:t>Gadgil</a:t>
            </a:r>
            <a:r>
              <a:rPr lang="en-US" sz="1400" dirty="0"/>
              <a:t> et al. 2020, Parisot et al. 2018</a:t>
            </a:r>
            <a:r>
              <a:rPr lang="en-US" sz="1400" b="1" dirty="0"/>
              <a:t> </a:t>
            </a:r>
          </a:p>
        </p:txBody>
      </p:sp>
      <p:sp>
        <p:nvSpPr>
          <p:cNvPr id="27" name="TextBox 26">
            <a:extLst>
              <a:ext uri="{FF2B5EF4-FFF2-40B4-BE49-F238E27FC236}">
                <a16:creationId xmlns:a16="http://schemas.microsoft.com/office/drawing/2014/main" id="{CCCCB25E-4FAC-47D6-8D42-FC7A4B1FA8CF}"/>
              </a:ext>
            </a:extLst>
          </p:cNvPr>
          <p:cNvSpPr txBox="1"/>
          <p:nvPr/>
        </p:nvSpPr>
        <p:spPr>
          <a:xfrm>
            <a:off x="387171" y="4558094"/>
            <a:ext cx="5457883" cy="307777"/>
          </a:xfrm>
          <a:prstGeom prst="rect">
            <a:avLst/>
          </a:prstGeom>
          <a:noFill/>
        </p:spPr>
        <p:txBody>
          <a:bodyPr wrap="square" rtlCol="0">
            <a:spAutoFit/>
          </a:bodyPr>
          <a:lstStyle/>
          <a:p>
            <a:pPr algn="ctr"/>
            <a:r>
              <a:rPr lang="en-US" sz="1400" b="1" dirty="0"/>
              <a:t>Structural Connectivity: </a:t>
            </a:r>
            <a:r>
              <a:rPr lang="en-US" sz="1400" dirty="0"/>
              <a:t>Song et al. 2019</a:t>
            </a:r>
            <a:endParaRPr lang="en-US" sz="1400" b="1" dirty="0"/>
          </a:p>
        </p:txBody>
      </p:sp>
      <p:cxnSp>
        <p:nvCxnSpPr>
          <p:cNvPr id="8" name="Connector: Elbow 7">
            <a:extLst>
              <a:ext uri="{FF2B5EF4-FFF2-40B4-BE49-F238E27FC236}">
                <a16:creationId xmlns:a16="http://schemas.microsoft.com/office/drawing/2014/main" id="{FABBF0F5-2B59-4E3E-8600-AE1A1E3C950B}"/>
              </a:ext>
            </a:extLst>
          </p:cNvPr>
          <p:cNvCxnSpPr>
            <a:cxnSpLocks/>
          </p:cNvCxnSpPr>
          <p:nvPr/>
        </p:nvCxnSpPr>
        <p:spPr>
          <a:xfrm>
            <a:off x="333673" y="3916291"/>
            <a:ext cx="1155791" cy="336201"/>
          </a:xfrm>
          <a:prstGeom prst="bentConnector3">
            <a:avLst>
              <a:gd name="adj1" fmla="val -1688"/>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C91761E2-B358-457B-802D-3ACFE2719C79}"/>
              </a:ext>
            </a:extLst>
          </p:cNvPr>
          <p:cNvCxnSpPr>
            <a:cxnSpLocks/>
          </p:cNvCxnSpPr>
          <p:nvPr/>
        </p:nvCxnSpPr>
        <p:spPr>
          <a:xfrm>
            <a:off x="297678" y="4196639"/>
            <a:ext cx="1092554" cy="515343"/>
          </a:xfrm>
          <a:prstGeom prst="bentConnector3">
            <a:avLst>
              <a:gd name="adj1" fmla="val 9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33" name="Picture 32" descr="A close up of a logo&#10;&#10;Description automatically generated">
            <a:extLst>
              <a:ext uri="{FF2B5EF4-FFF2-40B4-BE49-F238E27FC236}">
                <a16:creationId xmlns:a16="http://schemas.microsoft.com/office/drawing/2014/main" id="{B0C3C561-1742-4A7D-AFB5-B54CE3AAC8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23" y="1695875"/>
            <a:ext cx="2231855" cy="2772233"/>
          </a:xfrm>
          <a:prstGeom prst="rect">
            <a:avLst/>
          </a:prstGeom>
        </p:spPr>
      </p:pic>
      <p:pic>
        <p:nvPicPr>
          <p:cNvPr id="34" name="Shape 63" descr="corr.jpg">
            <a:extLst>
              <a:ext uri="{FF2B5EF4-FFF2-40B4-BE49-F238E27FC236}">
                <a16:creationId xmlns:a16="http://schemas.microsoft.com/office/drawing/2014/main" id="{5D177677-6D26-422C-82DA-0D7A54413C97}"/>
              </a:ext>
            </a:extLst>
          </p:cNvPr>
          <p:cNvPicPr preferRelativeResize="0"/>
          <p:nvPr/>
        </p:nvPicPr>
        <p:blipFill rotWithShape="1">
          <a:blip r:embed="rId6">
            <a:alphaModFix/>
          </a:blip>
          <a:srcRect l="11336" t="7856" r="20329" b="11066"/>
          <a:stretch/>
        </p:blipFill>
        <p:spPr>
          <a:xfrm>
            <a:off x="668821" y="1706328"/>
            <a:ext cx="799291" cy="807314"/>
          </a:xfrm>
          <a:prstGeom prst="rect">
            <a:avLst/>
          </a:prstGeom>
          <a:ln w="31750">
            <a:solidFill>
              <a:schemeClr val="tx1">
                <a:lumMod val="95000"/>
                <a:lumOff val="5000"/>
              </a:schemeClr>
            </a:solidFill>
          </a:ln>
          <a:effectLst>
            <a:outerShdw blurRad="292100" dist="139700" dir="2700000" algn="tl" rotWithShape="0">
              <a:srgbClr val="333333">
                <a:alpha val="0"/>
              </a:srgbClr>
            </a:outerShdw>
          </a:effectLst>
        </p:spPr>
      </p:pic>
      <p:pic>
        <p:nvPicPr>
          <p:cNvPr id="36" name="Picture 35" descr="A picture containing screenshot&#10;&#10;Description automatically generated">
            <a:extLst>
              <a:ext uri="{FF2B5EF4-FFF2-40B4-BE49-F238E27FC236}">
                <a16:creationId xmlns:a16="http://schemas.microsoft.com/office/drawing/2014/main" id="{992CA578-91AF-41CC-89B2-6CF92E86617A}"/>
              </a:ext>
            </a:extLst>
          </p:cNvPr>
          <p:cNvPicPr>
            <a:picLocks noChangeAspect="1"/>
          </p:cNvPicPr>
          <p:nvPr/>
        </p:nvPicPr>
        <p:blipFill rotWithShape="1">
          <a:blip r:embed="rId7">
            <a:extLst>
              <a:ext uri="{28A0092B-C50C-407E-A947-70E740481C1C}">
                <a14:useLocalDpi xmlns:a14="http://schemas.microsoft.com/office/drawing/2010/main" val="0"/>
              </a:ext>
            </a:extLst>
          </a:blip>
          <a:srcRect l="50913" t="12004" r="36909" b="67977"/>
          <a:stretch/>
        </p:blipFill>
        <p:spPr>
          <a:xfrm>
            <a:off x="768581" y="1960089"/>
            <a:ext cx="771468" cy="7833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ight Brace 9">
            <a:extLst>
              <a:ext uri="{FF2B5EF4-FFF2-40B4-BE49-F238E27FC236}">
                <a16:creationId xmlns:a16="http://schemas.microsoft.com/office/drawing/2014/main" id="{09657E32-C002-4E2D-AB14-CDF912947B13}"/>
              </a:ext>
            </a:extLst>
          </p:cNvPr>
          <p:cNvSpPr/>
          <p:nvPr/>
        </p:nvSpPr>
        <p:spPr>
          <a:xfrm>
            <a:off x="6271760" y="4107856"/>
            <a:ext cx="122877" cy="758015"/>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D08A146A-B442-48B5-B2CC-EB9E94272161}"/>
              </a:ext>
            </a:extLst>
          </p:cNvPr>
          <p:cNvSpPr txBox="1"/>
          <p:nvPr/>
        </p:nvSpPr>
        <p:spPr>
          <a:xfrm>
            <a:off x="6563555" y="4298831"/>
            <a:ext cx="2136998" cy="338554"/>
          </a:xfrm>
          <a:prstGeom prst="rect">
            <a:avLst/>
          </a:prstGeom>
          <a:noFill/>
        </p:spPr>
        <p:txBody>
          <a:bodyPr wrap="square" rtlCol="0">
            <a:spAutoFit/>
          </a:bodyPr>
          <a:lstStyle/>
          <a:p>
            <a:r>
              <a:rPr lang="en-US" sz="1600" b="1" dirty="0"/>
              <a:t>Only</a:t>
            </a:r>
            <a:r>
              <a:rPr lang="en-US" sz="1600" dirty="0"/>
              <a:t> </a:t>
            </a:r>
            <a:r>
              <a:rPr lang="en-US" sz="1600" b="1" dirty="0"/>
              <a:t>single modality</a:t>
            </a:r>
          </a:p>
        </p:txBody>
      </p:sp>
      <p:sp>
        <p:nvSpPr>
          <p:cNvPr id="37" name="TextBox 36">
            <a:extLst>
              <a:ext uri="{FF2B5EF4-FFF2-40B4-BE49-F238E27FC236}">
                <a16:creationId xmlns:a16="http://schemas.microsoft.com/office/drawing/2014/main" id="{8C8B052B-729B-4022-80A5-98F7DA5D09C2}"/>
              </a:ext>
            </a:extLst>
          </p:cNvPr>
          <p:cNvSpPr txBox="1"/>
          <p:nvPr/>
        </p:nvSpPr>
        <p:spPr>
          <a:xfrm>
            <a:off x="387171" y="5488100"/>
            <a:ext cx="7753080" cy="338554"/>
          </a:xfrm>
          <a:prstGeom prst="rect">
            <a:avLst/>
          </a:prstGeom>
          <a:noFill/>
          <a:ln w="28575">
            <a:solidFill>
              <a:srgbClr val="C00000"/>
            </a:solidFill>
          </a:ln>
        </p:spPr>
        <p:txBody>
          <a:bodyPr wrap="square" rtlCol="0">
            <a:spAutoFit/>
          </a:bodyPr>
          <a:lstStyle/>
          <a:p>
            <a:r>
              <a:rPr lang="en-US" sz="1600" b="1" dirty="0"/>
              <a:t>Limitations:  </a:t>
            </a:r>
            <a:r>
              <a:rPr lang="en-US" sz="1600" dirty="0"/>
              <a:t>Focus on groupwise discrimination rather than fine-grained prediction     </a:t>
            </a:r>
            <a:endParaRPr lang="en-US" sz="1600" b="1" dirty="0"/>
          </a:p>
        </p:txBody>
      </p:sp>
    </p:spTree>
    <p:extLst>
      <p:ext uri="{BB962C8B-B14F-4D97-AF65-F5344CB8AC3E}">
        <p14:creationId xmlns:p14="http://schemas.microsoft.com/office/powerpoint/2010/main" val="749779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33"/>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5"/>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34"/>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8" grpId="0"/>
      <p:bldP spid="29" grpId="0"/>
      <p:bldP spid="35" grpId="0" animBg="1"/>
      <p:bldP spid="40" grpId="0"/>
      <p:bldP spid="48" grpId="0"/>
      <p:bldP spid="23" grpId="0"/>
      <p:bldP spid="27" grpId="0"/>
      <p:bldP spid="10" grpId="0" animBg="1"/>
      <p:bldP spid="11" grpId="0"/>
      <p:bldP spid="3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727B32-198E-46F5-B5CD-0BCF4896E27E}"/>
              </a:ext>
            </a:extLst>
          </p:cNvPr>
          <p:cNvSpPr/>
          <p:nvPr/>
        </p:nvSpPr>
        <p:spPr>
          <a:xfrm>
            <a:off x="121920" y="4266843"/>
            <a:ext cx="8865916" cy="1991532"/>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fmri.png">
            <a:extLst>
              <a:ext uri="{FF2B5EF4-FFF2-40B4-BE49-F238E27FC236}">
                <a16:creationId xmlns:a16="http://schemas.microsoft.com/office/drawing/2014/main" id="{895E0704-100C-4B66-B88A-9CCEE6500A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7476"/>
          <a:stretch/>
        </p:blipFill>
        <p:spPr bwMode="auto">
          <a:xfrm>
            <a:off x="162428" y="1332628"/>
            <a:ext cx="1326464" cy="132063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fmri.png">
            <a:extLst>
              <a:ext uri="{FF2B5EF4-FFF2-40B4-BE49-F238E27FC236}">
                <a16:creationId xmlns:a16="http://schemas.microsoft.com/office/drawing/2014/main" id="{6C7D2636-145F-43EB-9E66-603205DAEC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82" t="6436" r="67476" b="9803"/>
          <a:stretch/>
        </p:blipFill>
        <p:spPr bwMode="auto">
          <a:xfrm>
            <a:off x="578030" y="1860874"/>
            <a:ext cx="1197917" cy="10997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fmri.png">
            <a:extLst>
              <a:ext uri="{FF2B5EF4-FFF2-40B4-BE49-F238E27FC236}">
                <a16:creationId xmlns:a16="http://schemas.microsoft.com/office/drawing/2014/main" id="{1F59D3D6-932E-4B7B-8D3A-9E289A8B86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36" t="4167" r="67476" b="5965"/>
          <a:stretch/>
        </p:blipFill>
        <p:spPr bwMode="auto">
          <a:xfrm>
            <a:off x="726452" y="2396241"/>
            <a:ext cx="1195134" cy="114449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fmri.png">
            <a:extLst>
              <a:ext uri="{FF2B5EF4-FFF2-40B4-BE49-F238E27FC236}">
                <a16:creationId xmlns:a16="http://schemas.microsoft.com/office/drawing/2014/main" id="{72D797E2-7DB6-4F62-90FA-A578D0BA4A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07" t="4167"/>
          <a:stretch/>
        </p:blipFill>
        <p:spPr bwMode="auto">
          <a:xfrm>
            <a:off x="977864" y="2935173"/>
            <a:ext cx="3831119" cy="12132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FE72DA77-25B4-4AAC-AE9B-16E2C2151ED6}"/>
              </a:ext>
            </a:extLst>
          </p:cNvPr>
          <p:cNvSpPr txBox="1"/>
          <p:nvPr/>
        </p:nvSpPr>
        <p:spPr>
          <a:xfrm>
            <a:off x="54038" y="981071"/>
            <a:ext cx="2508016" cy="338554"/>
          </a:xfrm>
          <a:prstGeom prst="rect">
            <a:avLst/>
          </a:prstGeom>
          <a:noFill/>
        </p:spPr>
        <p:txBody>
          <a:bodyPr wrap="square" rtlCol="0">
            <a:spAutoFit/>
          </a:bodyPr>
          <a:lstStyle/>
          <a:p>
            <a:r>
              <a:rPr lang="en-US" sz="1600" dirty="0"/>
              <a:t>4D rs-fMRI scan data</a:t>
            </a:r>
          </a:p>
        </p:txBody>
      </p:sp>
      <p:cxnSp>
        <p:nvCxnSpPr>
          <p:cNvPr id="26" name="Straight Arrow Connector 25">
            <a:extLst>
              <a:ext uri="{FF2B5EF4-FFF2-40B4-BE49-F238E27FC236}">
                <a16:creationId xmlns:a16="http://schemas.microsoft.com/office/drawing/2014/main" id="{425DB4E8-714C-4345-AADF-64BC6BA7F936}"/>
              </a:ext>
            </a:extLst>
          </p:cNvPr>
          <p:cNvCxnSpPr/>
          <p:nvPr/>
        </p:nvCxnSpPr>
        <p:spPr>
          <a:xfrm>
            <a:off x="2933624" y="1424171"/>
            <a:ext cx="231399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27" name="Picture 26" descr="A picture containing monitor&#10;&#10;Description generated with very high confidence">
            <a:extLst>
              <a:ext uri="{FF2B5EF4-FFF2-40B4-BE49-F238E27FC236}">
                <a16:creationId xmlns:a16="http://schemas.microsoft.com/office/drawing/2014/main" id="{461C232D-2B85-42CC-8C8E-69DE2F910A39}"/>
              </a:ext>
            </a:extLst>
          </p:cNvPr>
          <p:cNvPicPr>
            <a:picLocks noChangeAspect="1"/>
          </p:cNvPicPr>
          <p:nvPr/>
        </p:nvPicPr>
        <p:blipFill rotWithShape="1">
          <a:blip r:embed="rId4">
            <a:extLst>
              <a:ext uri="{28A0092B-C50C-407E-A947-70E740481C1C}">
                <a14:useLocalDpi xmlns:a14="http://schemas.microsoft.com/office/drawing/2010/main" val="0"/>
              </a:ext>
            </a:extLst>
          </a:blip>
          <a:srcRect l="43894" t="8549" r="46531" b="69999"/>
          <a:stretch/>
        </p:blipFill>
        <p:spPr>
          <a:xfrm>
            <a:off x="5846806" y="1405593"/>
            <a:ext cx="875613" cy="1103374"/>
          </a:xfrm>
          <a:prstGeom prst="rect">
            <a:avLst/>
          </a:prstGeom>
        </p:spPr>
      </p:pic>
      <p:pic>
        <p:nvPicPr>
          <p:cNvPr id="28" name="Picture 27" descr="A picture containing monitor&#10;&#10;Description generated with very high confidence">
            <a:extLst>
              <a:ext uri="{FF2B5EF4-FFF2-40B4-BE49-F238E27FC236}">
                <a16:creationId xmlns:a16="http://schemas.microsoft.com/office/drawing/2014/main" id="{EC81C3D4-4A5C-4C44-874B-BE63DB293C39}"/>
              </a:ext>
            </a:extLst>
          </p:cNvPr>
          <p:cNvPicPr>
            <a:picLocks noChangeAspect="1"/>
          </p:cNvPicPr>
          <p:nvPr/>
        </p:nvPicPr>
        <p:blipFill rotWithShape="1">
          <a:blip r:embed="rId4">
            <a:extLst>
              <a:ext uri="{28A0092B-C50C-407E-A947-70E740481C1C}">
                <a14:useLocalDpi xmlns:a14="http://schemas.microsoft.com/office/drawing/2010/main" val="0"/>
              </a:ext>
            </a:extLst>
          </a:blip>
          <a:srcRect l="43894" t="29266" r="46531" b="49283"/>
          <a:stretch/>
        </p:blipFill>
        <p:spPr>
          <a:xfrm>
            <a:off x="7943906" y="1405593"/>
            <a:ext cx="875613" cy="1103372"/>
          </a:xfrm>
          <a:prstGeom prst="rect">
            <a:avLst/>
          </a:prstGeom>
        </p:spPr>
      </p:pic>
      <p:pic>
        <p:nvPicPr>
          <p:cNvPr id="29" name="Picture 28" descr="A picture containing monitor&#10;&#10;Description generated with very high confidence">
            <a:extLst>
              <a:ext uri="{FF2B5EF4-FFF2-40B4-BE49-F238E27FC236}">
                <a16:creationId xmlns:a16="http://schemas.microsoft.com/office/drawing/2014/main" id="{54B009A8-823F-4124-9CE4-20E4E6474C40}"/>
              </a:ext>
            </a:extLst>
          </p:cNvPr>
          <p:cNvPicPr>
            <a:picLocks noChangeAspect="1"/>
          </p:cNvPicPr>
          <p:nvPr/>
        </p:nvPicPr>
        <p:blipFill rotWithShape="1">
          <a:blip r:embed="rId4">
            <a:extLst>
              <a:ext uri="{28A0092B-C50C-407E-A947-70E740481C1C}">
                <a14:useLocalDpi xmlns:a14="http://schemas.microsoft.com/office/drawing/2010/main" val="0"/>
              </a:ext>
            </a:extLst>
          </a:blip>
          <a:srcRect l="43894" t="72766" r="46531" b="5828"/>
          <a:stretch/>
        </p:blipFill>
        <p:spPr>
          <a:xfrm>
            <a:off x="6906169" y="1406464"/>
            <a:ext cx="875613" cy="1101014"/>
          </a:xfrm>
          <a:prstGeom prst="rect">
            <a:avLst/>
          </a:prstGeom>
        </p:spPr>
      </p:pic>
      <p:sp>
        <p:nvSpPr>
          <p:cNvPr id="30" name="TextBox 29">
            <a:extLst>
              <a:ext uri="{FF2B5EF4-FFF2-40B4-BE49-F238E27FC236}">
                <a16:creationId xmlns:a16="http://schemas.microsoft.com/office/drawing/2014/main" id="{0A951A93-8DBD-404B-B704-99EDD29DD346}"/>
              </a:ext>
            </a:extLst>
          </p:cNvPr>
          <p:cNvSpPr txBox="1"/>
          <p:nvPr/>
        </p:nvSpPr>
        <p:spPr>
          <a:xfrm>
            <a:off x="6062457" y="1003926"/>
            <a:ext cx="2766583" cy="338554"/>
          </a:xfrm>
          <a:prstGeom prst="rect">
            <a:avLst/>
          </a:prstGeom>
          <a:noFill/>
        </p:spPr>
        <p:txBody>
          <a:bodyPr wrap="square" rtlCol="0">
            <a:spAutoFit/>
          </a:bodyPr>
          <a:lstStyle/>
          <a:p>
            <a:r>
              <a:rPr lang="en-US" sz="1600" dirty="0"/>
              <a:t>Latent Functional Organization</a:t>
            </a:r>
          </a:p>
        </p:txBody>
      </p:sp>
      <p:sp>
        <p:nvSpPr>
          <p:cNvPr id="31" name="TextBox 30">
            <a:extLst>
              <a:ext uri="{FF2B5EF4-FFF2-40B4-BE49-F238E27FC236}">
                <a16:creationId xmlns:a16="http://schemas.microsoft.com/office/drawing/2014/main" id="{0C751D50-6A14-49B8-A577-8AA6E23C4C42}"/>
              </a:ext>
            </a:extLst>
          </p:cNvPr>
          <p:cNvSpPr txBox="1"/>
          <p:nvPr/>
        </p:nvSpPr>
        <p:spPr>
          <a:xfrm>
            <a:off x="3509813" y="975573"/>
            <a:ext cx="2508016" cy="338554"/>
          </a:xfrm>
          <a:prstGeom prst="rect">
            <a:avLst/>
          </a:prstGeom>
          <a:noFill/>
        </p:spPr>
        <p:txBody>
          <a:bodyPr wrap="square" rtlCol="0">
            <a:spAutoFit/>
          </a:bodyPr>
          <a:lstStyle/>
          <a:p>
            <a:r>
              <a:rPr lang="en-US" sz="1600" dirty="0"/>
              <a:t>Analysis</a:t>
            </a:r>
          </a:p>
        </p:txBody>
      </p:sp>
      <p:cxnSp>
        <p:nvCxnSpPr>
          <p:cNvPr id="32" name="Straight Arrow Connector 31">
            <a:extLst>
              <a:ext uri="{FF2B5EF4-FFF2-40B4-BE49-F238E27FC236}">
                <a16:creationId xmlns:a16="http://schemas.microsoft.com/office/drawing/2014/main" id="{1D5245F6-B7BA-49BA-9E4A-29841044BCFA}"/>
              </a:ext>
            </a:extLst>
          </p:cNvPr>
          <p:cNvCxnSpPr/>
          <p:nvPr/>
        </p:nvCxnSpPr>
        <p:spPr>
          <a:xfrm>
            <a:off x="7320826" y="2628870"/>
            <a:ext cx="0" cy="67062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EE8441DA-992C-4C04-B027-4631B7A36F35}"/>
              </a:ext>
            </a:extLst>
          </p:cNvPr>
          <p:cNvSpPr txBox="1"/>
          <p:nvPr/>
        </p:nvSpPr>
        <p:spPr>
          <a:xfrm>
            <a:off x="6446843" y="3299493"/>
            <a:ext cx="2136705" cy="369332"/>
          </a:xfrm>
          <a:prstGeom prst="rect">
            <a:avLst/>
          </a:prstGeom>
          <a:noFill/>
        </p:spPr>
        <p:txBody>
          <a:bodyPr wrap="square" rtlCol="0">
            <a:spAutoFit/>
          </a:bodyPr>
          <a:lstStyle/>
          <a:p>
            <a:r>
              <a:rPr lang="en-US" dirty="0"/>
              <a:t>Symptom Severity</a:t>
            </a:r>
          </a:p>
        </p:txBody>
      </p:sp>
      <p:sp>
        <p:nvSpPr>
          <p:cNvPr id="34" name="TextBox 33">
            <a:extLst>
              <a:ext uri="{FF2B5EF4-FFF2-40B4-BE49-F238E27FC236}">
                <a16:creationId xmlns:a16="http://schemas.microsoft.com/office/drawing/2014/main" id="{270733EE-E12E-4B78-A0A8-65C59141426D}"/>
              </a:ext>
            </a:extLst>
          </p:cNvPr>
          <p:cNvSpPr txBox="1"/>
          <p:nvPr/>
        </p:nvSpPr>
        <p:spPr>
          <a:xfrm>
            <a:off x="3201094" y="2718255"/>
            <a:ext cx="2508016" cy="338554"/>
          </a:xfrm>
          <a:prstGeom prst="rect">
            <a:avLst/>
          </a:prstGeom>
          <a:noFill/>
        </p:spPr>
        <p:txBody>
          <a:bodyPr wrap="square" rtlCol="0">
            <a:spAutoFit/>
          </a:bodyPr>
          <a:lstStyle/>
          <a:p>
            <a:r>
              <a:rPr lang="en-US" sz="1600" dirty="0"/>
              <a:t>Correlation matrices</a:t>
            </a:r>
          </a:p>
        </p:txBody>
      </p:sp>
      <p:grpSp>
        <p:nvGrpSpPr>
          <p:cNvPr id="35" name="Group 34">
            <a:extLst>
              <a:ext uri="{FF2B5EF4-FFF2-40B4-BE49-F238E27FC236}">
                <a16:creationId xmlns:a16="http://schemas.microsoft.com/office/drawing/2014/main" id="{2900948F-0A93-455D-824F-FEA4B8162B97}"/>
              </a:ext>
            </a:extLst>
          </p:cNvPr>
          <p:cNvGrpSpPr/>
          <p:nvPr/>
        </p:nvGrpSpPr>
        <p:grpSpPr>
          <a:xfrm>
            <a:off x="3429442" y="1544023"/>
            <a:ext cx="1449066" cy="1142613"/>
            <a:chOff x="3670697" y="2574170"/>
            <a:chExt cx="1449066" cy="1142613"/>
          </a:xfrm>
        </p:grpSpPr>
        <p:pic>
          <p:nvPicPr>
            <p:cNvPr id="36" name="Shape 63" descr="corr.jpg">
              <a:extLst>
                <a:ext uri="{FF2B5EF4-FFF2-40B4-BE49-F238E27FC236}">
                  <a16:creationId xmlns:a16="http://schemas.microsoft.com/office/drawing/2014/main" id="{658A480F-F180-49B2-B8B6-71F342768103}"/>
                </a:ext>
              </a:extLst>
            </p:cNvPr>
            <p:cNvPicPr preferRelativeResize="0"/>
            <p:nvPr/>
          </p:nvPicPr>
          <p:blipFill rotWithShape="1">
            <a:blip r:embed="rId5">
              <a:alphaModFix/>
            </a:blip>
            <a:srcRect l="11336" t="7856" r="20329" b="11066"/>
            <a:stretch/>
          </p:blipFill>
          <p:spPr>
            <a:xfrm>
              <a:off x="3670697" y="2574170"/>
              <a:ext cx="1197917" cy="1046061"/>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pic>
          <p:nvPicPr>
            <p:cNvPr id="37" name="Shape 63" descr="corr.jpg">
              <a:extLst>
                <a:ext uri="{FF2B5EF4-FFF2-40B4-BE49-F238E27FC236}">
                  <a16:creationId xmlns:a16="http://schemas.microsoft.com/office/drawing/2014/main" id="{8DB97125-36A2-4BC4-93E3-7533411CBD86}"/>
                </a:ext>
              </a:extLst>
            </p:cNvPr>
            <p:cNvPicPr preferRelativeResize="0"/>
            <p:nvPr/>
          </p:nvPicPr>
          <p:blipFill rotWithShape="1">
            <a:blip r:embed="rId5">
              <a:alphaModFix/>
            </a:blip>
            <a:srcRect l="11336" t="7856" r="20329" b="11066"/>
            <a:stretch/>
          </p:blipFill>
          <p:spPr>
            <a:xfrm>
              <a:off x="3921846" y="2670722"/>
              <a:ext cx="1197917" cy="1046061"/>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grpSp>
      <p:sp>
        <p:nvSpPr>
          <p:cNvPr id="20" name="Title 1">
            <a:extLst>
              <a:ext uri="{FF2B5EF4-FFF2-40B4-BE49-F238E27FC236}">
                <a16:creationId xmlns:a16="http://schemas.microsoft.com/office/drawing/2014/main" id="{47D23347-4823-41FC-8702-3890D26BCBBF}"/>
              </a:ext>
            </a:extLst>
          </p:cNvPr>
          <p:cNvSpPr txBox="1">
            <a:spLocks/>
          </p:cNvSpPr>
          <p:nvPr/>
        </p:nvSpPr>
        <p:spPr>
          <a:xfrm>
            <a:off x="0" y="-619760"/>
            <a:ext cx="9122989" cy="14509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4300" dirty="0"/>
              <a:t>Background: Functional Connectomics</a:t>
            </a:r>
          </a:p>
        </p:txBody>
      </p:sp>
      <p:cxnSp>
        <p:nvCxnSpPr>
          <p:cNvPr id="38" name="Straight Connector 37">
            <a:extLst>
              <a:ext uri="{FF2B5EF4-FFF2-40B4-BE49-F238E27FC236}">
                <a16:creationId xmlns:a16="http://schemas.microsoft.com/office/drawing/2014/main" id="{8345E148-447B-4A9A-BCD5-17099378AFCC}"/>
              </a:ext>
            </a:extLst>
          </p:cNvPr>
          <p:cNvCxnSpPr/>
          <p:nvPr/>
        </p:nvCxnSpPr>
        <p:spPr>
          <a:xfrm>
            <a:off x="121920"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273698DF-F9EC-4460-850F-C65818A269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1362" y="4644445"/>
            <a:ext cx="2581275" cy="93345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3122D1D5-7239-4B97-9EF8-DF7DA36B75D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045" t="8595" r="20522" b="11854"/>
          <a:stretch/>
        </p:blipFill>
        <p:spPr bwMode="auto">
          <a:xfrm>
            <a:off x="7048014" y="4450921"/>
            <a:ext cx="1697244" cy="15016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5B39C53E-916C-4456-854A-4357689130EB}"/>
              </a:ext>
            </a:extLst>
          </p:cNvPr>
          <p:cNvSpPr/>
          <p:nvPr/>
        </p:nvSpPr>
        <p:spPr>
          <a:xfrm>
            <a:off x="3509813" y="5545581"/>
            <a:ext cx="2352824" cy="276999"/>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solidFill>
                  <a:srgbClr val="000000"/>
                </a:solidFill>
                <a:latin typeface="Arial" panose="020B0604020202020204" pitchFamily="34" charset="0"/>
                <a:cs typeface="Arial" panose="020B0604020202020204" pitchFamily="34" charset="0"/>
              </a:rPr>
              <a:t>Pearson’s correlation coefficient</a:t>
            </a:r>
            <a:endParaRPr lang="en-US" sz="1200" dirty="0">
              <a:effectLst/>
              <a:latin typeface="Arial" panose="020B0604020202020204" pitchFamily="34" charset="0"/>
              <a:cs typeface="Arial" panose="020B0604020202020204" pitchFamily="34" charset="0"/>
            </a:endParaRPr>
          </a:p>
        </p:txBody>
      </p:sp>
      <p:sp>
        <p:nvSpPr>
          <p:cNvPr id="42" name="Rectangle 41">
            <a:extLst>
              <a:ext uri="{FF2B5EF4-FFF2-40B4-BE49-F238E27FC236}">
                <a16:creationId xmlns:a16="http://schemas.microsoft.com/office/drawing/2014/main" id="{5D743902-82F2-4614-A81A-2E31C01F1F04}"/>
              </a:ext>
            </a:extLst>
          </p:cNvPr>
          <p:cNvSpPr/>
          <p:nvPr/>
        </p:nvSpPr>
        <p:spPr>
          <a:xfrm>
            <a:off x="6869721" y="5992394"/>
            <a:ext cx="2039341" cy="276999"/>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rgbClr val="000000"/>
                </a:solidFill>
                <a:latin typeface="Arial" panose="020B0604020202020204" pitchFamily="34" charset="0"/>
              </a:rPr>
              <a:t>Patient correlation matrix</a:t>
            </a:r>
            <a:endParaRPr lang="en-US" sz="1200" b="1" dirty="0">
              <a:effectLst/>
            </a:endParaRPr>
          </a:p>
        </p:txBody>
      </p:sp>
      <p:sp>
        <p:nvSpPr>
          <p:cNvPr id="43" name="Right Triangle 42">
            <a:extLst>
              <a:ext uri="{FF2B5EF4-FFF2-40B4-BE49-F238E27FC236}">
                <a16:creationId xmlns:a16="http://schemas.microsoft.com/office/drawing/2014/main" id="{B99153EE-BD7B-4597-A4C6-CE1658108AEB}"/>
              </a:ext>
            </a:extLst>
          </p:cNvPr>
          <p:cNvSpPr/>
          <p:nvPr/>
        </p:nvSpPr>
        <p:spPr>
          <a:xfrm rot="10800000">
            <a:off x="7033527" y="4449698"/>
            <a:ext cx="1711731" cy="1504132"/>
          </a:xfrm>
          <a:prstGeom prst="rtTriangle">
            <a:avLst/>
          </a:prstGeom>
          <a:solidFill>
            <a:schemeClr val="accent6">
              <a:lumMod val="20000"/>
              <a:lumOff val="8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A986AFB2-7B8E-4BFD-AAA6-71DC94B0B6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920" t="16765" r="1750" b="52493"/>
          <a:stretch/>
        </p:blipFill>
        <p:spPr bwMode="auto">
          <a:xfrm>
            <a:off x="356644" y="4476658"/>
            <a:ext cx="2423036" cy="40655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a:extLst>
              <a:ext uri="{FF2B5EF4-FFF2-40B4-BE49-F238E27FC236}">
                <a16:creationId xmlns:a16="http://schemas.microsoft.com/office/drawing/2014/main" id="{1A218298-248A-4EB3-8C05-DBCA44AED5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212" t="51380" r="2459" b="8451"/>
          <a:stretch/>
        </p:blipFill>
        <p:spPr bwMode="auto">
          <a:xfrm>
            <a:off x="356643" y="5246562"/>
            <a:ext cx="2423037" cy="531225"/>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30">
            <a:extLst>
              <a:ext uri="{FF2B5EF4-FFF2-40B4-BE49-F238E27FC236}">
                <a16:creationId xmlns:a16="http://schemas.microsoft.com/office/drawing/2014/main" id="{4123B680-EFD5-45F3-AA8C-CE29719B584C}"/>
              </a:ext>
            </a:extLst>
          </p:cNvPr>
          <p:cNvSpPr txBox="1"/>
          <p:nvPr/>
        </p:nvSpPr>
        <p:spPr>
          <a:xfrm>
            <a:off x="457806" y="5942204"/>
            <a:ext cx="2475818"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dirty="0">
                <a:latin typeface="Arial" panose="020B0604020202020204" pitchFamily="34" charset="0"/>
                <a:cs typeface="Arial" panose="020B0604020202020204" pitchFamily="34" charset="0"/>
              </a:rPr>
              <a:t>Average Time Courses</a:t>
            </a:r>
          </a:p>
        </p:txBody>
      </p:sp>
      <p:sp>
        <p:nvSpPr>
          <p:cNvPr id="47" name="Left Brace 46">
            <a:extLst>
              <a:ext uri="{FF2B5EF4-FFF2-40B4-BE49-F238E27FC236}">
                <a16:creationId xmlns:a16="http://schemas.microsoft.com/office/drawing/2014/main" id="{F9FA753D-3DF6-491A-A4C1-F3498D16A726}"/>
              </a:ext>
            </a:extLst>
          </p:cNvPr>
          <p:cNvSpPr/>
          <p:nvPr/>
        </p:nvSpPr>
        <p:spPr>
          <a:xfrm>
            <a:off x="156164" y="4476658"/>
            <a:ext cx="124424" cy="1175090"/>
          </a:xfrm>
          <a:prstGeom prst="leftBrace">
            <a:avLst/>
          </a:prstGeom>
          <a:ln w="15875"/>
        </p:spPr>
        <p:style>
          <a:lnRef idx="1">
            <a:schemeClr val="dk1"/>
          </a:lnRef>
          <a:fillRef idx="0">
            <a:schemeClr val="dk1"/>
          </a:fillRef>
          <a:effectRef idx="0">
            <a:schemeClr val="dk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a:p>
        </p:txBody>
      </p:sp>
      <p:cxnSp>
        <p:nvCxnSpPr>
          <p:cNvPr id="3" name="Straight Arrow Connector 2">
            <a:extLst>
              <a:ext uri="{FF2B5EF4-FFF2-40B4-BE49-F238E27FC236}">
                <a16:creationId xmlns:a16="http://schemas.microsoft.com/office/drawing/2014/main" id="{D9D58902-2F0B-452A-99B4-5ABA45B3B317}"/>
              </a:ext>
            </a:extLst>
          </p:cNvPr>
          <p:cNvCxnSpPr>
            <a:endCxn id="39" idx="1"/>
          </p:cNvCxnSpPr>
          <p:nvPr/>
        </p:nvCxnSpPr>
        <p:spPr>
          <a:xfrm>
            <a:off x="2779680" y="5111170"/>
            <a:ext cx="50168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DA19136-667A-4D62-A5F0-16C4119A5A12}"/>
              </a:ext>
            </a:extLst>
          </p:cNvPr>
          <p:cNvCxnSpPr/>
          <p:nvPr/>
        </p:nvCxnSpPr>
        <p:spPr>
          <a:xfrm>
            <a:off x="5945161" y="5111170"/>
            <a:ext cx="50168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4485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5" grpId="0"/>
      <p:bldP spid="30" grpId="0"/>
      <p:bldP spid="31" grpId="0"/>
      <p:bldP spid="33" grpId="0"/>
      <p:bldP spid="34" grpId="0"/>
      <p:bldP spid="41" grpId="0"/>
      <p:bldP spid="42" grpId="0"/>
      <p:bldP spid="43" grpId="0" animBg="1"/>
      <p:bldP spid="46" grpId="0"/>
      <p:bldP spid="4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22CDA34-595B-409E-BF17-B9EA081AC77B}"/>
              </a:ext>
            </a:extLst>
          </p:cNvPr>
          <p:cNvSpPr txBox="1">
            <a:spLocks/>
          </p:cNvSpPr>
          <p:nvPr/>
        </p:nvSpPr>
        <p:spPr>
          <a:xfrm>
            <a:off x="0" y="-619760"/>
            <a:ext cx="9144416" cy="14509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4300" dirty="0"/>
              <a:t>Multimodal Graph Convolutional Model</a:t>
            </a:r>
          </a:p>
        </p:txBody>
      </p:sp>
      <p:cxnSp>
        <p:nvCxnSpPr>
          <p:cNvPr id="14" name="Straight Connector 13">
            <a:extLst>
              <a:ext uri="{FF2B5EF4-FFF2-40B4-BE49-F238E27FC236}">
                <a16:creationId xmlns:a16="http://schemas.microsoft.com/office/drawing/2014/main" id="{52F949EC-C868-4E17-9E74-49A81CB27DA9}"/>
              </a:ext>
            </a:extLst>
          </p:cNvPr>
          <p:cNvCxnSpPr/>
          <p:nvPr/>
        </p:nvCxnSpPr>
        <p:spPr>
          <a:xfrm>
            <a:off x="121920"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clock&#10;&#10;Description generated with high confidence">
            <a:extLst>
              <a:ext uri="{FF2B5EF4-FFF2-40B4-BE49-F238E27FC236}">
                <a16:creationId xmlns:a16="http://schemas.microsoft.com/office/drawing/2014/main" id="{61AEAEF7-1367-4F55-850F-50B2DF4F7687}"/>
              </a:ext>
            </a:extLst>
          </p:cNvPr>
          <p:cNvPicPr>
            <a:picLocks noChangeAspect="1"/>
          </p:cNvPicPr>
          <p:nvPr/>
        </p:nvPicPr>
        <p:blipFill rotWithShape="1">
          <a:blip r:embed="rId3">
            <a:extLst>
              <a:ext uri="{28A0092B-C50C-407E-A947-70E740481C1C}">
                <a14:useLocalDpi xmlns:a14="http://schemas.microsoft.com/office/drawing/2010/main" val="0"/>
              </a:ext>
            </a:extLst>
          </a:blip>
          <a:srcRect l="10238" t="-1131" r="10643" b="1131"/>
          <a:stretch/>
        </p:blipFill>
        <p:spPr>
          <a:xfrm>
            <a:off x="134976" y="2266505"/>
            <a:ext cx="668091" cy="844426"/>
          </a:xfrm>
          <a:prstGeom prst="rect">
            <a:avLst/>
          </a:prstGeom>
        </p:spPr>
      </p:pic>
      <p:sp>
        <p:nvSpPr>
          <p:cNvPr id="7" name="TextBox 6">
            <a:extLst>
              <a:ext uri="{FF2B5EF4-FFF2-40B4-BE49-F238E27FC236}">
                <a16:creationId xmlns:a16="http://schemas.microsoft.com/office/drawing/2014/main" id="{982C9661-B793-4B12-ADA8-673F2CA504D9}"/>
              </a:ext>
            </a:extLst>
          </p:cNvPr>
          <p:cNvSpPr txBox="1"/>
          <p:nvPr/>
        </p:nvSpPr>
        <p:spPr>
          <a:xfrm>
            <a:off x="104495" y="1926191"/>
            <a:ext cx="1056922" cy="338554"/>
          </a:xfrm>
          <a:prstGeom prst="rect">
            <a:avLst/>
          </a:prstGeom>
          <a:noFill/>
        </p:spPr>
        <p:txBody>
          <a:bodyPr wrap="square" rtlCol="0">
            <a:spAutoFit/>
          </a:bodyPr>
          <a:lstStyle/>
          <a:p>
            <a:r>
              <a:rPr lang="en-US" sz="1600" b="1" dirty="0"/>
              <a:t>rs-fMRI</a:t>
            </a:r>
          </a:p>
        </p:txBody>
      </p:sp>
      <p:pic>
        <p:nvPicPr>
          <p:cNvPr id="8" name="Picture 7" descr="A close up of a colorful background&#10;&#10;Description automatically generated">
            <a:extLst>
              <a:ext uri="{FF2B5EF4-FFF2-40B4-BE49-F238E27FC236}">
                <a16:creationId xmlns:a16="http://schemas.microsoft.com/office/drawing/2014/main" id="{5B526A74-3FDD-4FD7-846C-5F29AA5BE181}"/>
              </a:ext>
            </a:extLst>
          </p:cNvPr>
          <p:cNvPicPr>
            <a:picLocks noChangeAspect="1"/>
          </p:cNvPicPr>
          <p:nvPr/>
        </p:nvPicPr>
        <p:blipFill rotWithShape="1">
          <a:blip r:embed="rId4">
            <a:extLst>
              <a:ext uri="{28A0092B-C50C-407E-A947-70E740481C1C}">
                <a14:useLocalDpi xmlns:a14="http://schemas.microsoft.com/office/drawing/2010/main" val="0"/>
              </a:ext>
            </a:extLst>
          </a:blip>
          <a:srcRect l="6522" t="1612" r="10231" b="1876"/>
          <a:stretch/>
        </p:blipFill>
        <p:spPr>
          <a:xfrm rot="16200000">
            <a:off x="57536" y="5212578"/>
            <a:ext cx="840394" cy="624556"/>
          </a:xfrm>
          <a:prstGeom prst="rect">
            <a:avLst/>
          </a:prstGeom>
        </p:spPr>
      </p:pic>
      <p:sp>
        <p:nvSpPr>
          <p:cNvPr id="15" name="TextBox 14">
            <a:extLst>
              <a:ext uri="{FF2B5EF4-FFF2-40B4-BE49-F238E27FC236}">
                <a16:creationId xmlns:a16="http://schemas.microsoft.com/office/drawing/2014/main" id="{111DA9D3-6B86-406A-B298-8447384E7C8B}"/>
              </a:ext>
            </a:extLst>
          </p:cNvPr>
          <p:cNvSpPr txBox="1"/>
          <p:nvPr/>
        </p:nvSpPr>
        <p:spPr>
          <a:xfrm>
            <a:off x="48874" y="4766105"/>
            <a:ext cx="814182" cy="338554"/>
          </a:xfrm>
          <a:prstGeom prst="rect">
            <a:avLst/>
          </a:prstGeom>
          <a:noFill/>
        </p:spPr>
        <p:txBody>
          <a:bodyPr wrap="square" rtlCol="0">
            <a:spAutoFit/>
          </a:bodyPr>
          <a:lstStyle/>
          <a:p>
            <a:pPr algn="ctr"/>
            <a:r>
              <a:rPr lang="en-US" sz="1600" b="1" dirty="0"/>
              <a:t>DTI</a:t>
            </a:r>
          </a:p>
        </p:txBody>
      </p:sp>
      <p:sp>
        <p:nvSpPr>
          <p:cNvPr id="16" name="Rectangle: Rounded Corners 15">
            <a:extLst>
              <a:ext uri="{FF2B5EF4-FFF2-40B4-BE49-F238E27FC236}">
                <a16:creationId xmlns:a16="http://schemas.microsoft.com/office/drawing/2014/main" id="{1758CF46-BD58-4C1B-B05F-AD1A87B0A52A}"/>
              </a:ext>
            </a:extLst>
          </p:cNvPr>
          <p:cNvSpPr/>
          <p:nvPr/>
        </p:nvSpPr>
        <p:spPr>
          <a:xfrm>
            <a:off x="1045618" y="1409076"/>
            <a:ext cx="5742438" cy="253318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0E3D18D7-D3C7-4166-A937-61E2FC79CA62}"/>
              </a:ext>
            </a:extLst>
          </p:cNvPr>
          <p:cNvSpPr/>
          <p:nvPr/>
        </p:nvSpPr>
        <p:spPr>
          <a:xfrm flipH="1">
            <a:off x="6975935" y="1445308"/>
            <a:ext cx="1152326" cy="2546361"/>
          </a:xfrm>
          <a:prstGeom prst="round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5286C651-9412-4DA8-B9F7-9135E9B7A9F4}"/>
              </a:ext>
            </a:extLst>
          </p:cNvPr>
          <p:cNvCxnSpPr>
            <a:cxnSpLocks/>
          </p:cNvCxnSpPr>
          <p:nvPr/>
        </p:nvCxnSpPr>
        <p:spPr>
          <a:xfrm>
            <a:off x="8128261" y="2782154"/>
            <a:ext cx="30727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706C5E5-8EC6-4FB5-A5C4-E384A068CA6D}"/>
              </a:ext>
            </a:extLst>
          </p:cNvPr>
          <p:cNvSpPr txBox="1"/>
          <p:nvPr/>
        </p:nvSpPr>
        <p:spPr>
          <a:xfrm>
            <a:off x="8011306" y="2140983"/>
            <a:ext cx="1263845" cy="523220"/>
          </a:xfrm>
          <a:prstGeom prst="rect">
            <a:avLst/>
          </a:prstGeom>
          <a:noFill/>
        </p:spPr>
        <p:txBody>
          <a:bodyPr wrap="square" rtlCol="0">
            <a:spAutoFit/>
          </a:bodyPr>
          <a:lstStyle/>
          <a:p>
            <a:pPr algn="ctr"/>
            <a:r>
              <a:rPr lang="en-US" sz="1400" b="1" dirty="0"/>
              <a:t>Phenotypic</a:t>
            </a:r>
          </a:p>
          <a:p>
            <a:pPr algn="ctr"/>
            <a:r>
              <a:rPr lang="en-US" sz="1400" b="1" dirty="0"/>
              <a:t>Measures</a:t>
            </a:r>
          </a:p>
        </p:txBody>
      </p:sp>
      <p:cxnSp>
        <p:nvCxnSpPr>
          <p:cNvPr id="21" name="Straight Arrow Connector 20">
            <a:extLst>
              <a:ext uri="{FF2B5EF4-FFF2-40B4-BE49-F238E27FC236}">
                <a16:creationId xmlns:a16="http://schemas.microsoft.com/office/drawing/2014/main" id="{BE5A5A1C-6F27-4098-9DA3-99FCABE2B7F1}"/>
              </a:ext>
            </a:extLst>
          </p:cNvPr>
          <p:cNvCxnSpPr>
            <a:cxnSpLocks/>
          </p:cNvCxnSpPr>
          <p:nvPr/>
        </p:nvCxnSpPr>
        <p:spPr>
          <a:xfrm>
            <a:off x="6788056" y="2782154"/>
            <a:ext cx="20901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 name="Connector: Elbow 4">
            <a:extLst>
              <a:ext uri="{FF2B5EF4-FFF2-40B4-BE49-F238E27FC236}">
                <a16:creationId xmlns:a16="http://schemas.microsoft.com/office/drawing/2014/main" id="{B9F9005D-2105-4DED-9775-0E9403F5C82A}"/>
              </a:ext>
            </a:extLst>
          </p:cNvPr>
          <p:cNvCxnSpPr>
            <a:cxnSpLocks/>
          </p:cNvCxnSpPr>
          <p:nvPr/>
        </p:nvCxnSpPr>
        <p:spPr>
          <a:xfrm rot="5400000" flipH="1" flipV="1">
            <a:off x="666891" y="4052772"/>
            <a:ext cx="1534410" cy="1288171"/>
          </a:xfrm>
          <a:prstGeom prst="bentConnector3">
            <a:avLst>
              <a:gd name="adj1" fmla="val -564"/>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7312E7C-6F24-4C0F-9009-FC6A5C9A434D}"/>
              </a:ext>
            </a:extLst>
          </p:cNvPr>
          <p:cNvCxnSpPr>
            <a:cxnSpLocks/>
          </p:cNvCxnSpPr>
          <p:nvPr/>
        </p:nvCxnSpPr>
        <p:spPr>
          <a:xfrm>
            <a:off x="798206" y="2718488"/>
            <a:ext cx="20901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F012E4F-0590-4C61-ACF7-A050D77EE041}"/>
              </a:ext>
            </a:extLst>
          </p:cNvPr>
          <p:cNvSpPr txBox="1"/>
          <p:nvPr/>
        </p:nvSpPr>
        <p:spPr>
          <a:xfrm>
            <a:off x="1007218" y="2504052"/>
            <a:ext cx="5784984" cy="369332"/>
          </a:xfrm>
          <a:prstGeom prst="rect">
            <a:avLst/>
          </a:prstGeom>
          <a:noFill/>
        </p:spPr>
        <p:txBody>
          <a:bodyPr wrap="square" rtlCol="0">
            <a:spAutoFit/>
          </a:bodyPr>
          <a:lstStyle/>
          <a:p>
            <a:pPr algn="ctr"/>
            <a:r>
              <a:rPr lang="en-US" b="1" dirty="0">
                <a:solidFill>
                  <a:schemeClr val="accent6">
                    <a:lumMod val="50000"/>
                  </a:schemeClr>
                </a:solidFill>
              </a:rPr>
              <a:t>Representation Learning – Graph Convolutional Model</a:t>
            </a:r>
          </a:p>
        </p:txBody>
      </p:sp>
      <p:sp>
        <p:nvSpPr>
          <p:cNvPr id="25" name="TextBox 24">
            <a:extLst>
              <a:ext uri="{FF2B5EF4-FFF2-40B4-BE49-F238E27FC236}">
                <a16:creationId xmlns:a16="http://schemas.microsoft.com/office/drawing/2014/main" id="{C50B49F9-EBC1-467D-9B23-300B88728025}"/>
              </a:ext>
            </a:extLst>
          </p:cNvPr>
          <p:cNvSpPr txBox="1"/>
          <p:nvPr/>
        </p:nvSpPr>
        <p:spPr>
          <a:xfrm>
            <a:off x="6819916" y="2402594"/>
            <a:ext cx="1449384" cy="646331"/>
          </a:xfrm>
          <a:prstGeom prst="rect">
            <a:avLst/>
          </a:prstGeom>
          <a:noFill/>
        </p:spPr>
        <p:txBody>
          <a:bodyPr wrap="square" rtlCol="0">
            <a:spAutoFit/>
          </a:bodyPr>
          <a:lstStyle/>
          <a:p>
            <a:pPr algn="ctr"/>
            <a:r>
              <a:rPr lang="en-US" b="1" dirty="0">
                <a:solidFill>
                  <a:schemeClr val="accent1">
                    <a:lumMod val="50000"/>
                  </a:schemeClr>
                </a:solidFill>
              </a:rPr>
              <a:t>Regression</a:t>
            </a:r>
          </a:p>
          <a:p>
            <a:pPr algn="ctr"/>
            <a:r>
              <a:rPr lang="en-US" b="1" dirty="0">
                <a:solidFill>
                  <a:schemeClr val="accent1">
                    <a:lumMod val="50000"/>
                  </a:schemeClr>
                </a:solidFill>
              </a:rPr>
              <a:t> Model</a:t>
            </a:r>
          </a:p>
        </p:txBody>
      </p:sp>
      <p:pic>
        <p:nvPicPr>
          <p:cNvPr id="22" name="Picture 21">
            <a:extLst>
              <a:ext uri="{FF2B5EF4-FFF2-40B4-BE49-F238E27FC236}">
                <a16:creationId xmlns:a16="http://schemas.microsoft.com/office/drawing/2014/main" id="{4717C87F-B1DD-4A4C-9632-3EE32B1EBA09}"/>
              </a:ext>
            </a:extLst>
          </p:cNvPr>
          <p:cNvPicPr>
            <a:picLocks noChangeAspect="1"/>
          </p:cNvPicPr>
          <p:nvPr/>
        </p:nvPicPr>
        <p:blipFill>
          <a:blip r:embed="rId5"/>
          <a:stretch>
            <a:fillRect/>
          </a:stretch>
        </p:blipFill>
        <p:spPr>
          <a:xfrm>
            <a:off x="8431952" y="2598648"/>
            <a:ext cx="571500" cy="361950"/>
          </a:xfrm>
          <a:prstGeom prst="rect">
            <a:avLst/>
          </a:prstGeom>
        </p:spPr>
      </p:pic>
      <p:sp>
        <p:nvSpPr>
          <p:cNvPr id="2" name="TextBox 1">
            <a:extLst>
              <a:ext uri="{FF2B5EF4-FFF2-40B4-BE49-F238E27FC236}">
                <a16:creationId xmlns:a16="http://schemas.microsoft.com/office/drawing/2014/main" id="{828E8DA0-6016-4FA3-8A3E-9A3793372C39}"/>
              </a:ext>
            </a:extLst>
          </p:cNvPr>
          <p:cNvSpPr txBox="1"/>
          <p:nvPr/>
        </p:nvSpPr>
        <p:spPr>
          <a:xfrm>
            <a:off x="48874" y="6383649"/>
            <a:ext cx="9095126" cy="430887"/>
          </a:xfrm>
          <a:prstGeom prst="rect">
            <a:avLst/>
          </a:prstGeom>
          <a:noFill/>
        </p:spPr>
        <p:txBody>
          <a:bodyPr wrap="square" rtlCol="0">
            <a:spAutoFit/>
          </a:bodyPr>
          <a:lstStyle/>
          <a:p>
            <a:r>
              <a:rPr lang="en-US" sz="1100" b="1" dirty="0">
                <a:solidFill>
                  <a:schemeClr val="bg1"/>
                </a:solidFill>
                <a:effectLst/>
              </a:rPr>
              <a:t>N.S. D’Souza</a:t>
            </a:r>
            <a:r>
              <a:rPr lang="en-US" sz="1100" dirty="0">
                <a:solidFill>
                  <a:schemeClr val="bg1"/>
                </a:solidFill>
                <a:effectLst/>
              </a:rPr>
              <a:t>, M.B. </a:t>
            </a:r>
            <a:r>
              <a:rPr lang="en-US" sz="1100" dirty="0" err="1">
                <a:solidFill>
                  <a:schemeClr val="bg1"/>
                </a:solidFill>
                <a:effectLst/>
              </a:rPr>
              <a:t>Nebel</a:t>
            </a:r>
            <a:r>
              <a:rPr lang="en-US" sz="1100" dirty="0">
                <a:solidFill>
                  <a:schemeClr val="bg1"/>
                </a:solidFill>
                <a:effectLst/>
              </a:rPr>
              <a:t>, D. </a:t>
            </a:r>
            <a:r>
              <a:rPr lang="en-US" sz="1100" dirty="0" err="1">
                <a:solidFill>
                  <a:schemeClr val="bg1"/>
                </a:solidFill>
                <a:effectLst/>
              </a:rPr>
              <a:t>Crocetti</a:t>
            </a:r>
            <a:r>
              <a:rPr lang="en-US" sz="1100" dirty="0">
                <a:solidFill>
                  <a:schemeClr val="bg1"/>
                </a:solidFill>
                <a:effectLst/>
              </a:rPr>
              <a:t>, N. </a:t>
            </a:r>
            <a:r>
              <a:rPr lang="en-US" sz="1100" dirty="0" err="1">
                <a:solidFill>
                  <a:schemeClr val="bg1"/>
                </a:solidFill>
                <a:effectLst/>
              </a:rPr>
              <a:t>Wymbs</a:t>
            </a:r>
            <a:r>
              <a:rPr lang="en-US" sz="1100" dirty="0">
                <a:solidFill>
                  <a:schemeClr val="bg1"/>
                </a:solidFill>
                <a:effectLst/>
              </a:rPr>
              <a:t>, J. Robinson, S. </a:t>
            </a:r>
            <a:r>
              <a:rPr lang="en-US" sz="1100" dirty="0" err="1">
                <a:solidFill>
                  <a:schemeClr val="bg1"/>
                </a:solidFill>
                <a:effectLst/>
              </a:rPr>
              <a:t>Mostofsky</a:t>
            </a:r>
            <a:r>
              <a:rPr lang="en-US" sz="1100" dirty="0">
                <a:solidFill>
                  <a:schemeClr val="bg1"/>
                </a:solidFill>
                <a:effectLst/>
              </a:rPr>
              <a:t> and A. Venkataraman. </a:t>
            </a:r>
            <a:r>
              <a:rPr lang="en-US" sz="1100" dirty="0">
                <a:solidFill>
                  <a:schemeClr val="bg1"/>
                </a:solidFill>
              </a:rPr>
              <a:t>“M-GCN: A Multimodal Graph Convolutional Network to Integrate Functional and Structural Connectomics Data to Predict Multidimensional Phenotypic Characterizations” In Proc, MIDL 2021</a:t>
            </a:r>
          </a:p>
        </p:txBody>
      </p:sp>
    </p:spTree>
    <p:extLst>
      <p:ext uri="{BB962C8B-B14F-4D97-AF65-F5344CB8AC3E}">
        <p14:creationId xmlns:p14="http://schemas.microsoft.com/office/powerpoint/2010/main" val="16698202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52F949EC-C868-4E17-9E74-49A81CB27DA9}"/>
              </a:ext>
            </a:extLst>
          </p:cNvPr>
          <p:cNvCxnSpPr/>
          <p:nvPr/>
        </p:nvCxnSpPr>
        <p:spPr>
          <a:xfrm>
            <a:off x="121920"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E5A5A1C-6F27-4098-9DA3-99FCABE2B7F1}"/>
              </a:ext>
            </a:extLst>
          </p:cNvPr>
          <p:cNvCxnSpPr>
            <a:cxnSpLocks/>
          </p:cNvCxnSpPr>
          <p:nvPr/>
        </p:nvCxnSpPr>
        <p:spPr>
          <a:xfrm>
            <a:off x="6202270" y="2767187"/>
            <a:ext cx="787862" cy="506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2" name="Shape 63" descr="corr.jpg">
            <a:extLst>
              <a:ext uri="{FF2B5EF4-FFF2-40B4-BE49-F238E27FC236}">
                <a16:creationId xmlns:a16="http://schemas.microsoft.com/office/drawing/2014/main" id="{ED8C968C-2175-4FC0-A853-3915A6AD6E59}"/>
              </a:ext>
            </a:extLst>
          </p:cNvPr>
          <p:cNvPicPr preferRelativeResize="0"/>
          <p:nvPr/>
        </p:nvPicPr>
        <p:blipFill rotWithShape="1">
          <a:blip r:embed="rId3">
            <a:alphaModFix/>
          </a:blip>
          <a:srcRect l="11336" t="7856" r="20329" b="11066"/>
          <a:stretch/>
        </p:blipFill>
        <p:spPr>
          <a:xfrm>
            <a:off x="1121105" y="2169254"/>
            <a:ext cx="1210771" cy="1176848"/>
          </a:xfrm>
          <a:prstGeom prst="rect">
            <a:avLst/>
          </a:prstGeom>
          <a:ln w="28575">
            <a:solidFill>
              <a:schemeClr val="tx1">
                <a:lumMod val="95000"/>
                <a:lumOff val="5000"/>
              </a:schemeClr>
            </a:solidFill>
          </a:ln>
          <a:effectLst>
            <a:outerShdw blurRad="292100" dist="139700" dir="2700000" algn="tl" rotWithShape="0">
              <a:srgbClr val="333333">
                <a:alpha val="0"/>
              </a:srgbClr>
            </a:outerShdw>
          </a:effectLst>
        </p:spPr>
      </p:pic>
      <p:sp>
        <p:nvSpPr>
          <p:cNvPr id="27" name="Rectangle 26">
            <a:extLst>
              <a:ext uri="{FF2B5EF4-FFF2-40B4-BE49-F238E27FC236}">
                <a16:creationId xmlns:a16="http://schemas.microsoft.com/office/drawing/2014/main" id="{33D1DFBF-62AA-4115-81C0-11B07396FE5E}"/>
              </a:ext>
            </a:extLst>
          </p:cNvPr>
          <p:cNvSpPr/>
          <p:nvPr/>
        </p:nvSpPr>
        <p:spPr>
          <a:xfrm rot="5400000">
            <a:off x="1674782" y="1842141"/>
            <a:ext cx="60379" cy="1237409"/>
          </a:xfrm>
          <a:prstGeom prst="rect">
            <a:avLst/>
          </a:prstGeom>
          <a:solidFill>
            <a:srgbClr val="FFEEB7"/>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E5ECF30-1BBA-4EF7-80AB-67AFF36F08F1}"/>
              </a:ext>
            </a:extLst>
          </p:cNvPr>
          <p:cNvSpPr/>
          <p:nvPr/>
        </p:nvSpPr>
        <p:spPr>
          <a:xfrm rot="5400000" flipH="1" flipV="1">
            <a:off x="784253" y="2727450"/>
            <a:ext cx="1176846" cy="60458"/>
          </a:xfrm>
          <a:prstGeom prst="rect">
            <a:avLst/>
          </a:prstGeom>
          <a:solidFill>
            <a:srgbClr val="FFEEB7"/>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ube 28">
            <a:extLst>
              <a:ext uri="{FF2B5EF4-FFF2-40B4-BE49-F238E27FC236}">
                <a16:creationId xmlns:a16="http://schemas.microsoft.com/office/drawing/2014/main" id="{E48721C6-F882-420A-9514-009BE6B27BDD}"/>
              </a:ext>
            </a:extLst>
          </p:cNvPr>
          <p:cNvSpPr/>
          <p:nvPr/>
        </p:nvSpPr>
        <p:spPr>
          <a:xfrm>
            <a:off x="3063320" y="1907104"/>
            <a:ext cx="1333153" cy="1176849"/>
          </a:xfrm>
          <a:prstGeom prst="cube">
            <a:avLst>
              <a:gd name="adj" fmla="val 4910"/>
            </a:avLst>
          </a:prstGeom>
          <a:solidFill>
            <a:schemeClr val="accent2">
              <a:lumMod val="60000"/>
              <a:lumOff val="40000"/>
            </a:schemeClr>
          </a:solidFill>
          <a:ln w="3492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ube 29">
            <a:extLst>
              <a:ext uri="{FF2B5EF4-FFF2-40B4-BE49-F238E27FC236}">
                <a16:creationId xmlns:a16="http://schemas.microsoft.com/office/drawing/2014/main" id="{86AD43CF-77A0-43DF-8B6B-BB765DB3D27F}"/>
              </a:ext>
            </a:extLst>
          </p:cNvPr>
          <p:cNvSpPr/>
          <p:nvPr/>
        </p:nvSpPr>
        <p:spPr>
          <a:xfrm>
            <a:off x="2952254" y="2014028"/>
            <a:ext cx="1333153" cy="1176849"/>
          </a:xfrm>
          <a:prstGeom prst="cube">
            <a:avLst>
              <a:gd name="adj" fmla="val 4910"/>
            </a:avLst>
          </a:prstGeom>
          <a:solidFill>
            <a:schemeClr val="accent2">
              <a:lumMod val="60000"/>
              <a:lumOff val="40000"/>
            </a:schemeClr>
          </a:solidFill>
          <a:ln w="3492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ube 30">
            <a:extLst>
              <a:ext uri="{FF2B5EF4-FFF2-40B4-BE49-F238E27FC236}">
                <a16:creationId xmlns:a16="http://schemas.microsoft.com/office/drawing/2014/main" id="{DAC2D61C-58CB-4E82-B766-E6FFA4F5087C}"/>
              </a:ext>
            </a:extLst>
          </p:cNvPr>
          <p:cNvSpPr/>
          <p:nvPr/>
        </p:nvSpPr>
        <p:spPr>
          <a:xfrm>
            <a:off x="2841188" y="2123827"/>
            <a:ext cx="1333152" cy="1149175"/>
          </a:xfrm>
          <a:prstGeom prst="cube">
            <a:avLst>
              <a:gd name="adj" fmla="val 4910"/>
            </a:avLst>
          </a:prstGeom>
          <a:solidFill>
            <a:schemeClr val="accent2">
              <a:lumMod val="60000"/>
              <a:lumOff val="40000"/>
            </a:schemeClr>
          </a:solidFill>
          <a:ln w="3492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ube 31">
            <a:extLst>
              <a:ext uri="{FF2B5EF4-FFF2-40B4-BE49-F238E27FC236}">
                <a16:creationId xmlns:a16="http://schemas.microsoft.com/office/drawing/2014/main" id="{B8CF6D97-EDC0-4F52-88DA-2458625610C1}"/>
              </a:ext>
            </a:extLst>
          </p:cNvPr>
          <p:cNvSpPr/>
          <p:nvPr/>
        </p:nvSpPr>
        <p:spPr>
          <a:xfrm>
            <a:off x="2746322" y="2230751"/>
            <a:ext cx="1347673" cy="1149175"/>
          </a:xfrm>
          <a:prstGeom prst="cube">
            <a:avLst>
              <a:gd name="adj" fmla="val 4910"/>
            </a:avLst>
          </a:prstGeom>
          <a:solidFill>
            <a:schemeClr val="accent2">
              <a:lumMod val="60000"/>
              <a:lumOff val="40000"/>
            </a:schemeClr>
          </a:solidFill>
          <a:ln w="3492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8AF01436-2788-480E-858F-77EA4A4FC80A}"/>
              </a:ext>
            </a:extLst>
          </p:cNvPr>
          <p:cNvSpPr/>
          <p:nvPr/>
        </p:nvSpPr>
        <p:spPr>
          <a:xfrm rot="5400000">
            <a:off x="2946960" y="2460080"/>
            <a:ext cx="150361" cy="151894"/>
          </a:xfrm>
          <a:prstGeom prst="rect">
            <a:avLst/>
          </a:prstGeom>
          <a:solidFill>
            <a:srgbClr val="FFEEB7"/>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Curved Down 25">
            <a:extLst>
              <a:ext uri="{FF2B5EF4-FFF2-40B4-BE49-F238E27FC236}">
                <a16:creationId xmlns:a16="http://schemas.microsoft.com/office/drawing/2014/main" id="{79CEA52F-1F21-4CDF-8416-E2B27DEA84CF}"/>
              </a:ext>
            </a:extLst>
          </p:cNvPr>
          <p:cNvSpPr/>
          <p:nvPr/>
        </p:nvSpPr>
        <p:spPr>
          <a:xfrm flipV="1">
            <a:off x="1372676" y="2580665"/>
            <a:ext cx="1666830" cy="292960"/>
          </a:xfrm>
          <a:prstGeom prst="curvedDownArrow">
            <a:avLst/>
          </a:prstGeom>
          <a:solidFill>
            <a:srgbClr val="FF0000">
              <a:alpha val="6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ube 33">
            <a:extLst>
              <a:ext uri="{FF2B5EF4-FFF2-40B4-BE49-F238E27FC236}">
                <a16:creationId xmlns:a16="http://schemas.microsoft.com/office/drawing/2014/main" id="{C70084B8-EE4B-4FC5-BA9C-2515BE50DCCC}"/>
              </a:ext>
            </a:extLst>
          </p:cNvPr>
          <p:cNvSpPr/>
          <p:nvPr/>
        </p:nvSpPr>
        <p:spPr>
          <a:xfrm>
            <a:off x="3655732" y="2828894"/>
            <a:ext cx="1148328" cy="104569"/>
          </a:xfrm>
          <a:prstGeom prst="cube">
            <a:avLst/>
          </a:prstGeom>
          <a:solidFill>
            <a:srgbClr val="FFC000"/>
          </a:solidFill>
          <a:ln>
            <a:noFill/>
          </a:ln>
          <a:scene3d>
            <a:camera prst="orthographicFront">
              <a:rot lat="20399998" lon="14999976"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6762D142-4F46-443D-A915-2272731513D9}"/>
              </a:ext>
            </a:extLst>
          </p:cNvPr>
          <p:cNvSpPr/>
          <p:nvPr/>
        </p:nvSpPr>
        <p:spPr>
          <a:xfrm rot="5400000">
            <a:off x="3357554" y="2435163"/>
            <a:ext cx="62007" cy="1283855"/>
          </a:xfrm>
          <a:prstGeom prst="rect">
            <a:avLst/>
          </a:prstGeom>
          <a:solidFill>
            <a:srgbClr val="FFE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ube 35">
            <a:extLst>
              <a:ext uri="{FF2B5EF4-FFF2-40B4-BE49-F238E27FC236}">
                <a16:creationId xmlns:a16="http://schemas.microsoft.com/office/drawing/2014/main" id="{0582229C-F4B6-40A8-B739-61DB0C967A77}"/>
              </a:ext>
            </a:extLst>
          </p:cNvPr>
          <p:cNvSpPr/>
          <p:nvPr/>
        </p:nvSpPr>
        <p:spPr>
          <a:xfrm>
            <a:off x="4876920" y="2014027"/>
            <a:ext cx="165236" cy="1332491"/>
          </a:xfrm>
          <a:prstGeom prst="cube">
            <a:avLst>
              <a:gd name="adj" fmla="val 23227"/>
            </a:avLst>
          </a:prstGeom>
          <a:solidFill>
            <a:schemeClr val="accent2">
              <a:lumMod val="60000"/>
              <a:lumOff val="40000"/>
            </a:schemeClr>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Cube 36">
            <a:extLst>
              <a:ext uri="{FF2B5EF4-FFF2-40B4-BE49-F238E27FC236}">
                <a16:creationId xmlns:a16="http://schemas.microsoft.com/office/drawing/2014/main" id="{08D50750-84A3-40EC-A3F4-A78A6B9A9CF5}"/>
              </a:ext>
            </a:extLst>
          </p:cNvPr>
          <p:cNvSpPr/>
          <p:nvPr/>
        </p:nvSpPr>
        <p:spPr>
          <a:xfrm>
            <a:off x="5036823" y="2052243"/>
            <a:ext cx="45719" cy="1293859"/>
          </a:xfrm>
          <a:prstGeom prst="cube">
            <a:avLst>
              <a:gd name="adj" fmla="val 23227"/>
            </a:avLst>
          </a:prstGeom>
          <a:solidFill>
            <a:srgbClr val="FFC000"/>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38" name="Arrow: Curved Down 37">
            <a:extLst>
              <a:ext uri="{FF2B5EF4-FFF2-40B4-BE49-F238E27FC236}">
                <a16:creationId xmlns:a16="http://schemas.microsoft.com/office/drawing/2014/main" id="{EED83C65-35FF-4817-8117-5EFA4A8270BF}"/>
              </a:ext>
            </a:extLst>
          </p:cNvPr>
          <p:cNvSpPr/>
          <p:nvPr/>
        </p:nvSpPr>
        <p:spPr>
          <a:xfrm>
            <a:off x="3160522" y="2777093"/>
            <a:ext cx="1801959" cy="247691"/>
          </a:xfrm>
          <a:prstGeom prst="curvedDownArrow">
            <a:avLst>
              <a:gd name="adj1" fmla="val 25000"/>
              <a:gd name="adj2" fmla="val 50000"/>
              <a:gd name="adj3" fmla="val 28900"/>
            </a:avLst>
          </a:prstGeom>
          <a:solidFill>
            <a:srgbClr val="FF0000">
              <a:alpha val="6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Rectangle 44">
            <a:extLst>
              <a:ext uri="{FF2B5EF4-FFF2-40B4-BE49-F238E27FC236}">
                <a16:creationId xmlns:a16="http://schemas.microsoft.com/office/drawing/2014/main" id="{538E71F2-05DA-4263-B0EE-BC314D3C8F3E}"/>
              </a:ext>
            </a:extLst>
          </p:cNvPr>
          <p:cNvSpPr/>
          <p:nvPr/>
        </p:nvSpPr>
        <p:spPr>
          <a:xfrm rot="5400000">
            <a:off x="4864284" y="3058724"/>
            <a:ext cx="144788" cy="119518"/>
          </a:xfrm>
          <a:prstGeom prst="rect">
            <a:avLst/>
          </a:prstGeom>
          <a:solidFill>
            <a:srgbClr val="FFEEB7"/>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ube 45">
            <a:extLst>
              <a:ext uri="{FF2B5EF4-FFF2-40B4-BE49-F238E27FC236}">
                <a16:creationId xmlns:a16="http://schemas.microsoft.com/office/drawing/2014/main" id="{AF2EF59F-3FA7-4D28-9AD9-2D1D6A278719}"/>
              </a:ext>
            </a:extLst>
          </p:cNvPr>
          <p:cNvSpPr/>
          <p:nvPr/>
        </p:nvSpPr>
        <p:spPr>
          <a:xfrm>
            <a:off x="5961934" y="1844771"/>
            <a:ext cx="177590" cy="1714148"/>
          </a:xfrm>
          <a:prstGeom prst="cube">
            <a:avLst>
              <a:gd name="adj" fmla="val 23227"/>
            </a:avLst>
          </a:prstGeom>
          <a:solidFill>
            <a:schemeClr val="accent6">
              <a:lumMod val="40000"/>
              <a:lumOff val="60000"/>
            </a:schemeClr>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7" name="Straight Connector 46">
            <a:extLst>
              <a:ext uri="{FF2B5EF4-FFF2-40B4-BE49-F238E27FC236}">
                <a16:creationId xmlns:a16="http://schemas.microsoft.com/office/drawing/2014/main" id="{E4E137FB-42E1-46D8-ACC7-F1F26C25C5AB}"/>
              </a:ext>
            </a:extLst>
          </p:cNvPr>
          <p:cNvCxnSpPr>
            <a:cxnSpLocks/>
          </p:cNvCxnSpPr>
          <p:nvPr/>
        </p:nvCxnSpPr>
        <p:spPr>
          <a:xfrm flipV="1">
            <a:off x="4968962" y="1863277"/>
            <a:ext cx="992972" cy="162567"/>
          </a:xfrm>
          <a:prstGeom prst="line">
            <a:avLst/>
          </a:prstGeom>
          <a:ln w="22225"/>
        </p:spPr>
        <p:style>
          <a:lnRef idx="1">
            <a:schemeClr val="accent2"/>
          </a:lnRef>
          <a:fillRef idx="0">
            <a:schemeClr val="accent2"/>
          </a:fillRef>
          <a:effectRef idx="0">
            <a:schemeClr val="accent2"/>
          </a:effectRef>
          <a:fontRef idx="minor">
            <a:schemeClr val="tx1"/>
          </a:fontRef>
        </p:style>
      </p:cxnSp>
      <p:cxnSp>
        <p:nvCxnSpPr>
          <p:cNvPr id="48" name="Straight Connector 47">
            <a:extLst>
              <a:ext uri="{FF2B5EF4-FFF2-40B4-BE49-F238E27FC236}">
                <a16:creationId xmlns:a16="http://schemas.microsoft.com/office/drawing/2014/main" id="{F3737F8C-BBBB-4159-AC75-E9363E5312B4}"/>
              </a:ext>
            </a:extLst>
          </p:cNvPr>
          <p:cNvCxnSpPr>
            <a:cxnSpLocks/>
            <a:stCxn id="37" idx="3"/>
            <a:endCxn id="46" idx="3"/>
          </p:cNvCxnSpPr>
          <p:nvPr/>
        </p:nvCxnSpPr>
        <p:spPr>
          <a:xfrm>
            <a:off x="5054373" y="3346102"/>
            <a:ext cx="975732" cy="212817"/>
          </a:xfrm>
          <a:prstGeom prst="line">
            <a:avLst/>
          </a:prstGeom>
          <a:ln w="19050"/>
        </p:spPr>
        <p:style>
          <a:lnRef idx="1">
            <a:schemeClr val="accent2"/>
          </a:lnRef>
          <a:fillRef idx="0">
            <a:schemeClr val="accent2"/>
          </a:fillRef>
          <a:effectRef idx="0">
            <a:schemeClr val="accent2"/>
          </a:effectRef>
          <a:fontRef idx="minor">
            <a:schemeClr val="tx1"/>
          </a:fontRef>
        </p:style>
      </p:cxnSp>
      <p:pic>
        <p:nvPicPr>
          <p:cNvPr id="39" name="Picture 38" descr="A close up of a clock&#10;&#10;Description generated with high confidence">
            <a:extLst>
              <a:ext uri="{FF2B5EF4-FFF2-40B4-BE49-F238E27FC236}">
                <a16:creationId xmlns:a16="http://schemas.microsoft.com/office/drawing/2014/main" id="{4E9E080E-E91B-4912-965A-C61616E73585}"/>
              </a:ext>
            </a:extLst>
          </p:cNvPr>
          <p:cNvPicPr>
            <a:picLocks noChangeAspect="1"/>
          </p:cNvPicPr>
          <p:nvPr/>
        </p:nvPicPr>
        <p:blipFill rotWithShape="1">
          <a:blip r:embed="rId4">
            <a:extLst>
              <a:ext uri="{28A0092B-C50C-407E-A947-70E740481C1C}">
                <a14:useLocalDpi xmlns:a14="http://schemas.microsoft.com/office/drawing/2010/main" val="0"/>
              </a:ext>
            </a:extLst>
          </a:blip>
          <a:srcRect l="10238" t="-1131" r="10643" b="1131"/>
          <a:stretch/>
        </p:blipFill>
        <p:spPr>
          <a:xfrm>
            <a:off x="134976" y="2266505"/>
            <a:ext cx="668091" cy="844426"/>
          </a:xfrm>
          <a:prstGeom prst="rect">
            <a:avLst/>
          </a:prstGeom>
        </p:spPr>
      </p:pic>
      <p:sp>
        <p:nvSpPr>
          <p:cNvPr id="40" name="TextBox 39">
            <a:extLst>
              <a:ext uri="{FF2B5EF4-FFF2-40B4-BE49-F238E27FC236}">
                <a16:creationId xmlns:a16="http://schemas.microsoft.com/office/drawing/2014/main" id="{AE7C01BA-C2C7-468E-A473-97C800C78933}"/>
              </a:ext>
            </a:extLst>
          </p:cNvPr>
          <p:cNvSpPr txBox="1"/>
          <p:nvPr/>
        </p:nvSpPr>
        <p:spPr>
          <a:xfrm>
            <a:off x="104495" y="1926191"/>
            <a:ext cx="1056922" cy="338554"/>
          </a:xfrm>
          <a:prstGeom prst="rect">
            <a:avLst/>
          </a:prstGeom>
          <a:noFill/>
        </p:spPr>
        <p:txBody>
          <a:bodyPr wrap="square" rtlCol="0">
            <a:spAutoFit/>
          </a:bodyPr>
          <a:lstStyle/>
          <a:p>
            <a:r>
              <a:rPr lang="en-US" sz="1600" b="1" dirty="0"/>
              <a:t>rs-fMRI</a:t>
            </a:r>
          </a:p>
        </p:txBody>
      </p:sp>
      <p:pic>
        <p:nvPicPr>
          <p:cNvPr id="41" name="Picture 40" descr="A close up of a colorful background&#10;&#10;Description automatically generated">
            <a:extLst>
              <a:ext uri="{FF2B5EF4-FFF2-40B4-BE49-F238E27FC236}">
                <a16:creationId xmlns:a16="http://schemas.microsoft.com/office/drawing/2014/main" id="{E348C37C-373E-4B43-86E8-08A0C77EF79B}"/>
              </a:ext>
            </a:extLst>
          </p:cNvPr>
          <p:cNvPicPr>
            <a:picLocks noChangeAspect="1"/>
          </p:cNvPicPr>
          <p:nvPr/>
        </p:nvPicPr>
        <p:blipFill rotWithShape="1">
          <a:blip r:embed="rId5">
            <a:extLst>
              <a:ext uri="{28A0092B-C50C-407E-A947-70E740481C1C}">
                <a14:useLocalDpi xmlns:a14="http://schemas.microsoft.com/office/drawing/2010/main" val="0"/>
              </a:ext>
            </a:extLst>
          </a:blip>
          <a:srcRect l="6522" t="1612" r="10231" b="1876"/>
          <a:stretch/>
        </p:blipFill>
        <p:spPr>
          <a:xfrm rot="16200000">
            <a:off x="57536" y="5212578"/>
            <a:ext cx="840394" cy="624556"/>
          </a:xfrm>
          <a:prstGeom prst="rect">
            <a:avLst/>
          </a:prstGeom>
        </p:spPr>
      </p:pic>
      <p:sp>
        <p:nvSpPr>
          <p:cNvPr id="42" name="TextBox 41">
            <a:extLst>
              <a:ext uri="{FF2B5EF4-FFF2-40B4-BE49-F238E27FC236}">
                <a16:creationId xmlns:a16="http://schemas.microsoft.com/office/drawing/2014/main" id="{F8504923-6590-44DE-88AE-DC7BF8573321}"/>
              </a:ext>
            </a:extLst>
          </p:cNvPr>
          <p:cNvSpPr txBox="1"/>
          <p:nvPr/>
        </p:nvSpPr>
        <p:spPr>
          <a:xfrm>
            <a:off x="48874" y="4766105"/>
            <a:ext cx="814182" cy="338554"/>
          </a:xfrm>
          <a:prstGeom prst="rect">
            <a:avLst/>
          </a:prstGeom>
          <a:noFill/>
        </p:spPr>
        <p:txBody>
          <a:bodyPr wrap="square" rtlCol="0">
            <a:spAutoFit/>
          </a:bodyPr>
          <a:lstStyle/>
          <a:p>
            <a:pPr algn="ctr"/>
            <a:r>
              <a:rPr lang="en-US" sz="1600" b="1" dirty="0"/>
              <a:t>DTI</a:t>
            </a:r>
          </a:p>
        </p:txBody>
      </p:sp>
      <p:sp>
        <p:nvSpPr>
          <p:cNvPr id="43" name="Rectangle: Rounded Corners 42">
            <a:extLst>
              <a:ext uri="{FF2B5EF4-FFF2-40B4-BE49-F238E27FC236}">
                <a16:creationId xmlns:a16="http://schemas.microsoft.com/office/drawing/2014/main" id="{B0AD92EC-AF7C-4325-9424-352A44D775AA}"/>
              </a:ext>
            </a:extLst>
          </p:cNvPr>
          <p:cNvSpPr/>
          <p:nvPr/>
        </p:nvSpPr>
        <p:spPr>
          <a:xfrm>
            <a:off x="1045618" y="1409076"/>
            <a:ext cx="5742438" cy="253318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ADB0EF3C-8A29-40D3-8386-A13C6A3DE502}"/>
              </a:ext>
            </a:extLst>
          </p:cNvPr>
          <p:cNvSpPr/>
          <p:nvPr/>
        </p:nvSpPr>
        <p:spPr>
          <a:xfrm flipH="1">
            <a:off x="6975935" y="1445308"/>
            <a:ext cx="1152326" cy="2546361"/>
          </a:xfrm>
          <a:prstGeom prst="round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93D54010-185E-4D4A-8985-30E8B1C0EF26}"/>
              </a:ext>
            </a:extLst>
          </p:cNvPr>
          <p:cNvCxnSpPr>
            <a:cxnSpLocks/>
          </p:cNvCxnSpPr>
          <p:nvPr/>
        </p:nvCxnSpPr>
        <p:spPr>
          <a:xfrm>
            <a:off x="8128261" y="2782154"/>
            <a:ext cx="30727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11AA1D6-6E56-435C-AA2F-12C321B47952}"/>
              </a:ext>
            </a:extLst>
          </p:cNvPr>
          <p:cNvCxnSpPr>
            <a:cxnSpLocks/>
          </p:cNvCxnSpPr>
          <p:nvPr/>
        </p:nvCxnSpPr>
        <p:spPr>
          <a:xfrm>
            <a:off x="6788056" y="2782154"/>
            <a:ext cx="20901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A8636174-1AEB-4E50-8007-8C8C743DFB28}"/>
              </a:ext>
            </a:extLst>
          </p:cNvPr>
          <p:cNvCxnSpPr>
            <a:cxnSpLocks/>
          </p:cNvCxnSpPr>
          <p:nvPr/>
        </p:nvCxnSpPr>
        <p:spPr>
          <a:xfrm rot="5400000" flipH="1" flipV="1">
            <a:off x="666891" y="4052772"/>
            <a:ext cx="1534410" cy="1288171"/>
          </a:xfrm>
          <a:prstGeom prst="bentConnector3">
            <a:avLst>
              <a:gd name="adj1" fmla="val -564"/>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9549C79-6B93-456C-BF1A-88D13CA1FB5A}"/>
              </a:ext>
            </a:extLst>
          </p:cNvPr>
          <p:cNvCxnSpPr>
            <a:cxnSpLocks/>
          </p:cNvCxnSpPr>
          <p:nvPr/>
        </p:nvCxnSpPr>
        <p:spPr>
          <a:xfrm>
            <a:off x="798206" y="2718488"/>
            <a:ext cx="20901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93E67A3C-1CAA-493F-A85E-DD0024A306FA}"/>
              </a:ext>
            </a:extLst>
          </p:cNvPr>
          <p:cNvSpPr txBox="1"/>
          <p:nvPr/>
        </p:nvSpPr>
        <p:spPr>
          <a:xfrm>
            <a:off x="6819916" y="2402594"/>
            <a:ext cx="1449384" cy="646331"/>
          </a:xfrm>
          <a:prstGeom prst="rect">
            <a:avLst/>
          </a:prstGeom>
          <a:noFill/>
        </p:spPr>
        <p:txBody>
          <a:bodyPr wrap="square" rtlCol="0">
            <a:spAutoFit/>
          </a:bodyPr>
          <a:lstStyle/>
          <a:p>
            <a:pPr algn="ctr"/>
            <a:r>
              <a:rPr lang="en-US" b="1" dirty="0">
                <a:solidFill>
                  <a:schemeClr val="accent1">
                    <a:lumMod val="50000"/>
                  </a:schemeClr>
                </a:solidFill>
              </a:rPr>
              <a:t>Regression</a:t>
            </a:r>
          </a:p>
          <a:p>
            <a:pPr algn="ctr"/>
            <a:r>
              <a:rPr lang="en-US" b="1" dirty="0">
                <a:solidFill>
                  <a:schemeClr val="accent1">
                    <a:lumMod val="50000"/>
                  </a:schemeClr>
                </a:solidFill>
              </a:rPr>
              <a:t> Model</a:t>
            </a:r>
          </a:p>
        </p:txBody>
      </p:sp>
      <p:sp>
        <p:nvSpPr>
          <p:cNvPr id="61" name="Title 1">
            <a:extLst>
              <a:ext uri="{FF2B5EF4-FFF2-40B4-BE49-F238E27FC236}">
                <a16:creationId xmlns:a16="http://schemas.microsoft.com/office/drawing/2014/main" id="{C93D15DB-F2E5-4BD7-BCB2-7F3319604075}"/>
              </a:ext>
            </a:extLst>
          </p:cNvPr>
          <p:cNvSpPr txBox="1">
            <a:spLocks/>
          </p:cNvSpPr>
          <p:nvPr/>
        </p:nvSpPr>
        <p:spPr>
          <a:xfrm>
            <a:off x="0" y="-619760"/>
            <a:ext cx="9144416" cy="14509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4300" dirty="0"/>
              <a:t>Multimodal Graph Convolutional Model</a:t>
            </a:r>
          </a:p>
        </p:txBody>
      </p:sp>
      <p:sp>
        <p:nvSpPr>
          <p:cNvPr id="62" name="TextBox 61">
            <a:extLst>
              <a:ext uri="{FF2B5EF4-FFF2-40B4-BE49-F238E27FC236}">
                <a16:creationId xmlns:a16="http://schemas.microsoft.com/office/drawing/2014/main" id="{4283E7D2-D28F-4E37-A7AA-25419D316313}"/>
              </a:ext>
            </a:extLst>
          </p:cNvPr>
          <p:cNvSpPr txBox="1"/>
          <p:nvPr/>
        </p:nvSpPr>
        <p:spPr>
          <a:xfrm>
            <a:off x="8011306" y="2140983"/>
            <a:ext cx="1263845" cy="523220"/>
          </a:xfrm>
          <a:prstGeom prst="rect">
            <a:avLst/>
          </a:prstGeom>
          <a:noFill/>
        </p:spPr>
        <p:txBody>
          <a:bodyPr wrap="square" rtlCol="0">
            <a:spAutoFit/>
          </a:bodyPr>
          <a:lstStyle/>
          <a:p>
            <a:pPr algn="ctr"/>
            <a:r>
              <a:rPr lang="en-US" sz="1400" b="1" dirty="0"/>
              <a:t>Phenotypic</a:t>
            </a:r>
          </a:p>
          <a:p>
            <a:pPr algn="ctr"/>
            <a:r>
              <a:rPr lang="en-US" sz="1400" b="1" dirty="0"/>
              <a:t>Measures</a:t>
            </a:r>
          </a:p>
        </p:txBody>
      </p:sp>
      <p:pic>
        <p:nvPicPr>
          <p:cNvPr id="63" name="Picture 62">
            <a:extLst>
              <a:ext uri="{FF2B5EF4-FFF2-40B4-BE49-F238E27FC236}">
                <a16:creationId xmlns:a16="http://schemas.microsoft.com/office/drawing/2014/main" id="{C6BE443E-6312-4060-A769-4F72E9EFDEE6}"/>
              </a:ext>
            </a:extLst>
          </p:cNvPr>
          <p:cNvPicPr>
            <a:picLocks noChangeAspect="1"/>
          </p:cNvPicPr>
          <p:nvPr/>
        </p:nvPicPr>
        <p:blipFill>
          <a:blip r:embed="rId6"/>
          <a:stretch>
            <a:fillRect/>
          </a:stretch>
        </p:blipFill>
        <p:spPr>
          <a:xfrm>
            <a:off x="8431952" y="2598648"/>
            <a:ext cx="571500" cy="361950"/>
          </a:xfrm>
          <a:prstGeom prst="rect">
            <a:avLst/>
          </a:prstGeom>
        </p:spPr>
      </p:pic>
    </p:spTree>
    <p:extLst>
      <p:ext uri="{BB962C8B-B14F-4D97-AF65-F5344CB8AC3E}">
        <p14:creationId xmlns:p14="http://schemas.microsoft.com/office/powerpoint/2010/main" val="27145509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52F949EC-C868-4E17-9E74-49A81CB27DA9}"/>
              </a:ext>
            </a:extLst>
          </p:cNvPr>
          <p:cNvCxnSpPr/>
          <p:nvPr/>
        </p:nvCxnSpPr>
        <p:spPr>
          <a:xfrm>
            <a:off x="121920"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clock&#10;&#10;Description generated with high confidence">
            <a:extLst>
              <a:ext uri="{FF2B5EF4-FFF2-40B4-BE49-F238E27FC236}">
                <a16:creationId xmlns:a16="http://schemas.microsoft.com/office/drawing/2014/main" id="{61AEAEF7-1367-4F55-850F-50B2DF4F7687}"/>
              </a:ext>
            </a:extLst>
          </p:cNvPr>
          <p:cNvPicPr>
            <a:picLocks noChangeAspect="1"/>
          </p:cNvPicPr>
          <p:nvPr/>
        </p:nvPicPr>
        <p:blipFill rotWithShape="1">
          <a:blip r:embed="rId3">
            <a:extLst>
              <a:ext uri="{28A0092B-C50C-407E-A947-70E740481C1C}">
                <a14:useLocalDpi xmlns:a14="http://schemas.microsoft.com/office/drawing/2010/main" val="0"/>
              </a:ext>
            </a:extLst>
          </a:blip>
          <a:srcRect l="10238" t="-1131" r="10643" b="1131"/>
          <a:stretch/>
        </p:blipFill>
        <p:spPr>
          <a:xfrm>
            <a:off x="805678" y="2051593"/>
            <a:ext cx="668091" cy="844426"/>
          </a:xfrm>
          <a:prstGeom prst="rect">
            <a:avLst/>
          </a:prstGeom>
        </p:spPr>
      </p:pic>
      <p:sp>
        <p:nvSpPr>
          <p:cNvPr id="7" name="TextBox 6">
            <a:extLst>
              <a:ext uri="{FF2B5EF4-FFF2-40B4-BE49-F238E27FC236}">
                <a16:creationId xmlns:a16="http://schemas.microsoft.com/office/drawing/2014/main" id="{982C9661-B793-4B12-ADA8-673F2CA504D9}"/>
              </a:ext>
            </a:extLst>
          </p:cNvPr>
          <p:cNvSpPr txBox="1"/>
          <p:nvPr/>
        </p:nvSpPr>
        <p:spPr>
          <a:xfrm>
            <a:off x="755062" y="1699267"/>
            <a:ext cx="1056922" cy="338554"/>
          </a:xfrm>
          <a:prstGeom prst="rect">
            <a:avLst/>
          </a:prstGeom>
          <a:noFill/>
        </p:spPr>
        <p:txBody>
          <a:bodyPr wrap="square" rtlCol="0">
            <a:spAutoFit/>
          </a:bodyPr>
          <a:lstStyle/>
          <a:p>
            <a:r>
              <a:rPr lang="en-US" sz="1600" b="1" dirty="0"/>
              <a:t>rs-fMRI</a:t>
            </a:r>
          </a:p>
        </p:txBody>
      </p:sp>
      <p:pic>
        <p:nvPicPr>
          <p:cNvPr id="8" name="Picture 7" descr="A close up of a colorful background&#10;&#10;Description automatically generated">
            <a:extLst>
              <a:ext uri="{FF2B5EF4-FFF2-40B4-BE49-F238E27FC236}">
                <a16:creationId xmlns:a16="http://schemas.microsoft.com/office/drawing/2014/main" id="{5B526A74-3FDD-4FD7-846C-5F29AA5BE181}"/>
              </a:ext>
            </a:extLst>
          </p:cNvPr>
          <p:cNvPicPr>
            <a:picLocks noChangeAspect="1"/>
          </p:cNvPicPr>
          <p:nvPr/>
        </p:nvPicPr>
        <p:blipFill rotWithShape="1">
          <a:blip r:embed="rId4">
            <a:extLst>
              <a:ext uri="{28A0092B-C50C-407E-A947-70E740481C1C}">
                <a14:useLocalDpi xmlns:a14="http://schemas.microsoft.com/office/drawing/2010/main" val="0"/>
              </a:ext>
            </a:extLst>
          </a:blip>
          <a:srcRect l="6522" t="1612" r="10231" b="1876"/>
          <a:stretch/>
        </p:blipFill>
        <p:spPr>
          <a:xfrm rot="16200000">
            <a:off x="746034" y="5336812"/>
            <a:ext cx="840394" cy="624556"/>
          </a:xfrm>
          <a:prstGeom prst="rect">
            <a:avLst/>
          </a:prstGeom>
        </p:spPr>
      </p:pic>
      <p:sp>
        <p:nvSpPr>
          <p:cNvPr id="15" name="TextBox 14">
            <a:extLst>
              <a:ext uri="{FF2B5EF4-FFF2-40B4-BE49-F238E27FC236}">
                <a16:creationId xmlns:a16="http://schemas.microsoft.com/office/drawing/2014/main" id="{111DA9D3-6B86-406A-B298-8447384E7C8B}"/>
              </a:ext>
            </a:extLst>
          </p:cNvPr>
          <p:cNvSpPr txBox="1"/>
          <p:nvPr/>
        </p:nvSpPr>
        <p:spPr>
          <a:xfrm>
            <a:off x="803112" y="4893936"/>
            <a:ext cx="814182" cy="338554"/>
          </a:xfrm>
          <a:prstGeom prst="rect">
            <a:avLst/>
          </a:prstGeom>
          <a:noFill/>
        </p:spPr>
        <p:txBody>
          <a:bodyPr wrap="square" rtlCol="0">
            <a:spAutoFit/>
          </a:bodyPr>
          <a:lstStyle/>
          <a:p>
            <a:pPr algn="ctr"/>
            <a:r>
              <a:rPr lang="en-US" sz="1600" b="1" dirty="0"/>
              <a:t>DTI</a:t>
            </a:r>
          </a:p>
        </p:txBody>
      </p:sp>
      <p:cxnSp>
        <p:nvCxnSpPr>
          <p:cNvPr id="23" name="Straight Arrow Connector 22">
            <a:extLst>
              <a:ext uri="{FF2B5EF4-FFF2-40B4-BE49-F238E27FC236}">
                <a16:creationId xmlns:a16="http://schemas.microsoft.com/office/drawing/2014/main" id="{F7312E7C-6F24-4C0F-9009-FC6A5C9A434D}"/>
              </a:ext>
            </a:extLst>
          </p:cNvPr>
          <p:cNvCxnSpPr>
            <a:cxnSpLocks/>
          </p:cNvCxnSpPr>
          <p:nvPr/>
        </p:nvCxnSpPr>
        <p:spPr>
          <a:xfrm>
            <a:off x="1473769" y="2473806"/>
            <a:ext cx="52019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2" name="Shape 63" descr="corr.jpg">
            <a:extLst>
              <a:ext uri="{FF2B5EF4-FFF2-40B4-BE49-F238E27FC236}">
                <a16:creationId xmlns:a16="http://schemas.microsoft.com/office/drawing/2014/main" id="{ED8C968C-2175-4FC0-A853-3915A6AD6E59}"/>
              </a:ext>
            </a:extLst>
          </p:cNvPr>
          <p:cNvPicPr preferRelativeResize="0"/>
          <p:nvPr/>
        </p:nvPicPr>
        <p:blipFill rotWithShape="1">
          <a:blip r:embed="rId5">
            <a:alphaModFix/>
          </a:blip>
          <a:srcRect l="11336" t="7856" r="20329" b="11066"/>
          <a:stretch/>
        </p:blipFill>
        <p:spPr>
          <a:xfrm>
            <a:off x="2167203" y="1938985"/>
            <a:ext cx="1198883" cy="1093209"/>
          </a:xfrm>
          <a:prstGeom prst="rect">
            <a:avLst/>
          </a:prstGeom>
          <a:ln w="28575">
            <a:solidFill>
              <a:schemeClr val="tx1">
                <a:lumMod val="95000"/>
                <a:lumOff val="5000"/>
              </a:schemeClr>
            </a:solidFill>
          </a:ln>
          <a:effectLst>
            <a:outerShdw blurRad="292100" dist="139700" dir="2700000" algn="tl" rotWithShape="0">
              <a:srgbClr val="333333">
                <a:alpha val="0"/>
              </a:srgbClr>
            </a:outerShdw>
          </a:effectLst>
        </p:spPr>
      </p:pic>
      <p:sp>
        <p:nvSpPr>
          <p:cNvPr id="27" name="Rectangle 26">
            <a:extLst>
              <a:ext uri="{FF2B5EF4-FFF2-40B4-BE49-F238E27FC236}">
                <a16:creationId xmlns:a16="http://schemas.microsoft.com/office/drawing/2014/main" id="{33D1DFBF-62AA-4115-81C0-11B07396FE5E}"/>
              </a:ext>
            </a:extLst>
          </p:cNvPr>
          <p:cNvSpPr/>
          <p:nvPr/>
        </p:nvSpPr>
        <p:spPr>
          <a:xfrm rot="5400000">
            <a:off x="2731491" y="1642654"/>
            <a:ext cx="60379" cy="1237409"/>
          </a:xfrm>
          <a:prstGeom prst="rect">
            <a:avLst/>
          </a:prstGeom>
          <a:solidFill>
            <a:srgbClr val="FFEEB7"/>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E5ECF30-1BBA-4EF7-80AB-67AFF36F08F1}"/>
              </a:ext>
            </a:extLst>
          </p:cNvPr>
          <p:cNvSpPr/>
          <p:nvPr/>
        </p:nvSpPr>
        <p:spPr>
          <a:xfrm rot="5400000" flipH="1" flipV="1">
            <a:off x="1891756" y="2453617"/>
            <a:ext cx="1107292" cy="47190"/>
          </a:xfrm>
          <a:prstGeom prst="rect">
            <a:avLst/>
          </a:prstGeom>
          <a:solidFill>
            <a:srgbClr val="FFEEB7"/>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Cube 28">
            <a:extLst>
              <a:ext uri="{FF2B5EF4-FFF2-40B4-BE49-F238E27FC236}">
                <a16:creationId xmlns:a16="http://schemas.microsoft.com/office/drawing/2014/main" id="{E48721C6-F882-420A-9514-009BE6B27BDD}"/>
              </a:ext>
            </a:extLst>
          </p:cNvPr>
          <p:cNvSpPr/>
          <p:nvPr/>
        </p:nvSpPr>
        <p:spPr>
          <a:xfrm>
            <a:off x="4137382" y="1549485"/>
            <a:ext cx="1219943" cy="1176849"/>
          </a:xfrm>
          <a:prstGeom prst="cube">
            <a:avLst>
              <a:gd name="adj" fmla="val 4910"/>
            </a:avLst>
          </a:prstGeom>
          <a:solidFill>
            <a:schemeClr val="accent2">
              <a:lumMod val="60000"/>
              <a:lumOff val="40000"/>
            </a:schemeClr>
          </a:solidFill>
          <a:ln w="3492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ube 29">
            <a:extLst>
              <a:ext uri="{FF2B5EF4-FFF2-40B4-BE49-F238E27FC236}">
                <a16:creationId xmlns:a16="http://schemas.microsoft.com/office/drawing/2014/main" id="{86AD43CF-77A0-43DF-8B6B-BB765DB3D27F}"/>
              </a:ext>
            </a:extLst>
          </p:cNvPr>
          <p:cNvSpPr/>
          <p:nvPr/>
        </p:nvSpPr>
        <p:spPr>
          <a:xfrm>
            <a:off x="3994679" y="1671391"/>
            <a:ext cx="1240539" cy="1176849"/>
          </a:xfrm>
          <a:prstGeom prst="cube">
            <a:avLst>
              <a:gd name="adj" fmla="val 4910"/>
            </a:avLst>
          </a:prstGeom>
          <a:solidFill>
            <a:schemeClr val="accent2">
              <a:lumMod val="60000"/>
              <a:lumOff val="40000"/>
            </a:schemeClr>
          </a:solidFill>
          <a:ln w="3492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ube 30">
            <a:extLst>
              <a:ext uri="{FF2B5EF4-FFF2-40B4-BE49-F238E27FC236}">
                <a16:creationId xmlns:a16="http://schemas.microsoft.com/office/drawing/2014/main" id="{DAC2D61C-58CB-4E82-B766-E6FFA4F5087C}"/>
              </a:ext>
            </a:extLst>
          </p:cNvPr>
          <p:cNvSpPr/>
          <p:nvPr/>
        </p:nvSpPr>
        <p:spPr>
          <a:xfrm>
            <a:off x="3891366" y="1793476"/>
            <a:ext cx="1237727" cy="1149175"/>
          </a:xfrm>
          <a:prstGeom prst="cube">
            <a:avLst>
              <a:gd name="adj" fmla="val 4910"/>
            </a:avLst>
          </a:prstGeom>
          <a:solidFill>
            <a:schemeClr val="accent2">
              <a:lumMod val="60000"/>
              <a:lumOff val="40000"/>
            </a:schemeClr>
          </a:solidFill>
          <a:ln w="3492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ube 31">
            <a:extLst>
              <a:ext uri="{FF2B5EF4-FFF2-40B4-BE49-F238E27FC236}">
                <a16:creationId xmlns:a16="http://schemas.microsoft.com/office/drawing/2014/main" id="{B8CF6D97-EDC0-4F52-88DA-2458625610C1}"/>
              </a:ext>
            </a:extLst>
          </p:cNvPr>
          <p:cNvSpPr/>
          <p:nvPr/>
        </p:nvSpPr>
        <p:spPr>
          <a:xfrm>
            <a:off x="3763647" y="1919727"/>
            <a:ext cx="1273820" cy="1149175"/>
          </a:xfrm>
          <a:prstGeom prst="cube">
            <a:avLst>
              <a:gd name="adj" fmla="val 4910"/>
            </a:avLst>
          </a:prstGeom>
          <a:solidFill>
            <a:schemeClr val="accent2">
              <a:lumMod val="60000"/>
              <a:lumOff val="40000"/>
            </a:schemeClr>
          </a:solidFill>
          <a:ln w="3492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8AF01436-2788-480E-858F-77EA4A4FC80A}"/>
              </a:ext>
            </a:extLst>
          </p:cNvPr>
          <p:cNvSpPr/>
          <p:nvPr/>
        </p:nvSpPr>
        <p:spPr>
          <a:xfrm rot="5400000">
            <a:off x="3960122" y="2153219"/>
            <a:ext cx="150361" cy="143570"/>
          </a:xfrm>
          <a:prstGeom prst="rect">
            <a:avLst/>
          </a:prstGeom>
          <a:solidFill>
            <a:srgbClr val="FFEEB7"/>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Curved Down 25">
            <a:extLst>
              <a:ext uri="{FF2B5EF4-FFF2-40B4-BE49-F238E27FC236}">
                <a16:creationId xmlns:a16="http://schemas.microsoft.com/office/drawing/2014/main" id="{79CEA52F-1F21-4CDF-8416-E2B27DEA84CF}"/>
              </a:ext>
            </a:extLst>
          </p:cNvPr>
          <p:cNvSpPr/>
          <p:nvPr/>
        </p:nvSpPr>
        <p:spPr>
          <a:xfrm flipV="1">
            <a:off x="2421807" y="2339109"/>
            <a:ext cx="1666830" cy="292960"/>
          </a:xfrm>
          <a:prstGeom prst="curvedDownArrow">
            <a:avLst/>
          </a:prstGeom>
          <a:solidFill>
            <a:srgbClr val="FF0000">
              <a:alpha val="6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ube 33">
            <a:extLst>
              <a:ext uri="{FF2B5EF4-FFF2-40B4-BE49-F238E27FC236}">
                <a16:creationId xmlns:a16="http://schemas.microsoft.com/office/drawing/2014/main" id="{C70084B8-EE4B-4FC5-BA9C-2515BE50DCCC}"/>
              </a:ext>
            </a:extLst>
          </p:cNvPr>
          <p:cNvSpPr/>
          <p:nvPr/>
        </p:nvSpPr>
        <p:spPr>
          <a:xfrm>
            <a:off x="4622920" y="2509689"/>
            <a:ext cx="1148328" cy="100006"/>
          </a:xfrm>
          <a:prstGeom prst="cube">
            <a:avLst/>
          </a:prstGeom>
          <a:solidFill>
            <a:srgbClr val="FFC000"/>
          </a:solidFill>
          <a:ln>
            <a:noFill/>
          </a:ln>
          <a:scene3d>
            <a:camera prst="orthographicFront">
              <a:rot lat="20399998" lon="14999976"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6762D142-4F46-443D-A915-2272731513D9}"/>
              </a:ext>
            </a:extLst>
          </p:cNvPr>
          <p:cNvSpPr/>
          <p:nvPr/>
        </p:nvSpPr>
        <p:spPr>
          <a:xfrm rot="5400000">
            <a:off x="4334216" y="2126997"/>
            <a:ext cx="101596" cy="1216025"/>
          </a:xfrm>
          <a:prstGeom prst="rect">
            <a:avLst/>
          </a:prstGeom>
          <a:solidFill>
            <a:srgbClr val="FFE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ube 35">
            <a:extLst>
              <a:ext uri="{FF2B5EF4-FFF2-40B4-BE49-F238E27FC236}">
                <a16:creationId xmlns:a16="http://schemas.microsoft.com/office/drawing/2014/main" id="{0582229C-F4B6-40A8-B739-61DB0C967A77}"/>
              </a:ext>
            </a:extLst>
          </p:cNvPr>
          <p:cNvSpPr/>
          <p:nvPr/>
        </p:nvSpPr>
        <p:spPr>
          <a:xfrm>
            <a:off x="5963140" y="1689510"/>
            <a:ext cx="165236" cy="1332491"/>
          </a:xfrm>
          <a:prstGeom prst="cube">
            <a:avLst>
              <a:gd name="adj" fmla="val 23227"/>
            </a:avLst>
          </a:prstGeom>
          <a:solidFill>
            <a:schemeClr val="accent2">
              <a:lumMod val="60000"/>
              <a:lumOff val="40000"/>
            </a:schemeClr>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Cube 36">
            <a:extLst>
              <a:ext uri="{FF2B5EF4-FFF2-40B4-BE49-F238E27FC236}">
                <a16:creationId xmlns:a16="http://schemas.microsoft.com/office/drawing/2014/main" id="{08D50750-84A3-40EC-A3F4-A78A6B9A9CF5}"/>
              </a:ext>
            </a:extLst>
          </p:cNvPr>
          <p:cNvSpPr/>
          <p:nvPr/>
        </p:nvSpPr>
        <p:spPr>
          <a:xfrm>
            <a:off x="6250598" y="1652879"/>
            <a:ext cx="174281" cy="1393531"/>
          </a:xfrm>
          <a:prstGeom prst="cube">
            <a:avLst>
              <a:gd name="adj" fmla="val 23227"/>
            </a:avLst>
          </a:prstGeom>
          <a:solidFill>
            <a:srgbClr val="FFC000"/>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38" name="Arrow: Curved Down 37">
            <a:extLst>
              <a:ext uri="{FF2B5EF4-FFF2-40B4-BE49-F238E27FC236}">
                <a16:creationId xmlns:a16="http://schemas.microsoft.com/office/drawing/2014/main" id="{EED83C65-35FF-4817-8117-5EFA4A8270BF}"/>
              </a:ext>
            </a:extLst>
          </p:cNvPr>
          <p:cNvSpPr/>
          <p:nvPr/>
        </p:nvSpPr>
        <p:spPr>
          <a:xfrm>
            <a:off x="4247851" y="2405510"/>
            <a:ext cx="1801959" cy="247691"/>
          </a:xfrm>
          <a:prstGeom prst="curvedDownArrow">
            <a:avLst>
              <a:gd name="adj1" fmla="val 25000"/>
              <a:gd name="adj2" fmla="val 50000"/>
              <a:gd name="adj3" fmla="val 28900"/>
            </a:avLst>
          </a:prstGeom>
          <a:solidFill>
            <a:srgbClr val="FF0000">
              <a:alpha val="6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Rectangle 44">
            <a:extLst>
              <a:ext uri="{FF2B5EF4-FFF2-40B4-BE49-F238E27FC236}">
                <a16:creationId xmlns:a16="http://schemas.microsoft.com/office/drawing/2014/main" id="{538E71F2-05DA-4263-B0EE-BC314D3C8F3E}"/>
              </a:ext>
            </a:extLst>
          </p:cNvPr>
          <p:cNvSpPr/>
          <p:nvPr/>
        </p:nvSpPr>
        <p:spPr>
          <a:xfrm rot="5400000">
            <a:off x="5944615" y="2696846"/>
            <a:ext cx="144788" cy="119518"/>
          </a:xfrm>
          <a:prstGeom prst="rect">
            <a:avLst/>
          </a:prstGeom>
          <a:solidFill>
            <a:srgbClr val="FFEEB7"/>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ube 45">
            <a:extLst>
              <a:ext uri="{FF2B5EF4-FFF2-40B4-BE49-F238E27FC236}">
                <a16:creationId xmlns:a16="http://schemas.microsoft.com/office/drawing/2014/main" id="{AF2EF59F-3FA7-4D28-9AD9-2D1D6A278719}"/>
              </a:ext>
            </a:extLst>
          </p:cNvPr>
          <p:cNvSpPr/>
          <p:nvPr/>
        </p:nvSpPr>
        <p:spPr>
          <a:xfrm>
            <a:off x="7118836" y="1530979"/>
            <a:ext cx="177590" cy="1714148"/>
          </a:xfrm>
          <a:prstGeom prst="cube">
            <a:avLst>
              <a:gd name="adj" fmla="val 23227"/>
            </a:avLst>
          </a:prstGeom>
          <a:solidFill>
            <a:schemeClr val="accent6">
              <a:lumMod val="40000"/>
              <a:lumOff val="60000"/>
            </a:schemeClr>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7" name="Straight Connector 46">
            <a:extLst>
              <a:ext uri="{FF2B5EF4-FFF2-40B4-BE49-F238E27FC236}">
                <a16:creationId xmlns:a16="http://schemas.microsoft.com/office/drawing/2014/main" id="{E4E137FB-42E1-46D8-ACC7-F1F26C25C5AB}"/>
              </a:ext>
            </a:extLst>
          </p:cNvPr>
          <p:cNvCxnSpPr>
            <a:cxnSpLocks/>
            <a:stCxn id="37" idx="0"/>
          </p:cNvCxnSpPr>
          <p:nvPr/>
        </p:nvCxnSpPr>
        <p:spPr>
          <a:xfrm flipV="1">
            <a:off x="6357979" y="1549487"/>
            <a:ext cx="760857" cy="103392"/>
          </a:xfrm>
          <a:prstGeom prst="line">
            <a:avLst/>
          </a:prstGeom>
          <a:ln w="22225"/>
        </p:spPr>
        <p:style>
          <a:lnRef idx="1">
            <a:schemeClr val="accent2"/>
          </a:lnRef>
          <a:fillRef idx="0">
            <a:schemeClr val="accent2"/>
          </a:fillRef>
          <a:effectRef idx="0">
            <a:schemeClr val="accent2"/>
          </a:effectRef>
          <a:fontRef idx="minor">
            <a:schemeClr val="tx1"/>
          </a:fontRef>
        </p:style>
      </p:cxnSp>
      <p:cxnSp>
        <p:nvCxnSpPr>
          <p:cNvPr id="48" name="Straight Connector 47">
            <a:extLst>
              <a:ext uri="{FF2B5EF4-FFF2-40B4-BE49-F238E27FC236}">
                <a16:creationId xmlns:a16="http://schemas.microsoft.com/office/drawing/2014/main" id="{F3737F8C-BBBB-4159-AC75-E9363E5312B4}"/>
              </a:ext>
            </a:extLst>
          </p:cNvPr>
          <p:cNvCxnSpPr>
            <a:cxnSpLocks/>
            <a:stCxn id="37" idx="3"/>
            <a:endCxn id="46" idx="3"/>
          </p:cNvCxnSpPr>
          <p:nvPr/>
        </p:nvCxnSpPr>
        <p:spPr>
          <a:xfrm>
            <a:off x="6317498" y="3046410"/>
            <a:ext cx="869509" cy="198717"/>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40" name="Straight Arrow Connector 39">
            <a:extLst>
              <a:ext uri="{FF2B5EF4-FFF2-40B4-BE49-F238E27FC236}">
                <a16:creationId xmlns:a16="http://schemas.microsoft.com/office/drawing/2014/main" id="{797713DD-6C14-4983-A664-8EE328F50B81}"/>
              </a:ext>
            </a:extLst>
          </p:cNvPr>
          <p:cNvCxnSpPr>
            <a:cxnSpLocks/>
          </p:cNvCxnSpPr>
          <p:nvPr/>
        </p:nvCxnSpPr>
        <p:spPr>
          <a:xfrm>
            <a:off x="1502134" y="5649090"/>
            <a:ext cx="50606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42" name="Picture 41" descr="A picture containing screenshot, text&#10;&#10;Description generated with high confidence">
            <a:extLst>
              <a:ext uri="{FF2B5EF4-FFF2-40B4-BE49-F238E27FC236}">
                <a16:creationId xmlns:a16="http://schemas.microsoft.com/office/drawing/2014/main" id="{6CA9DBA0-DE18-4C43-A66C-FED17582CAFF}"/>
              </a:ext>
            </a:extLst>
          </p:cNvPr>
          <p:cNvPicPr>
            <a:picLocks noChangeAspect="1"/>
          </p:cNvPicPr>
          <p:nvPr/>
        </p:nvPicPr>
        <p:blipFill rotWithShape="1">
          <a:blip r:embed="rId6">
            <a:extLst>
              <a:ext uri="{28A0092B-C50C-407E-A947-70E740481C1C}">
                <a14:useLocalDpi xmlns:a14="http://schemas.microsoft.com/office/drawing/2010/main" val="0"/>
              </a:ext>
            </a:extLst>
          </a:blip>
          <a:srcRect l="69123" t="58901" r="4140" b="5777"/>
          <a:stretch/>
        </p:blipFill>
        <p:spPr>
          <a:xfrm rot="10800000" flipH="1">
            <a:off x="2167203" y="3638581"/>
            <a:ext cx="1198883" cy="1177470"/>
          </a:xfrm>
          <a:prstGeom prst="rect">
            <a:avLst/>
          </a:prstGeom>
          <a:ln w="28575">
            <a:solidFill>
              <a:schemeClr val="tx1"/>
            </a:solidFill>
          </a:ln>
        </p:spPr>
      </p:pic>
      <p:sp>
        <p:nvSpPr>
          <p:cNvPr id="44" name="TextBox 43">
            <a:extLst>
              <a:ext uri="{FF2B5EF4-FFF2-40B4-BE49-F238E27FC236}">
                <a16:creationId xmlns:a16="http://schemas.microsoft.com/office/drawing/2014/main" id="{217857F1-F939-48AD-B104-B4F32002721E}"/>
              </a:ext>
            </a:extLst>
          </p:cNvPr>
          <p:cNvSpPr txBox="1"/>
          <p:nvPr/>
        </p:nvSpPr>
        <p:spPr>
          <a:xfrm>
            <a:off x="-200532" y="3812911"/>
            <a:ext cx="2669529" cy="338554"/>
          </a:xfrm>
          <a:prstGeom prst="rect">
            <a:avLst/>
          </a:prstGeom>
          <a:noFill/>
        </p:spPr>
        <p:txBody>
          <a:bodyPr wrap="square" rtlCol="0">
            <a:spAutoFit/>
          </a:bodyPr>
          <a:lstStyle/>
          <a:p>
            <a:pPr algn="ctr"/>
            <a:r>
              <a:rPr lang="en-US" sz="1600" b="1" dirty="0"/>
              <a:t>Graph Laplacian</a:t>
            </a:r>
          </a:p>
        </p:txBody>
      </p:sp>
      <p:pic>
        <p:nvPicPr>
          <p:cNvPr id="50" name="Picture 49" descr="A picture containing clock&#10;&#10;Description automatically generated">
            <a:extLst>
              <a:ext uri="{FF2B5EF4-FFF2-40B4-BE49-F238E27FC236}">
                <a16:creationId xmlns:a16="http://schemas.microsoft.com/office/drawing/2014/main" id="{8AE82F48-0CEE-47AE-9B7D-99E322A8F053}"/>
              </a:ext>
            </a:extLst>
          </p:cNvPr>
          <p:cNvPicPr>
            <a:picLocks noChangeAspect="1"/>
          </p:cNvPicPr>
          <p:nvPr/>
        </p:nvPicPr>
        <p:blipFill rotWithShape="1">
          <a:blip r:embed="rId7">
            <a:extLst>
              <a:ext uri="{28A0092B-C50C-407E-A947-70E740481C1C}">
                <a14:useLocalDpi xmlns:a14="http://schemas.microsoft.com/office/drawing/2010/main" val="0"/>
              </a:ext>
            </a:extLst>
          </a:blip>
          <a:srcRect l="75932" t="3546" r="2633" b="59530"/>
          <a:stretch/>
        </p:blipFill>
        <p:spPr>
          <a:xfrm>
            <a:off x="2275472" y="5209793"/>
            <a:ext cx="1008913" cy="816992"/>
          </a:xfrm>
          <a:prstGeom prst="rect">
            <a:avLst/>
          </a:prstGeom>
        </p:spPr>
      </p:pic>
      <p:pic>
        <p:nvPicPr>
          <p:cNvPr id="53" name="Picture 52">
            <a:extLst>
              <a:ext uri="{FF2B5EF4-FFF2-40B4-BE49-F238E27FC236}">
                <a16:creationId xmlns:a16="http://schemas.microsoft.com/office/drawing/2014/main" id="{D927D7F1-DFB9-472B-8BF4-FA8C32A9424E}"/>
              </a:ext>
            </a:extLst>
          </p:cNvPr>
          <p:cNvPicPr>
            <a:picLocks noChangeAspect="1"/>
          </p:cNvPicPr>
          <p:nvPr/>
        </p:nvPicPr>
        <p:blipFill rotWithShape="1">
          <a:blip r:embed="rId8"/>
          <a:srcRect t="3058" r="12085" b="1"/>
          <a:stretch/>
        </p:blipFill>
        <p:spPr>
          <a:xfrm>
            <a:off x="1006468" y="4182037"/>
            <a:ext cx="319526" cy="352333"/>
          </a:xfrm>
          <a:prstGeom prst="rect">
            <a:avLst/>
          </a:prstGeom>
        </p:spPr>
      </p:pic>
      <p:pic>
        <p:nvPicPr>
          <p:cNvPr id="54" name="Picture 53" descr="Shape&#10;&#10;Description automatically generated with medium confidence">
            <a:extLst>
              <a:ext uri="{FF2B5EF4-FFF2-40B4-BE49-F238E27FC236}">
                <a16:creationId xmlns:a16="http://schemas.microsoft.com/office/drawing/2014/main" id="{C445B63B-C53F-4EEF-BEFD-CAA132052C78}"/>
              </a:ext>
            </a:extLst>
          </p:cNvPr>
          <p:cNvPicPr>
            <a:picLocks noChangeAspect="1"/>
          </p:cNvPicPr>
          <p:nvPr/>
        </p:nvPicPr>
        <p:blipFill rotWithShape="1">
          <a:blip r:embed="rId9">
            <a:extLst>
              <a:ext uri="{28A0092B-C50C-407E-A947-70E740481C1C}">
                <a14:useLocalDpi xmlns:a14="http://schemas.microsoft.com/office/drawing/2010/main" val="0"/>
              </a:ext>
            </a:extLst>
          </a:blip>
          <a:srcRect r="84295" b="5467"/>
          <a:stretch/>
        </p:blipFill>
        <p:spPr>
          <a:xfrm>
            <a:off x="2569280" y="1138369"/>
            <a:ext cx="346244" cy="331895"/>
          </a:xfrm>
          <a:prstGeom prst="rect">
            <a:avLst/>
          </a:prstGeom>
        </p:spPr>
      </p:pic>
      <p:pic>
        <p:nvPicPr>
          <p:cNvPr id="63" name="Picture 62">
            <a:extLst>
              <a:ext uri="{FF2B5EF4-FFF2-40B4-BE49-F238E27FC236}">
                <a16:creationId xmlns:a16="http://schemas.microsoft.com/office/drawing/2014/main" id="{18B92827-8D67-4033-B248-7228DD100FC3}"/>
              </a:ext>
            </a:extLst>
          </p:cNvPr>
          <p:cNvPicPr>
            <a:picLocks noChangeAspect="1"/>
          </p:cNvPicPr>
          <p:nvPr/>
        </p:nvPicPr>
        <p:blipFill rotWithShape="1">
          <a:blip r:embed="rId10"/>
          <a:srcRect l="1679" t="22044" r="55185" b="21219"/>
          <a:stretch/>
        </p:blipFill>
        <p:spPr>
          <a:xfrm>
            <a:off x="3605085" y="4639501"/>
            <a:ext cx="3073237" cy="362083"/>
          </a:xfrm>
          <a:prstGeom prst="rect">
            <a:avLst/>
          </a:prstGeom>
        </p:spPr>
      </p:pic>
      <p:pic>
        <p:nvPicPr>
          <p:cNvPr id="64" name="Picture 63">
            <a:extLst>
              <a:ext uri="{FF2B5EF4-FFF2-40B4-BE49-F238E27FC236}">
                <a16:creationId xmlns:a16="http://schemas.microsoft.com/office/drawing/2014/main" id="{92894733-9070-4011-90A1-0020C17179E7}"/>
              </a:ext>
            </a:extLst>
          </p:cNvPr>
          <p:cNvPicPr>
            <a:picLocks noChangeAspect="1"/>
          </p:cNvPicPr>
          <p:nvPr/>
        </p:nvPicPr>
        <p:blipFill rotWithShape="1">
          <a:blip r:embed="rId10"/>
          <a:srcRect l="44974" t="24922" r="23833" b="18341"/>
          <a:stretch/>
        </p:blipFill>
        <p:spPr>
          <a:xfrm>
            <a:off x="6698604" y="4639501"/>
            <a:ext cx="2222329" cy="362083"/>
          </a:xfrm>
          <a:prstGeom prst="rect">
            <a:avLst/>
          </a:prstGeom>
        </p:spPr>
      </p:pic>
      <p:cxnSp>
        <p:nvCxnSpPr>
          <p:cNvPr id="69" name="Connector: Elbow 68">
            <a:extLst>
              <a:ext uri="{FF2B5EF4-FFF2-40B4-BE49-F238E27FC236}">
                <a16:creationId xmlns:a16="http://schemas.microsoft.com/office/drawing/2014/main" id="{500064E6-C907-46F1-BEF7-4FD3E2A36105}"/>
              </a:ext>
            </a:extLst>
          </p:cNvPr>
          <p:cNvCxnSpPr>
            <a:cxnSpLocks/>
          </p:cNvCxnSpPr>
          <p:nvPr/>
        </p:nvCxnSpPr>
        <p:spPr>
          <a:xfrm rot="5400000" flipH="1" flipV="1">
            <a:off x="3004139" y="3611384"/>
            <a:ext cx="1082795" cy="198021"/>
          </a:xfrm>
          <a:prstGeom prst="bentConnector3">
            <a:avLst>
              <a:gd name="adj1" fmla="val 525"/>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74" name="Picture 73" descr="Shape&#10;&#10;Description automatically generated with medium confidence">
            <a:extLst>
              <a:ext uri="{FF2B5EF4-FFF2-40B4-BE49-F238E27FC236}">
                <a16:creationId xmlns:a16="http://schemas.microsoft.com/office/drawing/2014/main" id="{184855AD-733D-4E1F-BE02-DB0063D72E36}"/>
              </a:ext>
            </a:extLst>
          </p:cNvPr>
          <p:cNvPicPr>
            <a:picLocks noChangeAspect="1"/>
          </p:cNvPicPr>
          <p:nvPr/>
        </p:nvPicPr>
        <p:blipFill rotWithShape="1">
          <a:blip r:embed="rId9">
            <a:extLst>
              <a:ext uri="{28A0092B-C50C-407E-A947-70E740481C1C}">
                <a14:useLocalDpi xmlns:a14="http://schemas.microsoft.com/office/drawing/2010/main" val="0"/>
              </a:ext>
            </a:extLst>
          </a:blip>
          <a:srcRect l="17104" t="-384" r="53307" b="-5121"/>
          <a:stretch/>
        </p:blipFill>
        <p:spPr>
          <a:xfrm>
            <a:off x="4456352" y="1126891"/>
            <a:ext cx="582001" cy="330470"/>
          </a:xfrm>
          <a:prstGeom prst="rect">
            <a:avLst/>
          </a:prstGeom>
        </p:spPr>
      </p:pic>
      <p:pic>
        <p:nvPicPr>
          <p:cNvPr id="76" name="Picture 75">
            <a:extLst>
              <a:ext uri="{FF2B5EF4-FFF2-40B4-BE49-F238E27FC236}">
                <a16:creationId xmlns:a16="http://schemas.microsoft.com/office/drawing/2014/main" id="{9F28F676-8477-47CE-B34F-291E6E6066BF}"/>
              </a:ext>
            </a:extLst>
          </p:cNvPr>
          <p:cNvPicPr>
            <a:picLocks noChangeAspect="1"/>
          </p:cNvPicPr>
          <p:nvPr/>
        </p:nvPicPr>
        <p:blipFill rotWithShape="1">
          <a:blip r:embed="rId11">
            <a:extLst>
              <a:ext uri="{28A0092B-C50C-407E-A947-70E740481C1C}">
                <a14:useLocalDpi xmlns:a14="http://schemas.microsoft.com/office/drawing/2010/main" val="0"/>
              </a:ext>
            </a:extLst>
          </a:blip>
          <a:srcRect r="88184" b="13808"/>
          <a:stretch/>
        </p:blipFill>
        <p:spPr>
          <a:xfrm>
            <a:off x="2358280" y="3188636"/>
            <a:ext cx="645062" cy="177166"/>
          </a:xfrm>
          <a:prstGeom prst="rect">
            <a:avLst/>
          </a:prstGeom>
        </p:spPr>
      </p:pic>
      <p:pic>
        <p:nvPicPr>
          <p:cNvPr id="77" name="Picture 76">
            <a:extLst>
              <a:ext uri="{FF2B5EF4-FFF2-40B4-BE49-F238E27FC236}">
                <a16:creationId xmlns:a16="http://schemas.microsoft.com/office/drawing/2014/main" id="{8C4602A2-A435-4240-B639-178FA9635287}"/>
              </a:ext>
            </a:extLst>
          </p:cNvPr>
          <p:cNvPicPr>
            <a:picLocks noChangeAspect="1"/>
          </p:cNvPicPr>
          <p:nvPr/>
        </p:nvPicPr>
        <p:blipFill rotWithShape="1">
          <a:blip r:embed="rId11">
            <a:extLst>
              <a:ext uri="{28A0092B-C50C-407E-A947-70E740481C1C}">
                <a14:useLocalDpi xmlns:a14="http://schemas.microsoft.com/office/drawing/2010/main" val="0"/>
              </a:ext>
            </a:extLst>
          </a:blip>
          <a:srcRect l="12720" t="4774" r="65553" b="-11615"/>
          <a:stretch/>
        </p:blipFill>
        <p:spPr>
          <a:xfrm>
            <a:off x="3863274" y="3212117"/>
            <a:ext cx="1186155" cy="219609"/>
          </a:xfrm>
          <a:prstGeom prst="rect">
            <a:avLst/>
          </a:prstGeom>
        </p:spPr>
      </p:pic>
      <p:pic>
        <p:nvPicPr>
          <p:cNvPr id="78" name="Picture 77">
            <a:extLst>
              <a:ext uri="{FF2B5EF4-FFF2-40B4-BE49-F238E27FC236}">
                <a16:creationId xmlns:a16="http://schemas.microsoft.com/office/drawing/2014/main" id="{3B443C23-AA56-40D0-9903-B33512B27A75}"/>
              </a:ext>
            </a:extLst>
          </p:cNvPr>
          <p:cNvPicPr>
            <a:picLocks noChangeAspect="1"/>
          </p:cNvPicPr>
          <p:nvPr/>
        </p:nvPicPr>
        <p:blipFill rotWithShape="1">
          <a:blip r:embed="rId12"/>
          <a:srcRect l="52008" t="8812" r="15758" b="17360"/>
          <a:stretch/>
        </p:blipFill>
        <p:spPr>
          <a:xfrm>
            <a:off x="2350231" y="1651397"/>
            <a:ext cx="311881" cy="225288"/>
          </a:xfrm>
          <a:prstGeom prst="rect">
            <a:avLst/>
          </a:prstGeom>
        </p:spPr>
      </p:pic>
      <p:pic>
        <p:nvPicPr>
          <p:cNvPr id="79" name="Picture 78">
            <a:extLst>
              <a:ext uri="{FF2B5EF4-FFF2-40B4-BE49-F238E27FC236}">
                <a16:creationId xmlns:a16="http://schemas.microsoft.com/office/drawing/2014/main" id="{9D38904E-804C-4B47-BBE7-B5E177093F83}"/>
              </a:ext>
            </a:extLst>
          </p:cNvPr>
          <p:cNvPicPr>
            <a:picLocks noChangeAspect="1"/>
          </p:cNvPicPr>
          <p:nvPr/>
        </p:nvPicPr>
        <p:blipFill rotWithShape="1">
          <a:blip r:embed="rId12"/>
          <a:srcRect l="10304" t="7596" r="60769" b="920"/>
          <a:stretch/>
        </p:blipFill>
        <p:spPr>
          <a:xfrm>
            <a:off x="1842132" y="2038580"/>
            <a:ext cx="266880" cy="266191"/>
          </a:xfrm>
          <a:prstGeom prst="rect">
            <a:avLst/>
          </a:prstGeom>
        </p:spPr>
      </p:pic>
      <p:pic>
        <p:nvPicPr>
          <p:cNvPr id="80" name="Picture 79">
            <a:extLst>
              <a:ext uri="{FF2B5EF4-FFF2-40B4-BE49-F238E27FC236}">
                <a16:creationId xmlns:a16="http://schemas.microsoft.com/office/drawing/2014/main" id="{02A1E8A2-9DAB-48D3-8C0C-260131C2777C}"/>
              </a:ext>
            </a:extLst>
          </p:cNvPr>
          <p:cNvPicPr>
            <a:picLocks noChangeAspect="1"/>
          </p:cNvPicPr>
          <p:nvPr/>
        </p:nvPicPr>
        <p:blipFill>
          <a:blip r:embed="rId13"/>
          <a:stretch>
            <a:fillRect/>
          </a:stretch>
        </p:blipFill>
        <p:spPr>
          <a:xfrm>
            <a:off x="3342567" y="1434764"/>
            <a:ext cx="513620" cy="318575"/>
          </a:xfrm>
          <a:prstGeom prst="rect">
            <a:avLst/>
          </a:prstGeom>
        </p:spPr>
      </p:pic>
      <p:pic>
        <p:nvPicPr>
          <p:cNvPr id="81" name="Picture 80">
            <a:extLst>
              <a:ext uri="{FF2B5EF4-FFF2-40B4-BE49-F238E27FC236}">
                <a16:creationId xmlns:a16="http://schemas.microsoft.com/office/drawing/2014/main" id="{9318668D-4F64-4094-AF8F-DDB75C41256C}"/>
              </a:ext>
            </a:extLst>
          </p:cNvPr>
          <p:cNvPicPr>
            <a:picLocks noChangeAspect="1"/>
          </p:cNvPicPr>
          <p:nvPr/>
        </p:nvPicPr>
        <p:blipFill>
          <a:blip r:embed="rId13"/>
          <a:stretch>
            <a:fillRect/>
          </a:stretch>
        </p:blipFill>
        <p:spPr>
          <a:xfrm>
            <a:off x="5441550" y="1471480"/>
            <a:ext cx="513620" cy="318575"/>
          </a:xfrm>
          <a:prstGeom prst="rect">
            <a:avLst/>
          </a:prstGeom>
        </p:spPr>
      </p:pic>
      <p:pic>
        <p:nvPicPr>
          <p:cNvPr id="82" name="Picture 81">
            <a:extLst>
              <a:ext uri="{FF2B5EF4-FFF2-40B4-BE49-F238E27FC236}">
                <a16:creationId xmlns:a16="http://schemas.microsoft.com/office/drawing/2014/main" id="{AA459700-6357-4B72-B55C-58BBD4332BFE}"/>
              </a:ext>
            </a:extLst>
          </p:cNvPr>
          <p:cNvPicPr>
            <a:picLocks noChangeAspect="1"/>
          </p:cNvPicPr>
          <p:nvPr/>
        </p:nvPicPr>
        <p:blipFill>
          <a:blip r:embed="rId13"/>
          <a:stretch>
            <a:fillRect/>
          </a:stretch>
        </p:blipFill>
        <p:spPr>
          <a:xfrm>
            <a:off x="6486349" y="1201537"/>
            <a:ext cx="513620" cy="318575"/>
          </a:xfrm>
          <a:prstGeom prst="rect">
            <a:avLst/>
          </a:prstGeom>
        </p:spPr>
      </p:pic>
      <p:pic>
        <p:nvPicPr>
          <p:cNvPr id="85" name="Picture 84" descr="Shape&#10;&#10;Description automatically generated with medium confidence">
            <a:extLst>
              <a:ext uri="{FF2B5EF4-FFF2-40B4-BE49-F238E27FC236}">
                <a16:creationId xmlns:a16="http://schemas.microsoft.com/office/drawing/2014/main" id="{02A7EDCD-879D-408B-B70E-9C3DE8F30D9D}"/>
              </a:ext>
            </a:extLst>
          </p:cNvPr>
          <p:cNvPicPr>
            <a:picLocks noChangeAspect="1"/>
          </p:cNvPicPr>
          <p:nvPr/>
        </p:nvPicPr>
        <p:blipFill rotWithShape="1">
          <a:blip r:embed="rId9">
            <a:extLst>
              <a:ext uri="{28A0092B-C50C-407E-A947-70E740481C1C}">
                <a14:useLocalDpi xmlns:a14="http://schemas.microsoft.com/office/drawing/2010/main" val="0"/>
              </a:ext>
            </a:extLst>
          </a:blip>
          <a:srcRect l="47250" t="1339" r="34659" b="-8256"/>
          <a:stretch/>
        </p:blipFill>
        <p:spPr>
          <a:xfrm>
            <a:off x="5962712" y="1126891"/>
            <a:ext cx="346244" cy="325862"/>
          </a:xfrm>
          <a:prstGeom prst="rect">
            <a:avLst/>
          </a:prstGeom>
        </p:spPr>
      </p:pic>
      <p:pic>
        <p:nvPicPr>
          <p:cNvPr id="87" name="Picture 86">
            <a:extLst>
              <a:ext uri="{FF2B5EF4-FFF2-40B4-BE49-F238E27FC236}">
                <a16:creationId xmlns:a16="http://schemas.microsoft.com/office/drawing/2014/main" id="{497346A9-DF84-4623-AB3B-A86202D52249}"/>
              </a:ext>
            </a:extLst>
          </p:cNvPr>
          <p:cNvPicPr>
            <a:picLocks noChangeAspect="1"/>
          </p:cNvPicPr>
          <p:nvPr/>
        </p:nvPicPr>
        <p:blipFill rotWithShape="1">
          <a:blip r:embed="rId14"/>
          <a:srcRect r="51869" b="1844"/>
          <a:stretch/>
        </p:blipFill>
        <p:spPr>
          <a:xfrm>
            <a:off x="3492880" y="5153499"/>
            <a:ext cx="2928779" cy="551611"/>
          </a:xfrm>
          <a:prstGeom prst="rect">
            <a:avLst/>
          </a:prstGeom>
        </p:spPr>
      </p:pic>
      <p:pic>
        <p:nvPicPr>
          <p:cNvPr id="88" name="Picture 87" descr="Shape&#10;&#10;Description automatically generated with medium confidence">
            <a:extLst>
              <a:ext uri="{FF2B5EF4-FFF2-40B4-BE49-F238E27FC236}">
                <a16:creationId xmlns:a16="http://schemas.microsoft.com/office/drawing/2014/main" id="{2FAB9157-79B8-48FD-A257-268AC32D6893}"/>
              </a:ext>
            </a:extLst>
          </p:cNvPr>
          <p:cNvPicPr>
            <a:picLocks noChangeAspect="1"/>
          </p:cNvPicPr>
          <p:nvPr/>
        </p:nvPicPr>
        <p:blipFill rotWithShape="1">
          <a:blip r:embed="rId15">
            <a:extLst>
              <a:ext uri="{28A0092B-C50C-407E-A947-70E740481C1C}">
                <a14:useLocalDpi xmlns:a14="http://schemas.microsoft.com/office/drawing/2010/main" val="0"/>
              </a:ext>
            </a:extLst>
          </a:blip>
          <a:srcRect l="68754" t="-3410" r="14737" b="-2555"/>
          <a:stretch/>
        </p:blipFill>
        <p:spPr>
          <a:xfrm>
            <a:off x="4068823" y="2767853"/>
            <a:ext cx="331734" cy="265057"/>
          </a:xfrm>
          <a:prstGeom prst="rect">
            <a:avLst/>
          </a:prstGeom>
        </p:spPr>
      </p:pic>
      <p:pic>
        <p:nvPicPr>
          <p:cNvPr id="89" name="Picture 88">
            <a:extLst>
              <a:ext uri="{FF2B5EF4-FFF2-40B4-BE49-F238E27FC236}">
                <a16:creationId xmlns:a16="http://schemas.microsoft.com/office/drawing/2014/main" id="{73C3BED5-C129-46D9-AC8C-032E8453EFD1}"/>
              </a:ext>
            </a:extLst>
          </p:cNvPr>
          <p:cNvPicPr>
            <a:picLocks noChangeAspect="1"/>
          </p:cNvPicPr>
          <p:nvPr/>
        </p:nvPicPr>
        <p:blipFill rotWithShape="1">
          <a:blip r:embed="rId14"/>
          <a:srcRect l="55828" t="-8247" r="-3959" b="10090"/>
          <a:stretch/>
        </p:blipFill>
        <p:spPr>
          <a:xfrm>
            <a:off x="3309790" y="5696249"/>
            <a:ext cx="2928779" cy="551611"/>
          </a:xfrm>
          <a:prstGeom prst="rect">
            <a:avLst/>
          </a:prstGeom>
        </p:spPr>
      </p:pic>
      <p:pic>
        <p:nvPicPr>
          <p:cNvPr id="92" name="Picture 91">
            <a:extLst>
              <a:ext uri="{FF2B5EF4-FFF2-40B4-BE49-F238E27FC236}">
                <a16:creationId xmlns:a16="http://schemas.microsoft.com/office/drawing/2014/main" id="{BC44C0B3-8A7C-4201-88AE-E55E1D43CA0B}"/>
              </a:ext>
            </a:extLst>
          </p:cNvPr>
          <p:cNvPicPr>
            <a:picLocks noChangeAspect="1"/>
          </p:cNvPicPr>
          <p:nvPr/>
        </p:nvPicPr>
        <p:blipFill rotWithShape="1">
          <a:blip r:embed="rId11">
            <a:extLst>
              <a:ext uri="{28A0092B-C50C-407E-A947-70E740481C1C}">
                <a14:useLocalDpi xmlns:a14="http://schemas.microsoft.com/office/drawing/2010/main" val="0"/>
              </a:ext>
            </a:extLst>
          </a:blip>
          <a:srcRect l="47859" t="-8636" r="41326" b="5960"/>
          <a:stretch/>
        </p:blipFill>
        <p:spPr>
          <a:xfrm>
            <a:off x="6912427" y="3378016"/>
            <a:ext cx="590408" cy="211044"/>
          </a:xfrm>
          <a:prstGeom prst="rect">
            <a:avLst/>
          </a:prstGeom>
        </p:spPr>
      </p:pic>
      <p:pic>
        <p:nvPicPr>
          <p:cNvPr id="93" name="Picture 92" descr="Shape&#10;&#10;Description automatically generated with medium confidence">
            <a:extLst>
              <a:ext uri="{FF2B5EF4-FFF2-40B4-BE49-F238E27FC236}">
                <a16:creationId xmlns:a16="http://schemas.microsoft.com/office/drawing/2014/main" id="{BB4FAC8A-5FAF-41A1-9022-4DA3ADC85B17}"/>
              </a:ext>
            </a:extLst>
          </p:cNvPr>
          <p:cNvPicPr>
            <a:picLocks noChangeAspect="1"/>
          </p:cNvPicPr>
          <p:nvPr/>
        </p:nvPicPr>
        <p:blipFill rotWithShape="1">
          <a:blip r:embed="rId15">
            <a:extLst>
              <a:ext uri="{28A0092B-C50C-407E-A947-70E740481C1C}">
                <a14:useLocalDpi xmlns:a14="http://schemas.microsoft.com/office/drawing/2010/main" val="0"/>
              </a:ext>
            </a:extLst>
          </a:blip>
          <a:srcRect l="89353" t="4909" r="-5862" b="-10874"/>
          <a:stretch/>
        </p:blipFill>
        <p:spPr>
          <a:xfrm>
            <a:off x="6254123" y="3208479"/>
            <a:ext cx="331734" cy="265057"/>
          </a:xfrm>
          <a:prstGeom prst="rect">
            <a:avLst/>
          </a:prstGeom>
        </p:spPr>
      </p:pic>
      <p:cxnSp>
        <p:nvCxnSpPr>
          <p:cNvPr id="95" name="Connector: Elbow 94">
            <a:extLst>
              <a:ext uri="{FF2B5EF4-FFF2-40B4-BE49-F238E27FC236}">
                <a16:creationId xmlns:a16="http://schemas.microsoft.com/office/drawing/2014/main" id="{A2FA5372-2BB5-441F-B358-B026BF98FC8D}"/>
              </a:ext>
            </a:extLst>
          </p:cNvPr>
          <p:cNvCxnSpPr>
            <a:cxnSpLocks/>
          </p:cNvCxnSpPr>
          <p:nvPr/>
        </p:nvCxnSpPr>
        <p:spPr>
          <a:xfrm flipV="1">
            <a:off x="3607379" y="3179458"/>
            <a:ext cx="2052805" cy="1061872"/>
          </a:xfrm>
          <a:prstGeom prst="bentConnector3">
            <a:avLst>
              <a:gd name="adj1" fmla="val 9994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EFBC8963-6AC9-429D-85C4-16C0B7B2134E}"/>
              </a:ext>
            </a:extLst>
          </p:cNvPr>
          <p:cNvCxnSpPr>
            <a:cxnSpLocks/>
          </p:cNvCxnSpPr>
          <p:nvPr/>
        </p:nvCxnSpPr>
        <p:spPr>
          <a:xfrm flipV="1">
            <a:off x="3534460" y="3305709"/>
            <a:ext cx="3143862" cy="935621"/>
          </a:xfrm>
          <a:prstGeom prst="bentConnector3">
            <a:avLst>
              <a:gd name="adj1" fmla="val 99944"/>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49A4E3DF-7D90-4ECC-9965-18C3E47DBDE4}"/>
              </a:ext>
            </a:extLst>
          </p:cNvPr>
          <p:cNvSpPr txBox="1"/>
          <p:nvPr/>
        </p:nvSpPr>
        <p:spPr>
          <a:xfrm>
            <a:off x="35680" y="6400648"/>
            <a:ext cx="8528630" cy="584775"/>
          </a:xfrm>
          <a:prstGeom prst="rect">
            <a:avLst/>
          </a:prstGeom>
          <a:noFill/>
        </p:spPr>
        <p:txBody>
          <a:bodyPr wrap="square" rtlCol="0">
            <a:spAutoFit/>
          </a:bodyPr>
          <a:lstStyle/>
          <a:p>
            <a:r>
              <a:rPr lang="en-US" sz="1100" dirty="0">
                <a:solidFill>
                  <a:schemeClr val="bg1"/>
                </a:solidFill>
              </a:rPr>
              <a:t>1. </a:t>
            </a:r>
            <a:r>
              <a:rPr lang="en-US" sz="1100" dirty="0" err="1">
                <a:solidFill>
                  <a:schemeClr val="bg1"/>
                </a:solidFill>
              </a:rPr>
              <a:t>BrainNetCNN</a:t>
            </a:r>
            <a:r>
              <a:rPr lang="en-US" sz="1100" dirty="0">
                <a:solidFill>
                  <a:schemeClr val="bg1"/>
                </a:solidFill>
              </a:rPr>
              <a:t>: Convolutional neural networks for brain networks; towards predicting neurodevelopment Kawahara et. al, Neuroimage (2017)</a:t>
            </a:r>
          </a:p>
          <a:p>
            <a:r>
              <a:rPr lang="en-US" sz="1100" dirty="0">
                <a:solidFill>
                  <a:schemeClr val="bg1"/>
                </a:solidFill>
              </a:rPr>
              <a:t>2. Semi-supervised classification with graph convolutional networks , </a:t>
            </a:r>
            <a:r>
              <a:rPr lang="en-US" sz="1100" dirty="0" err="1">
                <a:solidFill>
                  <a:schemeClr val="bg1"/>
                </a:solidFill>
              </a:rPr>
              <a:t>Kipf</a:t>
            </a:r>
            <a:r>
              <a:rPr lang="en-US" sz="1100" dirty="0">
                <a:solidFill>
                  <a:schemeClr val="bg1"/>
                </a:solidFill>
              </a:rPr>
              <a:t> and </a:t>
            </a:r>
            <a:r>
              <a:rPr lang="en-US" sz="1100" dirty="0" err="1">
                <a:solidFill>
                  <a:schemeClr val="bg1"/>
                </a:solidFill>
              </a:rPr>
              <a:t>Weling</a:t>
            </a:r>
            <a:r>
              <a:rPr lang="en-US" sz="1100" dirty="0">
                <a:solidFill>
                  <a:schemeClr val="bg1"/>
                </a:solidFill>
              </a:rPr>
              <a:t>, ICLR 2017</a:t>
            </a:r>
          </a:p>
          <a:p>
            <a:endParaRPr lang="en-US" sz="1000" dirty="0">
              <a:solidFill>
                <a:schemeClr val="bg1"/>
              </a:solidFill>
            </a:endParaRPr>
          </a:p>
        </p:txBody>
      </p:sp>
      <p:sp>
        <p:nvSpPr>
          <p:cNvPr id="2" name="Right Brace 1">
            <a:extLst>
              <a:ext uri="{FF2B5EF4-FFF2-40B4-BE49-F238E27FC236}">
                <a16:creationId xmlns:a16="http://schemas.microsoft.com/office/drawing/2014/main" id="{EBE821CF-F93A-4CDF-A19C-495EA4C09C05}"/>
              </a:ext>
            </a:extLst>
          </p:cNvPr>
          <p:cNvSpPr/>
          <p:nvPr/>
        </p:nvSpPr>
        <p:spPr>
          <a:xfrm rot="5400000">
            <a:off x="5740510" y="4411654"/>
            <a:ext cx="178906" cy="138850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Right Brace 54">
            <a:extLst>
              <a:ext uri="{FF2B5EF4-FFF2-40B4-BE49-F238E27FC236}">
                <a16:creationId xmlns:a16="http://schemas.microsoft.com/office/drawing/2014/main" id="{7AEAEE54-916C-470C-88B4-09B220B64330}"/>
              </a:ext>
            </a:extLst>
          </p:cNvPr>
          <p:cNvSpPr/>
          <p:nvPr/>
        </p:nvSpPr>
        <p:spPr>
          <a:xfrm rot="5400000">
            <a:off x="7513541" y="4411655"/>
            <a:ext cx="178906" cy="138850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F4AFC37F-BDF5-4A41-BD54-1F44635F3B92}"/>
              </a:ext>
            </a:extLst>
          </p:cNvPr>
          <p:cNvSpPr txBox="1"/>
          <p:nvPr/>
        </p:nvSpPr>
        <p:spPr>
          <a:xfrm>
            <a:off x="5148830" y="5204908"/>
            <a:ext cx="1562892" cy="338554"/>
          </a:xfrm>
          <a:prstGeom prst="rect">
            <a:avLst/>
          </a:prstGeom>
          <a:noFill/>
        </p:spPr>
        <p:txBody>
          <a:bodyPr wrap="square" rtlCol="0">
            <a:spAutoFit/>
          </a:bodyPr>
          <a:lstStyle/>
          <a:p>
            <a:r>
              <a:rPr lang="en-US" sz="1600" dirty="0">
                <a:solidFill>
                  <a:schemeClr val="accent1">
                    <a:lumMod val="75000"/>
                  </a:schemeClr>
                </a:solidFill>
              </a:rPr>
              <a:t>Row Filtering</a:t>
            </a:r>
          </a:p>
        </p:txBody>
      </p:sp>
      <p:sp>
        <p:nvSpPr>
          <p:cNvPr id="57" name="TextBox 56">
            <a:extLst>
              <a:ext uri="{FF2B5EF4-FFF2-40B4-BE49-F238E27FC236}">
                <a16:creationId xmlns:a16="http://schemas.microsoft.com/office/drawing/2014/main" id="{D3EE5160-ACC0-48B2-A57B-2CA61A1353D4}"/>
              </a:ext>
            </a:extLst>
          </p:cNvPr>
          <p:cNvSpPr txBox="1"/>
          <p:nvPr/>
        </p:nvSpPr>
        <p:spPr>
          <a:xfrm>
            <a:off x="6924031" y="5204908"/>
            <a:ext cx="1562892" cy="338554"/>
          </a:xfrm>
          <a:prstGeom prst="rect">
            <a:avLst/>
          </a:prstGeom>
          <a:noFill/>
        </p:spPr>
        <p:txBody>
          <a:bodyPr wrap="square" rtlCol="0">
            <a:spAutoFit/>
          </a:bodyPr>
          <a:lstStyle/>
          <a:p>
            <a:r>
              <a:rPr lang="en-US" sz="1600" dirty="0">
                <a:solidFill>
                  <a:schemeClr val="accent1">
                    <a:lumMod val="75000"/>
                  </a:schemeClr>
                </a:solidFill>
              </a:rPr>
              <a:t>Column Filtering</a:t>
            </a:r>
          </a:p>
        </p:txBody>
      </p:sp>
      <p:sp>
        <p:nvSpPr>
          <p:cNvPr id="58" name="TextBox 57">
            <a:extLst>
              <a:ext uri="{FF2B5EF4-FFF2-40B4-BE49-F238E27FC236}">
                <a16:creationId xmlns:a16="http://schemas.microsoft.com/office/drawing/2014/main" id="{7A705809-797E-414F-8BB5-0FB88E4CCF61}"/>
              </a:ext>
            </a:extLst>
          </p:cNvPr>
          <p:cNvSpPr txBox="1"/>
          <p:nvPr/>
        </p:nvSpPr>
        <p:spPr>
          <a:xfrm>
            <a:off x="6657765" y="5193344"/>
            <a:ext cx="2065264" cy="338554"/>
          </a:xfrm>
          <a:prstGeom prst="rect">
            <a:avLst/>
          </a:prstGeom>
          <a:noFill/>
        </p:spPr>
        <p:txBody>
          <a:bodyPr wrap="square" rtlCol="0">
            <a:spAutoFit/>
          </a:bodyPr>
          <a:lstStyle/>
          <a:p>
            <a:r>
              <a:rPr lang="en-US" sz="1600" dirty="0">
                <a:solidFill>
                  <a:schemeClr val="accent1">
                    <a:lumMod val="75000"/>
                  </a:schemeClr>
                </a:solidFill>
              </a:rPr>
              <a:t>Node based Filtering</a:t>
            </a:r>
          </a:p>
        </p:txBody>
      </p:sp>
      <p:sp>
        <p:nvSpPr>
          <p:cNvPr id="59" name="TextBox 58">
            <a:extLst>
              <a:ext uri="{FF2B5EF4-FFF2-40B4-BE49-F238E27FC236}">
                <a16:creationId xmlns:a16="http://schemas.microsoft.com/office/drawing/2014/main" id="{D9FA9053-675F-4C44-B286-AE340D1E9D25}"/>
              </a:ext>
            </a:extLst>
          </p:cNvPr>
          <p:cNvSpPr txBox="1"/>
          <p:nvPr/>
        </p:nvSpPr>
        <p:spPr>
          <a:xfrm>
            <a:off x="6678322" y="5748048"/>
            <a:ext cx="2065264" cy="338554"/>
          </a:xfrm>
          <a:prstGeom prst="rect">
            <a:avLst/>
          </a:prstGeom>
          <a:noFill/>
        </p:spPr>
        <p:txBody>
          <a:bodyPr wrap="square" rtlCol="0">
            <a:spAutoFit/>
          </a:bodyPr>
          <a:lstStyle/>
          <a:p>
            <a:r>
              <a:rPr lang="en-US" sz="1600" dirty="0">
                <a:solidFill>
                  <a:schemeClr val="accent1">
                    <a:lumMod val="75000"/>
                  </a:schemeClr>
                </a:solidFill>
              </a:rPr>
              <a:t>Graph Filtering</a:t>
            </a:r>
          </a:p>
        </p:txBody>
      </p:sp>
      <p:sp>
        <p:nvSpPr>
          <p:cNvPr id="60" name="TextBox 59">
            <a:extLst>
              <a:ext uri="{FF2B5EF4-FFF2-40B4-BE49-F238E27FC236}">
                <a16:creationId xmlns:a16="http://schemas.microsoft.com/office/drawing/2014/main" id="{404CA2C6-A76B-43D6-B4F1-4A6AD302A3C6}"/>
              </a:ext>
            </a:extLst>
          </p:cNvPr>
          <p:cNvSpPr txBox="1"/>
          <p:nvPr/>
        </p:nvSpPr>
        <p:spPr>
          <a:xfrm>
            <a:off x="7329796" y="2225004"/>
            <a:ext cx="2065264" cy="338554"/>
          </a:xfrm>
          <a:prstGeom prst="rect">
            <a:avLst/>
          </a:prstGeom>
          <a:noFill/>
        </p:spPr>
        <p:txBody>
          <a:bodyPr wrap="square" rtlCol="0">
            <a:spAutoFit/>
          </a:bodyPr>
          <a:lstStyle/>
          <a:p>
            <a:r>
              <a:rPr lang="en-US" sz="1600" dirty="0">
                <a:solidFill>
                  <a:schemeClr val="accent1">
                    <a:lumMod val="75000"/>
                  </a:schemeClr>
                </a:solidFill>
              </a:rPr>
              <a:t>Graph Embedding</a:t>
            </a:r>
          </a:p>
        </p:txBody>
      </p:sp>
      <p:sp>
        <p:nvSpPr>
          <p:cNvPr id="61" name="Title 1">
            <a:extLst>
              <a:ext uri="{FF2B5EF4-FFF2-40B4-BE49-F238E27FC236}">
                <a16:creationId xmlns:a16="http://schemas.microsoft.com/office/drawing/2014/main" id="{CE3D3BCB-4595-49FA-B658-DEDE476DF4E2}"/>
              </a:ext>
            </a:extLst>
          </p:cNvPr>
          <p:cNvSpPr txBox="1">
            <a:spLocks/>
          </p:cNvSpPr>
          <p:nvPr/>
        </p:nvSpPr>
        <p:spPr>
          <a:xfrm>
            <a:off x="0" y="-619760"/>
            <a:ext cx="9144416" cy="14509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4300" dirty="0"/>
              <a:t>Multimodal Graph Convolutional Model</a:t>
            </a:r>
          </a:p>
        </p:txBody>
      </p:sp>
      <p:pic>
        <p:nvPicPr>
          <p:cNvPr id="70" name="Picture 69">
            <a:extLst>
              <a:ext uri="{FF2B5EF4-FFF2-40B4-BE49-F238E27FC236}">
                <a16:creationId xmlns:a16="http://schemas.microsoft.com/office/drawing/2014/main" id="{10917A98-1011-4879-A714-C56894CA493A}"/>
              </a:ext>
            </a:extLst>
          </p:cNvPr>
          <p:cNvPicPr>
            <a:picLocks noChangeAspect="1"/>
          </p:cNvPicPr>
          <p:nvPr/>
        </p:nvPicPr>
        <p:blipFill rotWithShape="1">
          <a:blip r:embed="rId14"/>
          <a:srcRect l="59302" t="3919" r="34051" b="11512"/>
          <a:stretch/>
        </p:blipFill>
        <p:spPr>
          <a:xfrm>
            <a:off x="7009685" y="1034690"/>
            <a:ext cx="404469" cy="475254"/>
          </a:xfrm>
          <a:prstGeom prst="rect">
            <a:avLst/>
          </a:prstGeom>
        </p:spPr>
      </p:pic>
    </p:spTree>
    <p:extLst>
      <p:ext uri="{BB962C8B-B14F-4D97-AF65-F5344CB8AC3E}">
        <p14:creationId xmlns:p14="http://schemas.microsoft.com/office/powerpoint/2010/main" val="140009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xit" presetSubtype="0" fill="hold" grpId="1" nodeType="withEffect">
                                  <p:stCondLst>
                                    <p:cond delay="0"/>
                                  </p:stCondLst>
                                  <p:childTnLst>
                                    <p:set>
                                      <p:cBhvr>
                                        <p:cTn id="60" dur="1" fill="hold">
                                          <p:stCondLst>
                                            <p:cond delay="0"/>
                                          </p:stCondLst>
                                        </p:cTn>
                                        <p:tgtEl>
                                          <p:spTgt spid="55"/>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2"/>
                                        </p:tgtEl>
                                        <p:attrNameLst>
                                          <p:attrName>style.visibility</p:attrName>
                                        </p:attrNameLst>
                                      </p:cBhvr>
                                      <p:to>
                                        <p:strVal val="hidden"/>
                                      </p:to>
                                    </p:set>
                                  </p:childTnLst>
                                </p:cTn>
                              </p:par>
                              <p:par>
                                <p:cTn id="65" presetID="1" presetClass="exit" presetSubtype="0" fill="hold" grpId="2" nodeType="withEffect">
                                  <p:stCondLst>
                                    <p:cond delay="0"/>
                                  </p:stCondLst>
                                  <p:childTnLst>
                                    <p:set>
                                      <p:cBhvr>
                                        <p:cTn id="66" dur="1" fill="hold">
                                          <p:stCondLst>
                                            <p:cond delay="0"/>
                                          </p:stCondLst>
                                        </p:cTn>
                                        <p:tgtEl>
                                          <p:spTgt spid="55"/>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57"/>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8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5"/>
                                        </p:tgtEl>
                                        <p:attrNameLst>
                                          <p:attrName>style.visibility</p:attrName>
                                        </p:attrNameLst>
                                      </p:cBhvr>
                                      <p:to>
                                        <p:strVal val="visible"/>
                                      </p:to>
                                    </p:set>
                                  </p:childTnLst>
                                </p:cTn>
                              </p:par>
                              <p:par>
                                <p:cTn id="75" presetID="1" presetClass="exit" presetSubtype="0" fill="hold" nodeType="withEffect">
                                  <p:stCondLst>
                                    <p:cond delay="0"/>
                                  </p:stCondLst>
                                  <p:childTnLst>
                                    <p:set>
                                      <p:cBhvr>
                                        <p:cTn id="76" dur="1" fill="hold">
                                          <p:stCondLst>
                                            <p:cond delay="0"/>
                                          </p:stCondLst>
                                        </p:cTn>
                                        <p:tgtEl>
                                          <p:spTgt spid="69"/>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8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8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8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8"/>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46"/>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7"/>
                                        </p:tgtEl>
                                        <p:attrNameLst>
                                          <p:attrName>style.visibility</p:attrName>
                                        </p:attrNameLst>
                                      </p:cBhvr>
                                      <p:to>
                                        <p:strVal val="visible"/>
                                      </p:to>
                                    </p:set>
                                  </p:childTnLst>
                                </p:cTn>
                              </p:par>
                              <p:par>
                                <p:cTn id="99" presetID="1" presetClass="exit" presetSubtype="0" fill="hold" grpId="1" nodeType="withEffect">
                                  <p:stCondLst>
                                    <p:cond delay="0"/>
                                  </p:stCondLst>
                                  <p:childTnLst>
                                    <p:set>
                                      <p:cBhvr>
                                        <p:cTn id="100" dur="1" fill="hold">
                                          <p:stCondLst>
                                            <p:cond delay="0"/>
                                          </p:stCondLst>
                                        </p:cTn>
                                        <p:tgtEl>
                                          <p:spTgt spid="58"/>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95"/>
                                        </p:tgtEl>
                                        <p:attrNameLst>
                                          <p:attrName>style.visibility</p:attrName>
                                        </p:attrNameLst>
                                      </p:cBhvr>
                                      <p:to>
                                        <p:strVal val="hidden"/>
                                      </p:to>
                                    </p:set>
                                  </p:childTnLst>
                                </p:cTn>
                              </p:par>
                              <p:par>
                                <p:cTn id="103" presetID="1" presetClass="entr" presetSubtype="0" fill="hold" nodeType="withEffect">
                                  <p:stCondLst>
                                    <p:cond delay="0"/>
                                  </p:stCondLst>
                                  <p:childTnLst>
                                    <p:set>
                                      <p:cBhvr>
                                        <p:cTn id="104" dur="1" fill="hold">
                                          <p:stCondLst>
                                            <p:cond delay="0"/>
                                          </p:stCondLst>
                                        </p:cTn>
                                        <p:tgtEl>
                                          <p:spTgt spid="4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8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37"/>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89"/>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93"/>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92"/>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99"/>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59"/>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60"/>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26" grpId="0" animBg="1"/>
      <p:bldP spid="34" grpId="0" animBg="1"/>
      <p:bldP spid="35" grpId="0" animBg="1"/>
      <p:bldP spid="36" grpId="0" animBg="1"/>
      <p:bldP spid="37" grpId="0" animBg="1"/>
      <p:bldP spid="38" grpId="0" animBg="1"/>
      <p:bldP spid="45" grpId="0" animBg="1"/>
      <p:bldP spid="46" grpId="0" animBg="1"/>
      <p:bldP spid="44" grpId="0"/>
      <p:bldP spid="2" grpId="0" animBg="1"/>
      <p:bldP spid="2" grpId="1" animBg="1"/>
      <p:bldP spid="55" grpId="0" animBg="1"/>
      <p:bldP spid="55" grpId="1" animBg="1"/>
      <p:bldP spid="55" grpId="2" animBg="1"/>
      <p:bldP spid="4" grpId="0"/>
      <p:bldP spid="4" grpId="1"/>
      <p:bldP spid="57" grpId="0"/>
      <p:bldP spid="57" grpId="1"/>
      <p:bldP spid="58" grpId="0"/>
      <p:bldP spid="58" grpId="1"/>
      <p:bldP spid="59" grpId="0"/>
      <p:bldP spid="6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52F949EC-C868-4E17-9E74-49A81CB27DA9}"/>
              </a:ext>
            </a:extLst>
          </p:cNvPr>
          <p:cNvCxnSpPr/>
          <p:nvPr/>
        </p:nvCxnSpPr>
        <p:spPr>
          <a:xfrm>
            <a:off x="121920"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clock&#10;&#10;Description generated with high confidence">
            <a:extLst>
              <a:ext uri="{FF2B5EF4-FFF2-40B4-BE49-F238E27FC236}">
                <a16:creationId xmlns:a16="http://schemas.microsoft.com/office/drawing/2014/main" id="{61AEAEF7-1367-4F55-850F-50B2DF4F7687}"/>
              </a:ext>
            </a:extLst>
          </p:cNvPr>
          <p:cNvPicPr>
            <a:picLocks noChangeAspect="1"/>
          </p:cNvPicPr>
          <p:nvPr/>
        </p:nvPicPr>
        <p:blipFill rotWithShape="1">
          <a:blip r:embed="rId3">
            <a:extLst>
              <a:ext uri="{28A0092B-C50C-407E-A947-70E740481C1C}">
                <a14:useLocalDpi xmlns:a14="http://schemas.microsoft.com/office/drawing/2010/main" val="0"/>
              </a:ext>
            </a:extLst>
          </a:blip>
          <a:srcRect l="10238" t="-1131" r="10643" b="1131"/>
          <a:stretch/>
        </p:blipFill>
        <p:spPr>
          <a:xfrm>
            <a:off x="165484" y="2277501"/>
            <a:ext cx="668091" cy="844426"/>
          </a:xfrm>
          <a:prstGeom prst="rect">
            <a:avLst/>
          </a:prstGeom>
        </p:spPr>
      </p:pic>
      <p:sp>
        <p:nvSpPr>
          <p:cNvPr id="7" name="TextBox 6">
            <a:extLst>
              <a:ext uri="{FF2B5EF4-FFF2-40B4-BE49-F238E27FC236}">
                <a16:creationId xmlns:a16="http://schemas.microsoft.com/office/drawing/2014/main" id="{982C9661-B793-4B12-ADA8-673F2CA504D9}"/>
              </a:ext>
            </a:extLst>
          </p:cNvPr>
          <p:cNvSpPr txBox="1"/>
          <p:nvPr/>
        </p:nvSpPr>
        <p:spPr>
          <a:xfrm>
            <a:off x="100863" y="1918097"/>
            <a:ext cx="1056922" cy="338554"/>
          </a:xfrm>
          <a:prstGeom prst="rect">
            <a:avLst/>
          </a:prstGeom>
          <a:noFill/>
        </p:spPr>
        <p:txBody>
          <a:bodyPr wrap="square" rtlCol="0">
            <a:spAutoFit/>
          </a:bodyPr>
          <a:lstStyle/>
          <a:p>
            <a:r>
              <a:rPr lang="en-US" sz="1600" b="1" dirty="0"/>
              <a:t>rs-fMRI</a:t>
            </a:r>
          </a:p>
        </p:txBody>
      </p:sp>
      <p:pic>
        <p:nvPicPr>
          <p:cNvPr id="8" name="Picture 7" descr="A close up of a colorful background&#10;&#10;Description automatically generated">
            <a:extLst>
              <a:ext uri="{FF2B5EF4-FFF2-40B4-BE49-F238E27FC236}">
                <a16:creationId xmlns:a16="http://schemas.microsoft.com/office/drawing/2014/main" id="{5B526A74-3FDD-4FD7-846C-5F29AA5BE181}"/>
              </a:ext>
            </a:extLst>
          </p:cNvPr>
          <p:cNvPicPr>
            <a:picLocks noChangeAspect="1"/>
          </p:cNvPicPr>
          <p:nvPr/>
        </p:nvPicPr>
        <p:blipFill rotWithShape="1">
          <a:blip r:embed="rId4">
            <a:extLst>
              <a:ext uri="{28A0092B-C50C-407E-A947-70E740481C1C}">
                <a14:useLocalDpi xmlns:a14="http://schemas.microsoft.com/office/drawing/2010/main" val="0"/>
              </a:ext>
            </a:extLst>
          </a:blip>
          <a:srcRect l="6522" t="1612" r="10231" b="1876"/>
          <a:stretch/>
        </p:blipFill>
        <p:spPr>
          <a:xfrm rot="16200000">
            <a:off x="57536" y="5212578"/>
            <a:ext cx="840394" cy="624556"/>
          </a:xfrm>
          <a:prstGeom prst="rect">
            <a:avLst/>
          </a:prstGeom>
        </p:spPr>
      </p:pic>
      <p:sp>
        <p:nvSpPr>
          <p:cNvPr id="15" name="TextBox 14">
            <a:extLst>
              <a:ext uri="{FF2B5EF4-FFF2-40B4-BE49-F238E27FC236}">
                <a16:creationId xmlns:a16="http://schemas.microsoft.com/office/drawing/2014/main" id="{111DA9D3-6B86-406A-B298-8447384E7C8B}"/>
              </a:ext>
            </a:extLst>
          </p:cNvPr>
          <p:cNvSpPr txBox="1"/>
          <p:nvPr/>
        </p:nvSpPr>
        <p:spPr>
          <a:xfrm>
            <a:off x="48874" y="4766105"/>
            <a:ext cx="814182" cy="338554"/>
          </a:xfrm>
          <a:prstGeom prst="rect">
            <a:avLst/>
          </a:prstGeom>
          <a:noFill/>
        </p:spPr>
        <p:txBody>
          <a:bodyPr wrap="square" rtlCol="0">
            <a:spAutoFit/>
          </a:bodyPr>
          <a:lstStyle/>
          <a:p>
            <a:pPr algn="ctr"/>
            <a:r>
              <a:rPr lang="en-US" sz="1600" b="1" dirty="0"/>
              <a:t>DTI</a:t>
            </a:r>
          </a:p>
        </p:txBody>
      </p:sp>
      <p:sp>
        <p:nvSpPr>
          <p:cNvPr id="16" name="Rectangle: Rounded Corners 15">
            <a:extLst>
              <a:ext uri="{FF2B5EF4-FFF2-40B4-BE49-F238E27FC236}">
                <a16:creationId xmlns:a16="http://schemas.microsoft.com/office/drawing/2014/main" id="{1758CF46-BD58-4C1B-B05F-AD1A87B0A52A}"/>
              </a:ext>
            </a:extLst>
          </p:cNvPr>
          <p:cNvSpPr/>
          <p:nvPr/>
        </p:nvSpPr>
        <p:spPr>
          <a:xfrm>
            <a:off x="1172492" y="1409076"/>
            <a:ext cx="5691747" cy="253318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0E3D18D7-D3C7-4166-A937-61E2FC79CA62}"/>
              </a:ext>
            </a:extLst>
          </p:cNvPr>
          <p:cNvSpPr/>
          <p:nvPr/>
        </p:nvSpPr>
        <p:spPr>
          <a:xfrm flipH="1">
            <a:off x="7073252" y="1445308"/>
            <a:ext cx="1076425" cy="2546361"/>
          </a:xfrm>
          <a:prstGeom prst="round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5286C651-9412-4DA8-B9F7-9135E9B7A9F4}"/>
              </a:ext>
            </a:extLst>
          </p:cNvPr>
          <p:cNvCxnSpPr>
            <a:cxnSpLocks/>
          </p:cNvCxnSpPr>
          <p:nvPr/>
        </p:nvCxnSpPr>
        <p:spPr>
          <a:xfrm>
            <a:off x="8149677" y="2777093"/>
            <a:ext cx="30727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E5A5A1C-6F27-4098-9DA3-99FCABE2B7F1}"/>
              </a:ext>
            </a:extLst>
          </p:cNvPr>
          <p:cNvCxnSpPr>
            <a:cxnSpLocks/>
          </p:cNvCxnSpPr>
          <p:nvPr/>
        </p:nvCxnSpPr>
        <p:spPr>
          <a:xfrm>
            <a:off x="6285390" y="2777093"/>
            <a:ext cx="787862" cy="506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 name="Connector: Elbow 4">
            <a:extLst>
              <a:ext uri="{FF2B5EF4-FFF2-40B4-BE49-F238E27FC236}">
                <a16:creationId xmlns:a16="http://schemas.microsoft.com/office/drawing/2014/main" id="{B9F9005D-2105-4DED-9775-0E9403F5C82A}"/>
              </a:ext>
            </a:extLst>
          </p:cNvPr>
          <p:cNvCxnSpPr>
            <a:cxnSpLocks/>
          </p:cNvCxnSpPr>
          <p:nvPr/>
        </p:nvCxnSpPr>
        <p:spPr>
          <a:xfrm rot="5400000" flipH="1" flipV="1">
            <a:off x="666891" y="4052772"/>
            <a:ext cx="1534410" cy="1288171"/>
          </a:xfrm>
          <a:prstGeom prst="bentConnector3">
            <a:avLst>
              <a:gd name="adj1" fmla="val -564"/>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7312E7C-6F24-4C0F-9009-FC6A5C9A434D}"/>
              </a:ext>
            </a:extLst>
          </p:cNvPr>
          <p:cNvCxnSpPr>
            <a:cxnSpLocks/>
          </p:cNvCxnSpPr>
          <p:nvPr/>
        </p:nvCxnSpPr>
        <p:spPr>
          <a:xfrm>
            <a:off x="836606" y="2720573"/>
            <a:ext cx="20901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2" name="Shape 63" descr="corr.jpg">
            <a:extLst>
              <a:ext uri="{FF2B5EF4-FFF2-40B4-BE49-F238E27FC236}">
                <a16:creationId xmlns:a16="http://schemas.microsoft.com/office/drawing/2014/main" id="{ED8C968C-2175-4FC0-A853-3915A6AD6E59}"/>
              </a:ext>
            </a:extLst>
          </p:cNvPr>
          <p:cNvPicPr preferRelativeResize="0"/>
          <p:nvPr/>
        </p:nvPicPr>
        <p:blipFill rotWithShape="1">
          <a:blip r:embed="rId5">
            <a:alphaModFix/>
          </a:blip>
          <a:srcRect l="11336" t="7856" r="20329" b="11066"/>
          <a:stretch/>
        </p:blipFill>
        <p:spPr>
          <a:xfrm>
            <a:off x="1369490" y="2183087"/>
            <a:ext cx="1210771" cy="1176848"/>
          </a:xfrm>
          <a:prstGeom prst="rect">
            <a:avLst/>
          </a:prstGeom>
          <a:ln w="28575">
            <a:solidFill>
              <a:schemeClr val="tx1">
                <a:lumMod val="95000"/>
                <a:lumOff val="5000"/>
              </a:schemeClr>
            </a:solidFill>
          </a:ln>
          <a:effectLst>
            <a:outerShdw blurRad="292100" dist="139700" dir="2700000" algn="tl" rotWithShape="0">
              <a:srgbClr val="333333">
                <a:alpha val="0"/>
              </a:srgbClr>
            </a:outerShdw>
          </a:effectLst>
        </p:spPr>
      </p:pic>
      <p:sp>
        <p:nvSpPr>
          <p:cNvPr id="27" name="Rectangle 26">
            <a:extLst>
              <a:ext uri="{FF2B5EF4-FFF2-40B4-BE49-F238E27FC236}">
                <a16:creationId xmlns:a16="http://schemas.microsoft.com/office/drawing/2014/main" id="{33D1DFBF-62AA-4115-81C0-11B07396FE5E}"/>
              </a:ext>
            </a:extLst>
          </p:cNvPr>
          <p:cNvSpPr/>
          <p:nvPr/>
        </p:nvSpPr>
        <p:spPr>
          <a:xfrm rot="5400000">
            <a:off x="1919666" y="1818637"/>
            <a:ext cx="60379" cy="1237409"/>
          </a:xfrm>
          <a:prstGeom prst="rect">
            <a:avLst/>
          </a:prstGeom>
          <a:solidFill>
            <a:srgbClr val="FFEEB7"/>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E5ECF30-1BBA-4EF7-80AB-67AFF36F08F1}"/>
              </a:ext>
            </a:extLst>
          </p:cNvPr>
          <p:cNvSpPr/>
          <p:nvPr/>
        </p:nvSpPr>
        <p:spPr>
          <a:xfrm rot="5400000" flipH="1" flipV="1">
            <a:off x="1020020" y="2723155"/>
            <a:ext cx="1176846" cy="60458"/>
          </a:xfrm>
          <a:prstGeom prst="rect">
            <a:avLst/>
          </a:prstGeom>
          <a:solidFill>
            <a:srgbClr val="FFEEB7"/>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ube 28">
            <a:extLst>
              <a:ext uri="{FF2B5EF4-FFF2-40B4-BE49-F238E27FC236}">
                <a16:creationId xmlns:a16="http://schemas.microsoft.com/office/drawing/2014/main" id="{E48721C6-F882-420A-9514-009BE6B27BDD}"/>
              </a:ext>
            </a:extLst>
          </p:cNvPr>
          <p:cNvSpPr/>
          <p:nvPr/>
        </p:nvSpPr>
        <p:spPr>
          <a:xfrm>
            <a:off x="3311705" y="1920937"/>
            <a:ext cx="1333153" cy="1176849"/>
          </a:xfrm>
          <a:prstGeom prst="cube">
            <a:avLst>
              <a:gd name="adj" fmla="val 4910"/>
            </a:avLst>
          </a:prstGeom>
          <a:solidFill>
            <a:schemeClr val="accent2">
              <a:lumMod val="60000"/>
              <a:lumOff val="40000"/>
            </a:schemeClr>
          </a:solidFill>
          <a:ln w="3492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ube 29">
            <a:extLst>
              <a:ext uri="{FF2B5EF4-FFF2-40B4-BE49-F238E27FC236}">
                <a16:creationId xmlns:a16="http://schemas.microsoft.com/office/drawing/2014/main" id="{86AD43CF-77A0-43DF-8B6B-BB765DB3D27F}"/>
              </a:ext>
            </a:extLst>
          </p:cNvPr>
          <p:cNvSpPr/>
          <p:nvPr/>
        </p:nvSpPr>
        <p:spPr>
          <a:xfrm>
            <a:off x="3200639" y="2027861"/>
            <a:ext cx="1333153" cy="1176849"/>
          </a:xfrm>
          <a:prstGeom prst="cube">
            <a:avLst>
              <a:gd name="adj" fmla="val 4910"/>
            </a:avLst>
          </a:prstGeom>
          <a:solidFill>
            <a:schemeClr val="accent2">
              <a:lumMod val="60000"/>
              <a:lumOff val="40000"/>
            </a:schemeClr>
          </a:solidFill>
          <a:ln w="3492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ube 30">
            <a:extLst>
              <a:ext uri="{FF2B5EF4-FFF2-40B4-BE49-F238E27FC236}">
                <a16:creationId xmlns:a16="http://schemas.microsoft.com/office/drawing/2014/main" id="{DAC2D61C-58CB-4E82-B766-E6FFA4F5087C}"/>
              </a:ext>
            </a:extLst>
          </p:cNvPr>
          <p:cNvSpPr/>
          <p:nvPr/>
        </p:nvSpPr>
        <p:spPr>
          <a:xfrm>
            <a:off x="3089573" y="2137660"/>
            <a:ext cx="1333152" cy="1149175"/>
          </a:xfrm>
          <a:prstGeom prst="cube">
            <a:avLst>
              <a:gd name="adj" fmla="val 4910"/>
            </a:avLst>
          </a:prstGeom>
          <a:solidFill>
            <a:schemeClr val="accent2">
              <a:lumMod val="60000"/>
              <a:lumOff val="40000"/>
            </a:schemeClr>
          </a:solidFill>
          <a:ln w="3492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ube 31">
            <a:extLst>
              <a:ext uri="{FF2B5EF4-FFF2-40B4-BE49-F238E27FC236}">
                <a16:creationId xmlns:a16="http://schemas.microsoft.com/office/drawing/2014/main" id="{B8CF6D97-EDC0-4F52-88DA-2458625610C1}"/>
              </a:ext>
            </a:extLst>
          </p:cNvPr>
          <p:cNvSpPr/>
          <p:nvPr/>
        </p:nvSpPr>
        <p:spPr>
          <a:xfrm>
            <a:off x="2994707" y="2244584"/>
            <a:ext cx="1347673" cy="1149175"/>
          </a:xfrm>
          <a:prstGeom prst="cube">
            <a:avLst>
              <a:gd name="adj" fmla="val 4910"/>
            </a:avLst>
          </a:prstGeom>
          <a:solidFill>
            <a:schemeClr val="accent2">
              <a:lumMod val="60000"/>
              <a:lumOff val="40000"/>
            </a:schemeClr>
          </a:solidFill>
          <a:ln w="3492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8AF01436-2788-480E-858F-77EA4A4FC80A}"/>
              </a:ext>
            </a:extLst>
          </p:cNvPr>
          <p:cNvSpPr/>
          <p:nvPr/>
        </p:nvSpPr>
        <p:spPr>
          <a:xfrm rot="5400000">
            <a:off x="3195345" y="2473913"/>
            <a:ext cx="150361" cy="151894"/>
          </a:xfrm>
          <a:prstGeom prst="rect">
            <a:avLst/>
          </a:prstGeom>
          <a:solidFill>
            <a:srgbClr val="FFEEB7"/>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Curved Down 25">
            <a:extLst>
              <a:ext uri="{FF2B5EF4-FFF2-40B4-BE49-F238E27FC236}">
                <a16:creationId xmlns:a16="http://schemas.microsoft.com/office/drawing/2014/main" id="{79CEA52F-1F21-4CDF-8416-E2B27DEA84CF}"/>
              </a:ext>
            </a:extLst>
          </p:cNvPr>
          <p:cNvSpPr/>
          <p:nvPr/>
        </p:nvSpPr>
        <p:spPr>
          <a:xfrm flipV="1">
            <a:off x="1621061" y="2594498"/>
            <a:ext cx="1666830" cy="292960"/>
          </a:xfrm>
          <a:prstGeom prst="curvedDownArrow">
            <a:avLst/>
          </a:prstGeom>
          <a:solidFill>
            <a:srgbClr val="FF0000">
              <a:alpha val="6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ube 33">
            <a:extLst>
              <a:ext uri="{FF2B5EF4-FFF2-40B4-BE49-F238E27FC236}">
                <a16:creationId xmlns:a16="http://schemas.microsoft.com/office/drawing/2014/main" id="{C70084B8-EE4B-4FC5-BA9C-2515BE50DCCC}"/>
              </a:ext>
            </a:extLst>
          </p:cNvPr>
          <p:cNvSpPr/>
          <p:nvPr/>
        </p:nvSpPr>
        <p:spPr>
          <a:xfrm>
            <a:off x="3904117" y="2842727"/>
            <a:ext cx="1148328" cy="104569"/>
          </a:xfrm>
          <a:prstGeom prst="cube">
            <a:avLst/>
          </a:prstGeom>
          <a:solidFill>
            <a:srgbClr val="FFC000"/>
          </a:solidFill>
          <a:ln>
            <a:noFill/>
          </a:ln>
          <a:scene3d>
            <a:camera prst="orthographicFront">
              <a:rot lat="20399998" lon="14999976"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6762D142-4F46-443D-A915-2272731513D9}"/>
              </a:ext>
            </a:extLst>
          </p:cNvPr>
          <p:cNvSpPr/>
          <p:nvPr/>
        </p:nvSpPr>
        <p:spPr>
          <a:xfrm rot="5400000">
            <a:off x="3605939" y="2448996"/>
            <a:ext cx="62007" cy="1283855"/>
          </a:xfrm>
          <a:prstGeom prst="rect">
            <a:avLst/>
          </a:prstGeom>
          <a:solidFill>
            <a:srgbClr val="FFE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ube 35">
            <a:extLst>
              <a:ext uri="{FF2B5EF4-FFF2-40B4-BE49-F238E27FC236}">
                <a16:creationId xmlns:a16="http://schemas.microsoft.com/office/drawing/2014/main" id="{0582229C-F4B6-40A8-B739-61DB0C967A77}"/>
              </a:ext>
            </a:extLst>
          </p:cNvPr>
          <p:cNvSpPr/>
          <p:nvPr/>
        </p:nvSpPr>
        <p:spPr>
          <a:xfrm>
            <a:off x="5125305" y="2027860"/>
            <a:ext cx="165236" cy="1332491"/>
          </a:xfrm>
          <a:prstGeom prst="cube">
            <a:avLst>
              <a:gd name="adj" fmla="val 23227"/>
            </a:avLst>
          </a:prstGeom>
          <a:solidFill>
            <a:schemeClr val="accent2">
              <a:lumMod val="60000"/>
              <a:lumOff val="40000"/>
            </a:schemeClr>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Cube 36">
            <a:extLst>
              <a:ext uri="{FF2B5EF4-FFF2-40B4-BE49-F238E27FC236}">
                <a16:creationId xmlns:a16="http://schemas.microsoft.com/office/drawing/2014/main" id="{08D50750-84A3-40EC-A3F4-A78A6B9A9CF5}"/>
              </a:ext>
            </a:extLst>
          </p:cNvPr>
          <p:cNvSpPr/>
          <p:nvPr/>
        </p:nvSpPr>
        <p:spPr>
          <a:xfrm>
            <a:off x="5285208" y="2066076"/>
            <a:ext cx="45719" cy="1293859"/>
          </a:xfrm>
          <a:prstGeom prst="cube">
            <a:avLst>
              <a:gd name="adj" fmla="val 23227"/>
            </a:avLst>
          </a:prstGeom>
          <a:solidFill>
            <a:srgbClr val="FFC000"/>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38" name="Arrow: Curved Down 37">
            <a:extLst>
              <a:ext uri="{FF2B5EF4-FFF2-40B4-BE49-F238E27FC236}">
                <a16:creationId xmlns:a16="http://schemas.microsoft.com/office/drawing/2014/main" id="{EED83C65-35FF-4817-8117-5EFA4A8270BF}"/>
              </a:ext>
            </a:extLst>
          </p:cNvPr>
          <p:cNvSpPr/>
          <p:nvPr/>
        </p:nvSpPr>
        <p:spPr>
          <a:xfrm>
            <a:off x="3408907" y="2790926"/>
            <a:ext cx="1801959" cy="247691"/>
          </a:xfrm>
          <a:prstGeom prst="curvedDownArrow">
            <a:avLst>
              <a:gd name="adj1" fmla="val 25000"/>
              <a:gd name="adj2" fmla="val 50000"/>
              <a:gd name="adj3" fmla="val 28900"/>
            </a:avLst>
          </a:prstGeom>
          <a:solidFill>
            <a:srgbClr val="FF0000">
              <a:alpha val="6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Rectangle 44">
            <a:extLst>
              <a:ext uri="{FF2B5EF4-FFF2-40B4-BE49-F238E27FC236}">
                <a16:creationId xmlns:a16="http://schemas.microsoft.com/office/drawing/2014/main" id="{538E71F2-05DA-4263-B0EE-BC314D3C8F3E}"/>
              </a:ext>
            </a:extLst>
          </p:cNvPr>
          <p:cNvSpPr/>
          <p:nvPr/>
        </p:nvSpPr>
        <p:spPr>
          <a:xfrm rot="5400000">
            <a:off x="5112669" y="3072557"/>
            <a:ext cx="144788" cy="119518"/>
          </a:xfrm>
          <a:prstGeom prst="rect">
            <a:avLst/>
          </a:prstGeom>
          <a:solidFill>
            <a:srgbClr val="FFEEB7"/>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ube 45">
            <a:extLst>
              <a:ext uri="{FF2B5EF4-FFF2-40B4-BE49-F238E27FC236}">
                <a16:creationId xmlns:a16="http://schemas.microsoft.com/office/drawing/2014/main" id="{AF2EF59F-3FA7-4D28-9AD9-2D1D6A278719}"/>
              </a:ext>
            </a:extLst>
          </p:cNvPr>
          <p:cNvSpPr/>
          <p:nvPr/>
        </p:nvSpPr>
        <p:spPr>
          <a:xfrm>
            <a:off x="6210319" y="1858604"/>
            <a:ext cx="177590" cy="1714148"/>
          </a:xfrm>
          <a:prstGeom prst="cube">
            <a:avLst>
              <a:gd name="adj" fmla="val 23227"/>
            </a:avLst>
          </a:prstGeom>
          <a:solidFill>
            <a:schemeClr val="accent6">
              <a:lumMod val="40000"/>
              <a:lumOff val="60000"/>
            </a:schemeClr>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7" name="Straight Connector 46">
            <a:extLst>
              <a:ext uri="{FF2B5EF4-FFF2-40B4-BE49-F238E27FC236}">
                <a16:creationId xmlns:a16="http://schemas.microsoft.com/office/drawing/2014/main" id="{E4E137FB-42E1-46D8-ACC7-F1F26C25C5AB}"/>
              </a:ext>
            </a:extLst>
          </p:cNvPr>
          <p:cNvCxnSpPr>
            <a:cxnSpLocks/>
          </p:cNvCxnSpPr>
          <p:nvPr/>
        </p:nvCxnSpPr>
        <p:spPr>
          <a:xfrm flipV="1">
            <a:off x="5217347" y="1877110"/>
            <a:ext cx="992972" cy="162567"/>
          </a:xfrm>
          <a:prstGeom prst="line">
            <a:avLst/>
          </a:prstGeom>
          <a:ln w="22225"/>
        </p:spPr>
        <p:style>
          <a:lnRef idx="1">
            <a:schemeClr val="accent2"/>
          </a:lnRef>
          <a:fillRef idx="0">
            <a:schemeClr val="accent2"/>
          </a:fillRef>
          <a:effectRef idx="0">
            <a:schemeClr val="accent2"/>
          </a:effectRef>
          <a:fontRef idx="minor">
            <a:schemeClr val="tx1"/>
          </a:fontRef>
        </p:style>
      </p:cxnSp>
      <p:cxnSp>
        <p:nvCxnSpPr>
          <p:cNvPr id="48" name="Straight Connector 47">
            <a:extLst>
              <a:ext uri="{FF2B5EF4-FFF2-40B4-BE49-F238E27FC236}">
                <a16:creationId xmlns:a16="http://schemas.microsoft.com/office/drawing/2014/main" id="{F3737F8C-BBBB-4159-AC75-E9363E5312B4}"/>
              </a:ext>
            </a:extLst>
          </p:cNvPr>
          <p:cNvCxnSpPr>
            <a:cxnSpLocks/>
            <a:stCxn id="37" idx="3"/>
            <a:endCxn id="46" idx="3"/>
          </p:cNvCxnSpPr>
          <p:nvPr/>
        </p:nvCxnSpPr>
        <p:spPr>
          <a:xfrm>
            <a:off x="5302758" y="3359935"/>
            <a:ext cx="975732" cy="212817"/>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40" name="Cube 39">
            <a:extLst>
              <a:ext uri="{FF2B5EF4-FFF2-40B4-BE49-F238E27FC236}">
                <a16:creationId xmlns:a16="http://schemas.microsoft.com/office/drawing/2014/main" id="{CA9CF508-C15A-449A-92E7-837041F5F7C6}"/>
              </a:ext>
            </a:extLst>
          </p:cNvPr>
          <p:cNvSpPr/>
          <p:nvPr/>
        </p:nvSpPr>
        <p:spPr>
          <a:xfrm>
            <a:off x="7213985" y="2146144"/>
            <a:ext cx="131693" cy="1379627"/>
          </a:xfrm>
          <a:prstGeom prst="cube">
            <a:avLst>
              <a:gd name="adj" fmla="val 23227"/>
            </a:avLst>
          </a:prstGeom>
          <a:solidFill>
            <a:schemeClr val="accent4">
              <a:lumMod val="40000"/>
              <a:lumOff val="6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Cube 40">
            <a:extLst>
              <a:ext uri="{FF2B5EF4-FFF2-40B4-BE49-F238E27FC236}">
                <a16:creationId xmlns:a16="http://schemas.microsoft.com/office/drawing/2014/main" id="{F3AEF1B0-4948-47C1-BA57-B0A39288FD28}"/>
              </a:ext>
            </a:extLst>
          </p:cNvPr>
          <p:cNvSpPr/>
          <p:nvPr/>
        </p:nvSpPr>
        <p:spPr>
          <a:xfrm>
            <a:off x="7557383" y="2425566"/>
            <a:ext cx="111987" cy="847436"/>
          </a:xfrm>
          <a:prstGeom prst="cube">
            <a:avLst>
              <a:gd name="adj" fmla="val 23227"/>
            </a:avLst>
          </a:prstGeom>
          <a:solidFill>
            <a:schemeClr val="accent4">
              <a:lumMod val="40000"/>
              <a:lumOff val="6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Cube 41">
            <a:extLst>
              <a:ext uri="{FF2B5EF4-FFF2-40B4-BE49-F238E27FC236}">
                <a16:creationId xmlns:a16="http://schemas.microsoft.com/office/drawing/2014/main" id="{F312C376-709B-455D-AF87-2702F0F04FF9}"/>
              </a:ext>
            </a:extLst>
          </p:cNvPr>
          <p:cNvSpPr/>
          <p:nvPr/>
        </p:nvSpPr>
        <p:spPr>
          <a:xfrm>
            <a:off x="7867532" y="2555819"/>
            <a:ext cx="111987" cy="545257"/>
          </a:xfrm>
          <a:prstGeom prst="cube">
            <a:avLst>
              <a:gd name="adj" fmla="val 23227"/>
            </a:avLst>
          </a:prstGeom>
          <a:solidFill>
            <a:schemeClr val="accent4">
              <a:lumMod val="40000"/>
              <a:lumOff val="6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Arrow Connector 42">
            <a:extLst>
              <a:ext uri="{FF2B5EF4-FFF2-40B4-BE49-F238E27FC236}">
                <a16:creationId xmlns:a16="http://schemas.microsoft.com/office/drawing/2014/main" id="{156C4BB2-0AFA-44E0-9C95-D11CFAEAFDC0}"/>
              </a:ext>
            </a:extLst>
          </p:cNvPr>
          <p:cNvCxnSpPr>
            <a:cxnSpLocks/>
            <a:stCxn id="40" idx="5"/>
          </p:cNvCxnSpPr>
          <p:nvPr/>
        </p:nvCxnSpPr>
        <p:spPr>
          <a:xfrm flipV="1">
            <a:off x="7345678" y="2819241"/>
            <a:ext cx="220108" cy="14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FB50B0E-22EB-400F-9F83-7C7178066DA6}"/>
              </a:ext>
            </a:extLst>
          </p:cNvPr>
          <p:cNvCxnSpPr>
            <a:cxnSpLocks/>
          </p:cNvCxnSpPr>
          <p:nvPr/>
        </p:nvCxnSpPr>
        <p:spPr>
          <a:xfrm>
            <a:off x="7684078" y="2817691"/>
            <a:ext cx="23327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00C2333E-77D7-4F36-B6A6-8330237B8460}"/>
              </a:ext>
            </a:extLst>
          </p:cNvPr>
          <p:cNvPicPr>
            <a:picLocks noChangeAspect="1"/>
          </p:cNvPicPr>
          <p:nvPr/>
        </p:nvPicPr>
        <p:blipFill rotWithShape="1">
          <a:blip r:embed="rId6">
            <a:extLst>
              <a:ext uri="{28A0092B-C50C-407E-A947-70E740481C1C}">
                <a14:useLocalDpi xmlns:a14="http://schemas.microsoft.com/office/drawing/2010/main" val="0"/>
              </a:ext>
            </a:extLst>
          </a:blip>
          <a:srcRect l="60733" t="-18076" r="32924" b="-6855"/>
          <a:stretch/>
        </p:blipFill>
        <p:spPr>
          <a:xfrm>
            <a:off x="7163472" y="3609658"/>
            <a:ext cx="295496" cy="219147"/>
          </a:xfrm>
          <a:prstGeom prst="rect">
            <a:avLst/>
          </a:prstGeom>
        </p:spPr>
      </p:pic>
      <p:pic>
        <p:nvPicPr>
          <p:cNvPr id="50" name="Picture 49">
            <a:extLst>
              <a:ext uri="{FF2B5EF4-FFF2-40B4-BE49-F238E27FC236}">
                <a16:creationId xmlns:a16="http://schemas.microsoft.com/office/drawing/2014/main" id="{26569E58-FC60-47D2-B80C-35C36AA4C37D}"/>
              </a:ext>
            </a:extLst>
          </p:cNvPr>
          <p:cNvPicPr>
            <a:picLocks noChangeAspect="1"/>
          </p:cNvPicPr>
          <p:nvPr/>
        </p:nvPicPr>
        <p:blipFill rotWithShape="1">
          <a:blip r:embed="rId6">
            <a:extLst>
              <a:ext uri="{28A0092B-C50C-407E-A947-70E740481C1C}">
                <a14:useLocalDpi xmlns:a14="http://schemas.microsoft.com/office/drawing/2010/main" val="0"/>
              </a:ext>
            </a:extLst>
          </a:blip>
          <a:srcRect l="74789" t="-8660" r="18868" b="-16271"/>
          <a:stretch/>
        </p:blipFill>
        <p:spPr>
          <a:xfrm>
            <a:off x="7507561" y="3344975"/>
            <a:ext cx="303164" cy="224834"/>
          </a:xfrm>
          <a:prstGeom prst="rect">
            <a:avLst/>
          </a:prstGeom>
        </p:spPr>
      </p:pic>
      <p:pic>
        <p:nvPicPr>
          <p:cNvPr id="51" name="Picture 50" descr="Shape&#10;&#10;Description automatically generated with medium confidence">
            <a:extLst>
              <a:ext uri="{FF2B5EF4-FFF2-40B4-BE49-F238E27FC236}">
                <a16:creationId xmlns:a16="http://schemas.microsoft.com/office/drawing/2014/main" id="{EAFB5598-D554-4217-945C-13958B91C2FF}"/>
              </a:ext>
            </a:extLst>
          </p:cNvPr>
          <p:cNvPicPr>
            <a:picLocks noChangeAspect="1"/>
          </p:cNvPicPr>
          <p:nvPr/>
        </p:nvPicPr>
        <p:blipFill rotWithShape="1">
          <a:blip r:embed="rId7">
            <a:extLst>
              <a:ext uri="{28A0092B-C50C-407E-A947-70E740481C1C}">
                <a14:useLocalDpi xmlns:a14="http://schemas.microsoft.com/office/drawing/2010/main" val="0"/>
              </a:ext>
            </a:extLst>
          </a:blip>
          <a:srcRect l="90246" t="-3794" r="-8337" b="-3123"/>
          <a:stretch/>
        </p:blipFill>
        <p:spPr>
          <a:xfrm>
            <a:off x="7866279" y="3096418"/>
            <a:ext cx="264105" cy="248558"/>
          </a:xfrm>
          <a:prstGeom prst="rect">
            <a:avLst/>
          </a:prstGeom>
        </p:spPr>
      </p:pic>
      <p:sp>
        <p:nvSpPr>
          <p:cNvPr id="9" name="TextBox 8">
            <a:extLst>
              <a:ext uri="{FF2B5EF4-FFF2-40B4-BE49-F238E27FC236}">
                <a16:creationId xmlns:a16="http://schemas.microsoft.com/office/drawing/2014/main" id="{8F19BD94-0CBF-4F88-B928-0675E29850F7}"/>
              </a:ext>
            </a:extLst>
          </p:cNvPr>
          <p:cNvSpPr txBox="1"/>
          <p:nvPr/>
        </p:nvSpPr>
        <p:spPr>
          <a:xfrm>
            <a:off x="7073252" y="4052422"/>
            <a:ext cx="2299068" cy="369332"/>
          </a:xfrm>
          <a:prstGeom prst="rect">
            <a:avLst/>
          </a:prstGeom>
          <a:noFill/>
        </p:spPr>
        <p:txBody>
          <a:bodyPr wrap="square" rtlCol="0">
            <a:spAutoFit/>
          </a:bodyPr>
          <a:lstStyle/>
          <a:p>
            <a:r>
              <a:rPr lang="en-US" dirty="0"/>
              <a:t>FC- ANN</a:t>
            </a:r>
          </a:p>
        </p:txBody>
      </p:sp>
      <p:sp>
        <p:nvSpPr>
          <p:cNvPr id="52" name="Cube 51">
            <a:extLst>
              <a:ext uri="{FF2B5EF4-FFF2-40B4-BE49-F238E27FC236}">
                <a16:creationId xmlns:a16="http://schemas.microsoft.com/office/drawing/2014/main" id="{DFBA20E7-F442-4763-9DE1-BD34AAF98850}"/>
              </a:ext>
            </a:extLst>
          </p:cNvPr>
          <p:cNvSpPr/>
          <p:nvPr/>
        </p:nvSpPr>
        <p:spPr>
          <a:xfrm>
            <a:off x="6808128" y="4828428"/>
            <a:ext cx="227766" cy="963707"/>
          </a:xfrm>
          <a:prstGeom prst="cube">
            <a:avLst>
              <a:gd name="adj" fmla="val 23227"/>
            </a:avLst>
          </a:prstGeom>
          <a:solidFill>
            <a:schemeClr val="accent4">
              <a:lumMod val="40000"/>
              <a:lumOff val="6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Box 53">
            <a:extLst>
              <a:ext uri="{FF2B5EF4-FFF2-40B4-BE49-F238E27FC236}">
                <a16:creationId xmlns:a16="http://schemas.microsoft.com/office/drawing/2014/main" id="{6A3DAD1F-716E-4C1E-BF50-2CAA66A58FF3}"/>
              </a:ext>
            </a:extLst>
          </p:cNvPr>
          <p:cNvSpPr txBox="1"/>
          <p:nvPr/>
        </p:nvSpPr>
        <p:spPr>
          <a:xfrm>
            <a:off x="7073252" y="4828428"/>
            <a:ext cx="1725622" cy="829073"/>
          </a:xfrm>
          <a:prstGeom prst="rect">
            <a:avLst/>
          </a:prstGeom>
          <a:noFill/>
        </p:spPr>
        <p:txBody>
          <a:bodyPr wrap="square" rtlCol="0">
            <a:spAutoFit/>
          </a:bodyPr>
          <a:lstStyle/>
          <a:p>
            <a:pPr algn="ctr"/>
            <a:r>
              <a:rPr lang="en-US" sz="1596" b="1" dirty="0"/>
              <a:t>Fully Connected</a:t>
            </a:r>
          </a:p>
          <a:p>
            <a:pPr algn="ctr"/>
            <a:r>
              <a:rPr lang="en-US" sz="1596" b="1" dirty="0"/>
              <a:t>+ </a:t>
            </a:r>
          </a:p>
          <a:p>
            <a:pPr algn="ctr"/>
            <a:r>
              <a:rPr lang="en-US" sz="1596" b="1" dirty="0"/>
              <a:t>Leaky ReLU</a:t>
            </a:r>
          </a:p>
        </p:txBody>
      </p:sp>
      <p:sp>
        <p:nvSpPr>
          <p:cNvPr id="55" name="Title 1">
            <a:extLst>
              <a:ext uri="{FF2B5EF4-FFF2-40B4-BE49-F238E27FC236}">
                <a16:creationId xmlns:a16="http://schemas.microsoft.com/office/drawing/2014/main" id="{8ACB839F-0717-4D3C-9881-6C8787C75C2A}"/>
              </a:ext>
            </a:extLst>
          </p:cNvPr>
          <p:cNvSpPr txBox="1">
            <a:spLocks/>
          </p:cNvSpPr>
          <p:nvPr/>
        </p:nvSpPr>
        <p:spPr>
          <a:xfrm>
            <a:off x="0" y="-619760"/>
            <a:ext cx="9144416" cy="14509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4300" dirty="0"/>
              <a:t>Multimodal Graph Convolutional Model</a:t>
            </a:r>
          </a:p>
        </p:txBody>
      </p:sp>
      <p:sp>
        <p:nvSpPr>
          <p:cNvPr id="56" name="TextBox 55">
            <a:extLst>
              <a:ext uri="{FF2B5EF4-FFF2-40B4-BE49-F238E27FC236}">
                <a16:creationId xmlns:a16="http://schemas.microsoft.com/office/drawing/2014/main" id="{79100D34-4680-4906-B31B-115E7C5BAEA6}"/>
              </a:ext>
            </a:extLst>
          </p:cNvPr>
          <p:cNvSpPr txBox="1"/>
          <p:nvPr/>
        </p:nvSpPr>
        <p:spPr>
          <a:xfrm>
            <a:off x="8011306" y="2140983"/>
            <a:ext cx="1263845" cy="523220"/>
          </a:xfrm>
          <a:prstGeom prst="rect">
            <a:avLst/>
          </a:prstGeom>
          <a:noFill/>
        </p:spPr>
        <p:txBody>
          <a:bodyPr wrap="square" rtlCol="0">
            <a:spAutoFit/>
          </a:bodyPr>
          <a:lstStyle/>
          <a:p>
            <a:pPr algn="ctr"/>
            <a:r>
              <a:rPr lang="en-US" sz="1400" b="1" dirty="0"/>
              <a:t>Phenotypic</a:t>
            </a:r>
          </a:p>
          <a:p>
            <a:pPr algn="ctr"/>
            <a:r>
              <a:rPr lang="en-US" sz="1400" b="1" dirty="0"/>
              <a:t>Measures</a:t>
            </a:r>
          </a:p>
        </p:txBody>
      </p:sp>
      <p:pic>
        <p:nvPicPr>
          <p:cNvPr id="57" name="Picture 56">
            <a:extLst>
              <a:ext uri="{FF2B5EF4-FFF2-40B4-BE49-F238E27FC236}">
                <a16:creationId xmlns:a16="http://schemas.microsoft.com/office/drawing/2014/main" id="{714CE382-7D57-495A-B9C3-2DFBD7BF8B9E}"/>
              </a:ext>
            </a:extLst>
          </p:cNvPr>
          <p:cNvPicPr>
            <a:picLocks noChangeAspect="1"/>
          </p:cNvPicPr>
          <p:nvPr/>
        </p:nvPicPr>
        <p:blipFill>
          <a:blip r:embed="rId8"/>
          <a:stretch>
            <a:fillRect/>
          </a:stretch>
        </p:blipFill>
        <p:spPr>
          <a:xfrm>
            <a:off x="8431952" y="2598648"/>
            <a:ext cx="571500" cy="361950"/>
          </a:xfrm>
          <a:prstGeom prst="rect">
            <a:avLst/>
          </a:prstGeom>
        </p:spPr>
      </p:pic>
    </p:spTree>
    <p:extLst>
      <p:ext uri="{BB962C8B-B14F-4D97-AF65-F5344CB8AC3E}">
        <p14:creationId xmlns:p14="http://schemas.microsoft.com/office/powerpoint/2010/main" val="303218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5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52F949EC-C868-4E17-9E74-49A81CB27DA9}"/>
              </a:ext>
            </a:extLst>
          </p:cNvPr>
          <p:cNvCxnSpPr/>
          <p:nvPr/>
        </p:nvCxnSpPr>
        <p:spPr>
          <a:xfrm>
            <a:off x="121920"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clock&#10;&#10;Description generated with high confidence">
            <a:extLst>
              <a:ext uri="{FF2B5EF4-FFF2-40B4-BE49-F238E27FC236}">
                <a16:creationId xmlns:a16="http://schemas.microsoft.com/office/drawing/2014/main" id="{61AEAEF7-1367-4F55-850F-50B2DF4F7687}"/>
              </a:ext>
            </a:extLst>
          </p:cNvPr>
          <p:cNvPicPr>
            <a:picLocks noChangeAspect="1"/>
          </p:cNvPicPr>
          <p:nvPr/>
        </p:nvPicPr>
        <p:blipFill rotWithShape="1">
          <a:blip r:embed="rId3">
            <a:extLst>
              <a:ext uri="{28A0092B-C50C-407E-A947-70E740481C1C}">
                <a14:useLocalDpi xmlns:a14="http://schemas.microsoft.com/office/drawing/2010/main" val="0"/>
              </a:ext>
            </a:extLst>
          </a:blip>
          <a:srcRect l="10238" t="-1131" r="10643" b="1131"/>
          <a:stretch/>
        </p:blipFill>
        <p:spPr>
          <a:xfrm>
            <a:off x="165484" y="2277501"/>
            <a:ext cx="668091" cy="844426"/>
          </a:xfrm>
          <a:prstGeom prst="rect">
            <a:avLst/>
          </a:prstGeom>
        </p:spPr>
      </p:pic>
      <p:sp>
        <p:nvSpPr>
          <p:cNvPr id="7" name="TextBox 6">
            <a:extLst>
              <a:ext uri="{FF2B5EF4-FFF2-40B4-BE49-F238E27FC236}">
                <a16:creationId xmlns:a16="http://schemas.microsoft.com/office/drawing/2014/main" id="{982C9661-B793-4B12-ADA8-673F2CA504D9}"/>
              </a:ext>
            </a:extLst>
          </p:cNvPr>
          <p:cNvSpPr txBox="1"/>
          <p:nvPr/>
        </p:nvSpPr>
        <p:spPr>
          <a:xfrm>
            <a:off x="100863" y="1918097"/>
            <a:ext cx="1056922" cy="338554"/>
          </a:xfrm>
          <a:prstGeom prst="rect">
            <a:avLst/>
          </a:prstGeom>
          <a:noFill/>
        </p:spPr>
        <p:txBody>
          <a:bodyPr wrap="square" rtlCol="0">
            <a:spAutoFit/>
          </a:bodyPr>
          <a:lstStyle/>
          <a:p>
            <a:r>
              <a:rPr lang="en-US" sz="1600" b="1" dirty="0"/>
              <a:t>rs-fMRI</a:t>
            </a:r>
          </a:p>
        </p:txBody>
      </p:sp>
      <p:pic>
        <p:nvPicPr>
          <p:cNvPr id="8" name="Picture 7" descr="A close up of a colorful background&#10;&#10;Description automatically generated">
            <a:extLst>
              <a:ext uri="{FF2B5EF4-FFF2-40B4-BE49-F238E27FC236}">
                <a16:creationId xmlns:a16="http://schemas.microsoft.com/office/drawing/2014/main" id="{5B526A74-3FDD-4FD7-846C-5F29AA5BE181}"/>
              </a:ext>
            </a:extLst>
          </p:cNvPr>
          <p:cNvPicPr>
            <a:picLocks noChangeAspect="1"/>
          </p:cNvPicPr>
          <p:nvPr/>
        </p:nvPicPr>
        <p:blipFill rotWithShape="1">
          <a:blip r:embed="rId4">
            <a:extLst>
              <a:ext uri="{28A0092B-C50C-407E-A947-70E740481C1C}">
                <a14:useLocalDpi xmlns:a14="http://schemas.microsoft.com/office/drawing/2010/main" val="0"/>
              </a:ext>
            </a:extLst>
          </a:blip>
          <a:srcRect l="6522" t="1612" r="10231" b="1876"/>
          <a:stretch/>
        </p:blipFill>
        <p:spPr>
          <a:xfrm rot="16200000">
            <a:off x="57536" y="5212578"/>
            <a:ext cx="840394" cy="624556"/>
          </a:xfrm>
          <a:prstGeom prst="rect">
            <a:avLst/>
          </a:prstGeom>
        </p:spPr>
      </p:pic>
      <p:sp>
        <p:nvSpPr>
          <p:cNvPr id="15" name="TextBox 14">
            <a:extLst>
              <a:ext uri="{FF2B5EF4-FFF2-40B4-BE49-F238E27FC236}">
                <a16:creationId xmlns:a16="http://schemas.microsoft.com/office/drawing/2014/main" id="{111DA9D3-6B86-406A-B298-8447384E7C8B}"/>
              </a:ext>
            </a:extLst>
          </p:cNvPr>
          <p:cNvSpPr txBox="1"/>
          <p:nvPr/>
        </p:nvSpPr>
        <p:spPr>
          <a:xfrm>
            <a:off x="48874" y="4766105"/>
            <a:ext cx="814182" cy="338554"/>
          </a:xfrm>
          <a:prstGeom prst="rect">
            <a:avLst/>
          </a:prstGeom>
          <a:noFill/>
        </p:spPr>
        <p:txBody>
          <a:bodyPr wrap="square" rtlCol="0">
            <a:spAutoFit/>
          </a:bodyPr>
          <a:lstStyle/>
          <a:p>
            <a:pPr algn="ctr"/>
            <a:r>
              <a:rPr lang="en-US" sz="1600" b="1" dirty="0"/>
              <a:t>DTI</a:t>
            </a:r>
          </a:p>
        </p:txBody>
      </p:sp>
      <p:sp>
        <p:nvSpPr>
          <p:cNvPr id="16" name="Rectangle: Rounded Corners 15">
            <a:extLst>
              <a:ext uri="{FF2B5EF4-FFF2-40B4-BE49-F238E27FC236}">
                <a16:creationId xmlns:a16="http://schemas.microsoft.com/office/drawing/2014/main" id="{1758CF46-BD58-4C1B-B05F-AD1A87B0A52A}"/>
              </a:ext>
            </a:extLst>
          </p:cNvPr>
          <p:cNvSpPr/>
          <p:nvPr/>
        </p:nvSpPr>
        <p:spPr>
          <a:xfrm>
            <a:off x="1172492" y="1409076"/>
            <a:ext cx="5691747" cy="253318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0E3D18D7-D3C7-4166-A937-61E2FC79CA62}"/>
              </a:ext>
            </a:extLst>
          </p:cNvPr>
          <p:cNvSpPr/>
          <p:nvPr/>
        </p:nvSpPr>
        <p:spPr>
          <a:xfrm flipH="1">
            <a:off x="7073252" y="1445308"/>
            <a:ext cx="1076425" cy="2546361"/>
          </a:xfrm>
          <a:prstGeom prst="round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5286C651-9412-4DA8-B9F7-9135E9B7A9F4}"/>
              </a:ext>
            </a:extLst>
          </p:cNvPr>
          <p:cNvCxnSpPr>
            <a:cxnSpLocks/>
          </p:cNvCxnSpPr>
          <p:nvPr/>
        </p:nvCxnSpPr>
        <p:spPr>
          <a:xfrm>
            <a:off x="8149677" y="2777093"/>
            <a:ext cx="30727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E5A5A1C-6F27-4098-9DA3-99FCABE2B7F1}"/>
              </a:ext>
            </a:extLst>
          </p:cNvPr>
          <p:cNvCxnSpPr>
            <a:cxnSpLocks/>
          </p:cNvCxnSpPr>
          <p:nvPr/>
        </p:nvCxnSpPr>
        <p:spPr>
          <a:xfrm>
            <a:off x="6285390" y="2777093"/>
            <a:ext cx="787862" cy="506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 name="Connector: Elbow 4">
            <a:extLst>
              <a:ext uri="{FF2B5EF4-FFF2-40B4-BE49-F238E27FC236}">
                <a16:creationId xmlns:a16="http://schemas.microsoft.com/office/drawing/2014/main" id="{B9F9005D-2105-4DED-9775-0E9403F5C82A}"/>
              </a:ext>
            </a:extLst>
          </p:cNvPr>
          <p:cNvCxnSpPr>
            <a:cxnSpLocks/>
          </p:cNvCxnSpPr>
          <p:nvPr/>
        </p:nvCxnSpPr>
        <p:spPr>
          <a:xfrm rot="5400000" flipH="1" flipV="1">
            <a:off x="666891" y="4052772"/>
            <a:ext cx="1534410" cy="1288171"/>
          </a:xfrm>
          <a:prstGeom prst="bentConnector3">
            <a:avLst>
              <a:gd name="adj1" fmla="val -564"/>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7312E7C-6F24-4C0F-9009-FC6A5C9A434D}"/>
              </a:ext>
            </a:extLst>
          </p:cNvPr>
          <p:cNvCxnSpPr>
            <a:cxnSpLocks/>
          </p:cNvCxnSpPr>
          <p:nvPr/>
        </p:nvCxnSpPr>
        <p:spPr>
          <a:xfrm>
            <a:off x="836606" y="2720573"/>
            <a:ext cx="20901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2" name="Shape 63" descr="corr.jpg">
            <a:extLst>
              <a:ext uri="{FF2B5EF4-FFF2-40B4-BE49-F238E27FC236}">
                <a16:creationId xmlns:a16="http://schemas.microsoft.com/office/drawing/2014/main" id="{ED8C968C-2175-4FC0-A853-3915A6AD6E59}"/>
              </a:ext>
            </a:extLst>
          </p:cNvPr>
          <p:cNvPicPr preferRelativeResize="0"/>
          <p:nvPr/>
        </p:nvPicPr>
        <p:blipFill rotWithShape="1">
          <a:blip r:embed="rId5">
            <a:alphaModFix/>
          </a:blip>
          <a:srcRect l="11336" t="7856" r="20329" b="11066"/>
          <a:stretch/>
        </p:blipFill>
        <p:spPr>
          <a:xfrm>
            <a:off x="1369490" y="2183087"/>
            <a:ext cx="1210771" cy="1176848"/>
          </a:xfrm>
          <a:prstGeom prst="rect">
            <a:avLst/>
          </a:prstGeom>
          <a:ln w="28575">
            <a:solidFill>
              <a:schemeClr val="tx1">
                <a:lumMod val="95000"/>
                <a:lumOff val="5000"/>
              </a:schemeClr>
            </a:solidFill>
          </a:ln>
          <a:effectLst>
            <a:outerShdw blurRad="292100" dist="139700" dir="2700000" algn="tl" rotWithShape="0">
              <a:srgbClr val="333333">
                <a:alpha val="0"/>
              </a:srgbClr>
            </a:outerShdw>
          </a:effectLst>
        </p:spPr>
      </p:pic>
      <p:sp>
        <p:nvSpPr>
          <p:cNvPr id="27" name="Rectangle 26">
            <a:extLst>
              <a:ext uri="{FF2B5EF4-FFF2-40B4-BE49-F238E27FC236}">
                <a16:creationId xmlns:a16="http://schemas.microsoft.com/office/drawing/2014/main" id="{33D1DFBF-62AA-4115-81C0-11B07396FE5E}"/>
              </a:ext>
            </a:extLst>
          </p:cNvPr>
          <p:cNvSpPr/>
          <p:nvPr/>
        </p:nvSpPr>
        <p:spPr>
          <a:xfrm rot="5400000">
            <a:off x="1919666" y="1818637"/>
            <a:ext cx="60379" cy="1237409"/>
          </a:xfrm>
          <a:prstGeom prst="rect">
            <a:avLst/>
          </a:prstGeom>
          <a:solidFill>
            <a:srgbClr val="FFEEB7"/>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E5ECF30-1BBA-4EF7-80AB-67AFF36F08F1}"/>
              </a:ext>
            </a:extLst>
          </p:cNvPr>
          <p:cNvSpPr/>
          <p:nvPr/>
        </p:nvSpPr>
        <p:spPr>
          <a:xfrm rot="5400000" flipH="1" flipV="1">
            <a:off x="1020020" y="2723155"/>
            <a:ext cx="1176846" cy="60458"/>
          </a:xfrm>
          <a:prstGeom prst="rect">
            <a:avLst/>
          </a:prstGeom>
          <a:solidFill>
            <a:srgbClr val="FFEEB7"/>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ube 28">
            <a:extLst>
              <a:ext uri="{FF2B5EF4-FFF2-40B4-BE49-F238E27FC236}">
                <a16:creationId xmlns:a16="http://schemas.microsoft.com/office/drawing/2014/main" id="{E48721C6-F882-420A-9514-009BE6B27BDD}"/>
              </a:ext>
            </a:extLst>
          </p:cNvPr>
          <p:cNvSpPr/>
          <p:nvPr/>
        </p:nvSpPr>
        <p:spPr>
          <a:xfrm>
            <a:off x="3311705" y="1920937"/>
            <a:ext cx="1333153" cy="1176849"/>
          </a:xfrm>
          <a:prstGeom prst="cube">
            <a:avLst>
              <a:gd name="adj" fmla="val 4910"/>
            </a:avLst>
          </a:prstGeom>
          <a:solidFill>
            <a:schemeClr val="accent2">
              <a:lumMod val="60000"/>
              <a:lumOff val="40000"/>
            </a:schemeClr>
          </a:solidFill>
          <a:ln w="3492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ube 29">
            <a:extLst>
              <a:ext uri="{FF2B5EF4-FFF2-40B4-BE49-F238E27FC236}">
                <a16:creationId xmlns:a16="http://schemas.microsoft.com/office/drawing/2014/main" id="{86AD43CF-77A0-43DF-8B6B-BB765DB3D27F}"/>
              </a:ext>
            </a:extLst>
          </p:cNvPr>
          <p:cNvSpPr/>
          <p:nvPr/>
        </p:nvSpPr>
        <p:spPr>
          <a:xfrm>
            <a:off x="3200639" y="2027861"/>
            <a:ext cx="1333153" cy="1176849"/>
          </a:xfrm>
          <a:prstGeom prst="cube">
            <a:avLst>
              <a:gd name="adj" fmla="val 4910"/>
            </a:avLst>
          </a:prstGeom>
          <a:solidFill>
            <a:schemeClr val="accent2">
              <a:lumMod val="60000"/>
              <a:lumOff val="40000"/>
            </a:schemeClr>
          </a:solidFill>
          <a:ln w="3492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ube 30">
            <a:extLst>
              <a:ext uri="{FF2B5EF4-FFF2-40B4-BE49-F238E27FC236}">
                <a16:creationId xmlns:a16="http://schemas.microsoft.com/office/drawing/2014/main" id="{DAC2D61C-58CB-4E82-B766-E6FFA4F5087C}"/>
              </a:ext>
            </a:extLst>
          </p:cNvPr>
          <p:cNvSpPr/>
          <p:nvPr/>
        </p:nvSpPr>
        <p:spPr>
          <a:xfrm>
            <a:off x="3089573" y="2137660"/>
            <a:ext cx="1333152" cy="1149175"/>
          </a:xfrm>
          <a:prstGeom prst="cube">
            <a:avLst>
              <a:gd name="adj" fmla="val 4910"/>
            </a:avLst>
          </a:prstGeom>
          <a:solidFill>
            <a:schemeClr val="accent2">
              <a:lumMod val="60000"/>
              <a:lumOff val="40000"/>
            </a:schemeClr>
          </a:solidFill>
          <a:ln w="3492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ube 31">
            <a:extLst>
              <a:ext uri="{FF2B5EF4-FFF2-40B4-BE49-F238E27FC236}">
                <a16:creationId xmlns:a16="http://schemas.microsoft.com/office/drawing/2014/main" id="{B8CF6D97-EDC0-4F52-88DA-2458625610C1}"/>
              </a:ext>
            </a:extLst>
          </p:cNvPr>
          <p:cNvSpPr/>
          <p:nvPr/>
        </p:nvSpPr>
        <p:spPr>
          <a:xfrm>
            <a:off x="2994707" y="2244584"/>
            <a:ext cx="1347673" cy="1149175"/>
          </a:xfrm>
          <a:prstGeom prst="cube">
            <a:avLst>
              <a:gd name="adj" fmla="val 4910"/>
            </a:avLst>
          </a:prstGeom>
          <a:solidFill>
            <a:schemeClr val="accent2">
              <a:lumMod val="60000"/>
              <a:lumOff val="40000"/>
            </a:schemeClr>
          </a:solidFill>
          <a:ln w="3492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8AF01436-2788-480E-858F-77EA4A4FC80A}"/>
              </a:ext>
            </a:extLst>
          </p:cNvPr>
          <p:cNvSpPr/>
          <p:nvPr/>
        </p:nvSpPr>
        <p:spPr>
          <a:xfrm rot="5400000">
            <a:off x="3195345" y="2473913"/>
            <a:ext cx="150361" cy="151894"/>
          </a:xfrm>
          <a:prstGeom prst="rect">
            <a:avLst/>
          </a:prstGeom>
          <a:solidFill>
            <a:srgbClr val="FFEEB7"/>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Curved Down 25">
            <a:extLst>
              <a:ext uri="{FF2B5EF4-FFF2-40B4-BE49-F238E27FC236}">
                <a16:creationId xmlns:a16="http://schemas.microsoft.com/office/drawing/2014/main" id="{79CEA52F-1F21-4CDF-8416-E2B27DEA84CF}"/>
              </a:ext>
            </a:extLst>
          </p:cNvPr>
          <p:cNvSpPr/>
          <p:nvPr/>
        </p:nvSpPr>
        <p:spPr>
          <a:xfrm flipV="1">
            <a:off x="1621061" y="2594498"/>
            <a:ext cx="1666830" cy="292960"/>
          </a:xfrm>
          <a:prstGeom prst="curvedDownArrow">
            <a:avLst/>
          </a:prstGeom>
          <a:solidFill>
            <a:srgbClr val="FF0000">
              <a:alpha val="6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ube 33">
            <a:extLst>
              <a:ext uri="{FF2B5EF4-FFF2-40B4-BE49-F238E27FC236}">
                <a16:creationId xmlns:a16="http://schemas.microsoft.com/office/drawing/2014/main" id="{C70084B8-EE4B-4FC5-BA9C-2515BE50DCCC}"/>
              </a:ext>
            </a:extLst>
          </p:cNvPr>
          <p:cNvSpPr/>
          <p:nvPr/>
        </p:nvSpPr>
        <p:spPr>
          <a:xfrm>
            <a:off x="3904117" y="2842727"/>
            <a:ext cx="1148328" cy="104569"/>
          </a:xfrm>
          <a:prstGeom prst="cube">
            <a:avLst/>
          </a:prstGeom>
          <a:solidFill>
            <a:srgbClr val="FFC000"/>
          </a:solidFill>
          <a:ln>
            <a:noFill/>
          </a:ln>
          <a:scene3d>
            <a:camera prst="orthographicFront">
              <a:rot lat="20399998" lon="14999976"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6762D142-4F46-443D-A915-2272731513D9}"/>
              </a:ext>
            </a:extLst>
          </p:cNvPr>
          <p:cNvSpPr/>
          <p:nvPr/>
        </p:nvSpPr>
        <p:spPr>
          <a:xfrm rot="5400000">
            <a:off x="3605939" y="2448996"/>
            <a:ext cx="62007" cy="1283855"/>
          </a:xfrm>
          <a:prstGeom prst="rect">
            <a:avLst/>
          </a:prstGeom>
          <a:solidFill>
            <a:srgbClr val="FFE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ube 35">
            <a:extLst>
              <a:ext uri="{FF2B5EF4-FFF2-40B4-BE49-F238E27FC236}">
                <a16:creationId xmlns:a16="http://schemas.microsoft.com/office/drawing/2014/main" id="{0582229C-F4B6-40A8-B739-61DB0C967A77}"/>
              </a:ext>
            </a:extLst>
          </p:cNvPr>
          <p:cNvSpPr/>
          <p:nvPr/>
        </p:nvSpPr>
        <p:spPr>
          <a:xfrm>
            <a:off x="5125305" y="2027860"/>
            <a:ext cx="165236" cy="1332491"/>
          </a:xfrm>
          <a:prstGeom prst="cube">
            <a:avLst>
              <a:gd name="adj" fmla="val 23227"/>
            </a:avLst>
          </a:prstGeom>
          <a:solidFill>
            <a:schemeClr val="accent2">
              <a:lumMod val="60000"/>
              <a:lumOff val="40000"/>
            </a:schemeClr>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Cube 36">
            <a:extLst>
              <a:ext uri="{FF2B5EF4-FFF2-40B4-BE49-F238E27FC236}">
                <a16:creationId xmlns:a16="http://schemas.microsoft.com/office/drawing/2014/main" id="{08D50750-84A3-40EC-A3F4-A78A6B9A9CF5}"/>
              </a:ext>
            </a:extLst>
          </p:cNvPr>
          <p:cNvSpPr/>
          <p:nvPr/>
        </p:nvSpPr>
        <p:spPr>
          <a:xfrm>
            <a:off x="5285208" y="2066076"/>
            <a:ext cx="45719" cy="1293859"/>
          </a:xfrm>
          <a:prstGeom prst="cube">
            <a:avLst>
              <a:gd name="adj" fmla="val 23227"/>
            </a:avLst>
          </a:prstGeom>
          <a:solidFill>
            <a:srgbClr val="FFC000"/>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38" name="Arrow: Curved Down 37">
            <a:extLst>
              <a:ext uri="{FF2B5EF4-FFF2-40B4-BE49-F238E27FC236}">
                <a16:creationId xmlns:a16="http://schemas.microsoft.com/office/drawing/2014/main" id="{EED83C65-35FF-4817-8117-5EFA4A8270BF}"/>
              </a:ext>
            </a:extLst>
          </p:cNvPr>
          <p:cNvSpPr/>
          <p:nvPr/>
        </p:nvSpPr>
        <p:spPr>
          <a:xfrm>
            <a:off x="3408907" y="2790926"/>
            <a:ext cx="1801959" cy="247691"/>
          </a:xfrm>
          <a:prstGeom prst="curvedDownArrow">
            <a:avLst>
              <a:gd name="adj1" fmla="val 25000"/>
              <a:gd name="adj2" fmla="val 50000"/>
              <a:gd name="adj3" fmla="val 28900"/>
            </a:avLst>
          </a:prstGeom>
          <a:solidFill>
            <a:srgbClr val="FF0000">
              <a:alpha val="6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Rectangle 44">
            <a:extLst>
              <a:ext uri="{FF2B5EF4-FFF2-40B4-BE49-F238E27FC236}">
                <a16:creationId xmlns:a16="http://schemas.microsoft.com/office/drawing/2014/main" id="{538E71F2-05DA-4263-B0EE-BC314D3C8F3E}"/>
              </a:ext>
            </a:extLst>
          </p:cNvPr>
          <p:cNvSpPr/>
          <p:nvPr/>
        </p:nvSpPr>
        <p:spPr>
          <a:xfrm rot="5400000">
            <a:off x="5112669" y="3072557"/>
            <a:ext cx="144788" cy="119518"/>
          </a:xfrm>
          <a:prstGeom prst="rect">
            <a:avLst/>
          </a:prstGeom>
          <a:solidFill>
            <a:srgbClr val="FFEEB7"/>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ube 45">
            <a:extLst>
              <a:ext uri="{FF2B5EF4-FFF2-40B4-BE49-F238E27FC236}">
                <a16:creationId xmlns:a16="http://schemas.microsoft.com/office/drawing/2014/main" id="{AF2EF59F-3FA7-4D28-9AD9-2D1D6A278719}"/>
              </a:ext>
            </a:extLst>
          </p:cNvPr>
          <p:cNvSpPr/>
          <p:nvPr/>
        </p:nvSpPr>
        <p:spPr>
          <a:xfrm>
            <a:off x="6210319" y="1858604"/>
            <a:ext cx="177590" cy="1714148"/>
          </a:xfrm>
          <a:prstGeom prst="cube">
            <a:avLst>
              <a:gd name="adj" fmla="val 23227"/>
            </a:avLst>
          </a:prstGeom>
          <a:solidFill>
            <a:schemeClr val="accent6">
              <a:lumMod val="40000"/>
              <a:lumOff val="60000"/>
            </a:schemeClr>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7" name="Straight Connector 46">
            <a:extLst>
              <a:ext uri="{FF2B5EF4-FFF2-40B4-BE49-F238E27FC236}">
                <a16:creationId xmlns:a16="http://schemas.microsoft.com/office/drawing/2014/main" id="{E4E137FB-42E1-46D8-ACC7-F1F26C25C5AB}"/>
              </a:ext>
            </a:extLst>
          </p:cNvPr>
          <p:cNvCxnSpPr>
            <a:cxnSpLocks/>
          </p:cNvCxnSpPr>
          <p:nvPr/>
        </p:nvCxnSpPr>
        <p:spPr>
          <a:xfrm flipV="1">
            <a:off x="5217347" y="1877110"/>
            <a:ext cx="992972" cy="162567"/>
          </a:xfrm>
          <a:prstGeom prst="line">
            <a:avLst/>
          </a:prstGeom>
          <a:ln w="22225"/>
        </p:spPr>
        <p:style>
          <a:lnRef idx="1">
            <a:schemeClr val="accent2"/>
          </a:lnRef>
          <a:fillRef idx="0">
            <a:schemeClr val="accent2"/>
          </a:fillRef>
          <a:effectRef idx="0">
            <a:schemeClr val="accent2"/>
          </a:effectRef>
          <a:fontRef idx="minor">
            <a:schemeClr val="tx1"/>
          </a:fontRef>
        </p:style>
      </p:cxnSp>
      <p:cxnSp>
        <p:nvCxnSpPr>
          <p:cNvPr id="48" name="Straight Connector 47">
            <a:extLst>
              <a:ext uri="{FF2B5EF4-FFF2-40B4-BE49-F238E27FC236}">
                <a16:creationId xmlns:a16="http://schemas.microsoft.com/office/drawing/2014/main" id="{F3737F8C-BBBB-4159-AC75-E9363E5312B4}"/>
              </a:ext>
            </a:extLst>
          </p:cNvPr>
          <p:cNvCxnSpPr>
            <a:cxnSpLocks/>
            <a:stCxn id="37" idx="3"/>
            <a:endCxn id="46" idx="3"/>
          </p:cNvCxnSpPr>
          <p:nvPr/>
        </p:nvCxnSpPr>
        <p:spPr>
          <a:xfrm>
            <a:off x="5302758" y="3359935"/>
            <a:ext cx="975732" cy="212817"/>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40" name="Cube 39">
            <a:extLst>
              <a:ext uri="{FF2B5EF4-FFF2-40B4-BE49-F238E27FC236}">
                <a16:creationId xmlns:a16="http://schemas.microsoft.com/office/drawing/2014/main" id="{CA9CF508-C15A-449A-92E7-837041F5F7C6}"/>
              </a:ext>
            </a:extLst>
          </p:cNvPr>
          <p:cNvSpPr/>
          <p:nvPr/>
        </p:nvSpPr>
        <p:spPr>
          <a:xfrm>
            <a:off x="7213985" y="2146144"/>
            <a:ext cx="131693" cy="1379627"/>
          </a:xfrm>
          <a:prstGeom prst="cube">
            <a:avLst>
              <a:gd name="adj" fmla="val 23227"/>
            </a:avLst>
          </a:prstGeom>
          <a:solidFill>
            <a:schemeClr val="accent4">
              <a:lumMod val="40000"/>
              <a:lumOff val="6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Cube 40">
            <a:extLst>
              <a:ext uri="{FF2B5EF4-FFF2-40B4-BE49-F238E27FC236}">
                <a16:creationId xmlns:a16="http://schemas.microsoft.com/office/drawing/2014/main" id="{F3AEF1B0-4948-47C1-BA57-B0A39288FD28}"/>
              </a:ext>
            </a:extLst>
          </p:cNvPr>
          <p:cNvSpPr/>
          <p:nvPr/>
        </p:nvSpPr>
        <p:spPr>
          <a:xfrm>
            <a:off x="7557383" y="2425566"/>
            <a:ext cx="111987" cy="847436"/>
          </a:xfrm>
          <a:prstGeom prst="cube">
            <a:avLst>
              <a:gd name="adj" fmla="val 23227"/>
            </a:avLst>
          </a:prstGeom>
          <a:solidFill>
            <a:schemeClr val="accent4">
              <a:lumMod val="40000"/>
              <a:lumOff val="6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Cube 41">
            <a:extLst>
              <a:ext uri="{FF2B5EF4-FFF2-40B4-BE49-F238E27FC236}">
                <a16:creationId xmlns:a16="http://schemas.microsoft.com/office/drawing/2014/main" id="{F312C376-709B-455D-AF87-2702F0F04FF9}"/>
              </a:ext>
            </a:extLst>
          </p:cNvPr>
          <p:cNvSpPr/>
          <p:nvPr/>
        </p:nvSpPr>
        <p:spPr>
          <a:xfrm>
            <a:off x="7867532" y="2555819"/>
            <a:ext cx="111987" cy="545257"/>
          </a:xfrm>
          <a:prstGeom prst="cube">
            <a:avLst>
              <a:gd name="adj" fmla="val 23227"/>
            </a:avLst>
          </a:prstGeom>
          <a:solidFill>
            <a:schemeClr val="accent4">
              <a:lumMod val="40000"/>
              <a:lumOff val="6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Arrow Connector 42">
            <a:extLst>
              <a:ext uri="{FF2B5EF4-FFF2-40B4-BE49-F238E27FC236}">
                <a16:creationId xmlns:a16="http://schemas.microsoft.com/office/drawing/2014/main" id="{156C4BB2-0AFA-44E0-9C95-D11CFAEAFDC0}"/>
              </a:ext>
            </a:extLst>
          </p:cNvPr>
          <p:cNvCxnSpPr>
            <a:cxnSpLocks/>
            <a:stCxn id="40" idx="5"/>
          </p:cNvCxnSpPr>
          <p:nvPr/>
        </p:nvCxnSpPr>
        <p:spPr>
          <a:xfrm flipV="1">
            <a:off x="7345678" y="2819241"/>
            <a:ext cx="220108" cy="14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FB50B0E-22EB-400F-9F83-7C7178066DA6}"/>
              </a:ext>
            </a:extLst>
          </p:cNvPr>
          <p:cNvCxnSpPr>
            <a:cxnSpLocks/>
          </p:cNvCxnSpPr>
          <p:nvPr/>
        </p:nvCxnSpPr>
        <p:spPr>
          <a:xfrm>
            <a:off x="7684078" y="2817691"/>
            <a:ext cx="23327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00C2333E-77D7-4F36-B6A6-8330237B8460}"/>
              </a:ext>
            </a:extLst>
          </p:cNvPr>
          <p:cNvPicPr>
            <a:picLocks noChangeAspect="1"/>
          </p:cNvPicPr>
          <p:nvPr/>
        </p:nvPicPr>
        <p:blipFill rotWithShape="1">
          <a:blip r:embed="rId6">
            <a:extLst>
              <a:ext uri="{28A0092B-C50C-407E-A947-70E740481C1C}">
                <a14:useLocalDpi xmlns:a14="http://schemas.microsoft.com/office/drawing/2010/main" val="0"/>
              </a:ext>
            </a:extLst>
          </a:blip>
          <a:srcRect l="60733" t="-18076" r="32924" b="-6855"/>
          <a:stretch/>
        </p:blipFill>
        <p:spPr>
          <a:xfrm>
            <a:off x="7163472" y="3609658"/>
            <a:ext cx="295496" cy="219147"/>
          </a:xfrm>
          <a:prstGeom prst="rect">
            <a:avLst/>
          </a:prstGeom>
        </p:spPr>
      </p:pic>
      <p:pic>
        <p:nvPicPr>
          <p:cNvPr id="50" name="Picture 49">
            <a:extLst>
              <a:ext uri="{FF2B5EF4-FFF2-40B4-BE49-F238E27FC236}">
                <a16:creationId xmlns:a16="http://schemas.microsoft.com/office/drawing/2014/main" id="{26569E58-FC60-47D2-B80C-35C36AA4C37D}"/>
              </a:ext>
            </a:extLst>
          </p:cNvPr>
          <p:cNvPicPr>
            <a:picLocks noChangeAspect="1"/>
          </p:cNvPicPr>
          <p:nvPr/>
        </p:nvPicPr>
        <p:blipFill rotWithShape="1">
          <a:blip r:embed="rId6">
            <a:extLst>
              <a:ext uri="{28A0092B-C50C-407E-A947-70E740481C1C}">
                <a14:useLocalDpi xmlns:a14="http://schemas.microsoft.com/office/drawing/2010/main" val="0"/>
              </a:ext>
            </a:extLst>
          </a:blip>
          <a:srcRect l="74789" t="-8660" r="18868" b="-16271"/>
          <a:stretch/>
        </p:blipFill>
        <p:spPr>
          <a:xfrm>
            <a:off x="7507561" y="3344975"/>
            <a:ext cx="303164" cy="224834"/>
          </a:xfrm>
          <a:prstGeom prst="rect">
            <a:avLst/>
          </a:prstGeom>
        </p:spPr>
      </p:pic>
      <p:pic>
        <p:nvPicPr>
          <p:cNvPr id="51" name="Picture 50" descr="Shape&#10;&#10;Description automatically generated with medium confidence">
            <a:extLst>
              <a:ext uri="{FF2B5EF4-FFF2-40B4-BE49-F238E27FC236}">
                <a16:creationId xmlns:a16="http://schemas.microsoft.com/office/drawing/2014/main" id="{EAFB5598-D554-4217-945C-13958B91C2FF}"/>
              </a:ext>
            </a:extLst>
          </p:cNvPr>
          <p:cNvPicPr>
            <a:picLocks noChangeAspect="1"/>
          </p:cNvPicPr>
          <p:nvPr/>
        </p:nvPicPr>
        <p:blipFill rotWithShape="1">
          <a:blip r:embed="rId7">
            <a:extLst>
              <a:ext uri="{28A0092B-C50C-407E-A947-70E740481C1C}">
                <a14:useLocalDpi xmlns:a14="http://schemas.microsoft.com/office/drawing/2010/main" val="0"/>
              </a:ext>
            </a:extLst>
          </a:blip>
          <a:srcRect l="90246" t="-3794" r="-8337" b="-3123"/>
          <a:stretch/>
        </p:blipFill>
        <p:spPr>
          <a:xfrm>
            <a:off x="7866279" y="3096418"/>
            <a:ext cx="264105" cy="248558"/>
          </a:xfrm>
          <a:prstGeom prst="rect">
            <a:avLst/>
          </a:prstGeom>
        </p:spPr>
      </p:pic>
      <p:sp>
        <p:nvSpPr>
          <p:cNvPr id="9" name="TextBox 8">
            <a:extLst>
              <a:ext uri="{FF2B5EF4-FFF2-40B4-BE49-F238E27FC236}">
                <a16:creationId xmlns:a16="http://schemas.microsoft.com/office/drawing/2014/main" id="{8F19BD94-0CBF-4F88-B928-0675E29850F7}"/>
              </a:ext>
            </a:extLst>
          </p:cNvPr>
          <p:cNvSpPr txBox="1"/>
          <p:nvPr/>
        </p:nvSpPr>
        <p:spPr>
          <a:xfrm>
            <a:off x="7073252" y="4052422"/>
            <a:ext cx="2299068" cy="369332"/>
          </a:xfrm>
          <a:prstGeom prst="rect">
            <a:avLst/>
          </a:prstGeom>
          <a:noFill/>
        </p:spPr>
        <p:txBody>
          <a:bodyPr wrap="square" rtlCol="0">
            <a:spAutoFit/>
          </a:bodyPr>
          <a:lstStyle/>
          <a:p>
            <a:r>
              <a:rPr lang="en-US" dirty="0"/>
              <a:t>FC- ANN</a:t>
            </a:r>
          </a:p>
        </p:txBody>
      </p:sp>
      <p:pic>
        <p:nvPicPr>
          <p:cNvPr id="53" name="Picture 52">
            <a:extLst>
              <a:ext uri="{FF2B5EF4-FFF2-40B4-BE49-F238E27FC236}">
                <a16:creationId xmlns:a16="http://schemas.microsoft.com/office/drawing/2014/main" id="{C8936CD4-9BD7-4362-9366-F46F1959335A}"/>
              </a:ext>
            </a:extLst>
          </p:cNvPr>
          <p:cNvPicPr>
            <a:picLocks noChangeAspect="1"/>
          </p:cNvPicPr>
          <p:nvPr/>
        </p:nvPicPr>
        <p:blipFill>
          <a:blip r:embed="rId8"/>
          <a:stretch>
            <a:fillRect/>
          </a:stretch>
        </p:blipFill>
        <p:spPr>
          <a:xfrm>
            <a:off x="4285407" y="4078162"/>
            <a:ext cx="4038600" cy="904875"/>
          </a:xfrm>
          <a:prstGeom prst="rect">
            <a:avLst/>
          </a:prstGeom>
        </p:spPr>
      </p:pic>
      <p:sp>
        <p:nvSpPr>
          <p:cNvPr id="55" name="TextBox 54">
            <a:extLst>
              <a:ext uri="{FF2B5EF4-FFF2-40B4-BE49-F238E27FC236}">
                <a16:creationId xmlns:a16="http://schemas.microsoft.com/office/drawing/2014/main" id="{6171D5A5-2933-4649-B306-234F89347C5B}"/>
              </a:ext>
            </a:extLst>
          </p:cNvPr>
          <p:cNvSpPr txBox="1"/>
          <p:nvPr/>
        </p:nvSpPr>
        <p:spPr>
          <a:xfrm>
            <a:off x="2611365" y="4391086"/>
            <a:ext cx="2299068" cy="369332"/>
          </a:xfrm>
          <a:prstGeom prst="rect">
            <a:avLst/>
          </a:prstGeom>
          <a:noFill/>
        </p:spPr>
        <p:txBody>
          <a:bodyPr wrap="square" rtlCol="0">
            <a:spAutoFit/>
          </a:bodyPr>
          <a:lstStyle/>
          <a:p>
            <a:r>
              <a:rPr lang="en-US" b="1" dirty="0"/>
              <a:t>Loss Function:</a:t>
            </a:r>
          </a:p>
        </p:txBody>
      </p:sp>
      <p:pic>
        <p:nvPicPr>
          <p:cNvPr id="56" name="Picture 55">
            <a:extLst>
              <a:ext uri="{FF2B5EF4-FFF2-40B4-BE49-F238E27FC236}">
                <a16:creationId xmlns:a16="http://schemas.microsoft.com/office/drawing/2014/main" id="{4320990B-90F1-4393-B141-0D0305B5DEE6}"/>
              </a:ext>
            </a:extLst>
          </p:cNvPr>
          <p:cNvPicPr>
            <a:picLocks noChangeAspect="1"/>
          </p:cNvPicPr>
          <p:nvPr/>
        </p:nvPicPr>
        <p:blipFill>
          <a:blip r:embed="rId9"/>
          <a:stretch>
            <a:fillRect/>
          </a:stretch>
        </p:blipFill>
        <p:spPr>
          <a:xfrm>
            <a:off x="4117082" y="5047803"/>
            <a:ext cx="923925" cy="266700"/>
          </a:xfrm>
          <a:prstGeom prst="rect">
            <a:avLst/>
          </a:prstGeom>
        </p:spPr>
      </p:pic>
      <p:sp>
        <p:nvSpPr>
          <p:cNvPr id="57" name="TextBox 56">
            <a:extLst>
              <a:ext uri="{FF2B5EF4-FFF2-40B4-BE49-F238E27FC236}">
                <a16:creationId xmlns:a16="http://schemas.microsoft.com/office/drawing/2014/main" id="{48251FE4-2BE5-4D76-9A48-B0342632255E}"/>
              </a:ext>
            </a:extLst>
          </p:cNvPr>
          <p:cNvSpPr txBox="1"/>
          <p:nvPr/>
        </p:nvSpPr>
        <p:spPr>
          <a:xfrm>
            <a:off x="2603219" y="4983037"/>
            <a:ext cx="2299068" cy="369332"/>
          </a:xfrm>
          <a:prstGeom prst="rect">
            <a:avLst/>
          </a:prstGeom>
          <a:noFill/>
        </p:spPr>
        <p:txBody>
          <a:bodyPr wrap="square" rtlCol="0">
            <a:spAutoFit/>
          </a:bodyPr>
          <a:lstStyle/>
          <a:p>
            <a:r>
              <a:rPr lang="en-US" b="1" dirty="0"/>
              <a:t>Architecture:</a:t>
            </a:r>
          </a:p>
        </p:txBody>
      </p:sp>
      <p:pic>
        <p:nvPicPr>
          <p:cNvPr id="58" name="Picture 57">
            <a:extLst>
              <a:ext uri="{FF2B5EF4-FFF2-40B4-BE49-F238E27FC236}">
                <a16:creationId xmlns:a16="http://schemas.microsoft.com/office/drawing/2014/main" id="{15B787B1-6EEF-4A67-8656-B8B8ED17E9C5}"/>
              </a:ext>
            </a:extLst>
          </p:cNvPr>
          <p:cNvPicPr>
            <a:picLocks noChangeAspect="1"/>
          </p:cNvPicPr>
          <p:nvPr/>
        </p:nvPicPr>
        <p:blipFill>
          <a:blip r:embed="rId10"/>
          <a:stretch>
            <a:fillRect/>
          </a:stretch>
        </p:blipFill>
        <p:spPr>
          <a:xfrm>
            <a:off x="4107557" y="5379269"/>
            <a:ext cx="933450" cy="266700"/>
          </a:xfrm>
          <a:prstGeom prst="rect">
            <a:avLst/>
          </a:prstGeom>
        </p:spPr>
      </p:pic>
      <p:pic>
        <p:nvPicPr>
          <p:cNvPr id="59" name="Picture 58">
            <a:extLst>
              <a:ext uri="{FF2B5EF4-FFF2-40B4-BE49-F238E27FC236}">
                <a16:creationId xmlns:a16="http://schemas.microsoft.com/office/drawing/2014/main" id="{3E773CE1-F64B-4205-A115-16425A142646}"/>
              </a:ext>
            </a:extLst>
          </p:cNvPr>
          <p:cNvPicPr>
            <a:picLocks noChangeAspect="1"/>
          </p:cNvPicPr>
          <p:nvPr/>
        </p:nvPicPr>
        <p:blipFill>
          <a:blip r:embed="rId11"/>
          <a:stretch>
            <a:fillRect/>
          </a:stretch>
        </p:blipFill>
        <p:spPr>
          <a:xfrm>
            <a:off x="5206074" y="5171535"/>
            <a:ext cx="1866900" cy="333375"/>
          </a:xfrm>
          <a:prstGeom prst="rect">
            <a:avLst/>
          </a:prstGeom>
        </p:spPr>
      </p:pic>
      <p:sp>
        <p:nvSpPr>
          <p:cNvPr id="60" name="TextBox 59">
            <a:extLst>
              <a:ext uri="{FF2B5EF4-FFF2-40B4-BE49-F238E27FC236}">
                <a16:creationId xmlns:a16="http://schemas.microsoft.com/office/drawing/2014/main" id="{45DD94E0-475F-42ED-BF0A-0DFFEA173254}"/>
              </a:ext>
            </a:extLst>
          </p:cNvPr>
          <p:cNvSpPr txBox="1"/>
          <p:nvPr/>
        </p:nvSpPr>
        <p:spPr>
          <a:xfrm>
            <a:off x="2587169" y="5801189"/>
            <a:ext cx="5736838" cy="369332"/>
          </a:xfrm>
          <a:prstGeom prst="rect">
            <a:avLst/>
          </a:prstGeom>
          <a:noFill/>
        </p:spPr>
        <p:txBody>
          <a:bodyPr wrap="square" rtlCol="0">
            <a:spAutoFit/>
          </a:bodyPr>
          <a:lstStyle/>
          <a:p>
            <a:r>
              <a:rPr lang="en-US" b="1" dirty="0"/>
              <a:t>Optimizer: </a:t>
            </a:r>
            <a:r>
              <a:rPr lang="en-US" dirty="0"/>
              <a:t>SGD, learning rate 0.001, momentum 0.9  </a:t>
            </a:r>
            <a:endParaRPr lang="en-US" b="1" dirty="0"/>
          </a:p>
        </p:txBody>
      </p:sp>
      <p:sp>
        <p:nvSpPr>
          <p:cNvPr id="62" name="Title 1">
            <a:extLst>
              <a:ext uri="{FF2B5EF4-FFF2-40B4-BE49-F238E27FC236}">
                <a16:creationId xmlns:a16="http://schemas.microsoft.com/office/drawing/2014/main" id="{4A2535B6-C48B-4F4D-A629-E79A6EAA63A9}"/>
              </a:ext>
            </a:extLst>
          </p:cNvPr>
          <p:cNvSpPr txBox="1">
            <a:spLocks/>
          </p:cNvSpPr>
          <p:nvPr/>
        </p:nvSpPr>
        <p:spPr>
          <a:xfrm>
            <a:off x="0" y="-619760"/>
            <a:ext cx="9144416" cy="14509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4300" dirty="0"/>
              <a:t>Multimodal Graph Convolutional Model</a:t>
            </a:r>
          </a:p>
        </p:txBody>
      </p:sp>
      <p:sp>
        <p:nvSpPr>
          <p:cNvPr id="63" name="TextBox 62">
            <a:extLst>
              <a:ext uri="{FF2B5EF4-FFF2-40B4-BE49-F238E27FC236}">
                <a16:creationId xmlns:a16="http://schemas.microsoft.com/office/drawing/2014/main" id="{83A00468-EFA5-40C1-A1FA-DDFD34F1C0FC}"/>
              </a:ext>
            </a:extLst>
          </p:cNvPr>
          <p:cNvSpPr txBox="1"/>
          <p:nvPr/>
        </p:nvSpPr>
        <p:spPr>
          <a:xfrm>
            <a:off x="8011306" y="2140983"/>
            <a:ext cx="1263845" cy="523220"/>
          </a:xfrm>
          <a:prstGeom prst="rect">
            <a:avLst/>
          </a:prstGeom>
          <a:noFill/>
        </p:spPr>
        <p:txBody>
          <a:bodyPr wrap="square" rtlCol="0">
            <a:spAutoFit/>
          </a:bodyPr>
          <a:lstStyle/>
          <a:p>
            <a:pPr algn="ctr"/>
            <a:r>
              <a:rPr lang="en-US" sz="1400" b="1" dirty="0"/>
              <a:t>Phenotypic</a:t>
            </a:r>
          </a:p>
          <a:p>
            <a:pPr algn="ctr"/>
            <a:r>
              <a:rPr lang="en-US" sz="1400" b="1" dirty="0"/>
              <a:t>Measures</a:t>
            </a:r>
          </a:p>
        </p:txBody>
      </p:sp>
      <p:pic>
        <p:nvPicPr>
          <p:cNvPr id="64" name="Picture 63">
            <a:extLst>
              <a:ext uri="{FF2B5EF4-FFF2-40B4-BE49-F238E27FC236}">
                <a16:creationId xmlns:a16="http://schemas.microsoft.com/office/drawing/2014/main" id="{7291F5AC-8DD6-4274-82F1-20615B5CC81A}"/>
              </a:ext>
            </a:extLst>
          </p:cNvPr>
          <p:cNvPicPr>
            <a:picLocks noChangeAspect="1"/>
          </p:cNvPicPr>
          <p:nvPr/>
        </p:nvPicPr>
        <p:blipFill>
          <a:blip r:embed="rId12"/>
          <a:stretch>
            <a:fillRect/>
          </a:stretch>
        </p:blipFill>
        <p:spPr>
          <a:xfrm>
            <a:off x="8431952" y="2598648"/>
            <a:ext cx="571500" cy="361950"/>
          </a:xfrm>
          <a:prstGeom prst="rect">
            <a:avLst/>
          </a:prstGeom>
        </p:spPr>
      </p:pic>
      <p:sp>
        <p:nvSpPr>
          <p:cNvPr id="2" name="TextBox 1">
            <a:extLst>
              <a:ext uri="{FF2B5EF4-FFF2-40B4-BE49-F238E27FC236}">
                <a16:creationId xmlns:a16="http://schemas.microsoft.com/office/drawing/2014/main" id="{D42934D6-5628-4E70-949A-A9A7AB1D2617}"/>
              </a:ext>
            </a:extLst>
          </p:cNvPr>
          <p:cNvSpPr txBox="1"/>
          <p:nvPr/>
        </p:nvSpPr>
        <p:spPr>
          <a:xfrm>
            <a:off x="100863" y="6371438"/>
            <a:ext cx="8902589" cy="738664"/>
          </a:xfrm>
          <a:prstGeom prst="rect">
            <a:avLst/>
          </a:prstGeom>
          <a:noFill/>
        </p:spPr>
        <p:txBody>
          <a:bodyPr wrap="square" rtlCol="0">
            <a:spAutoFit/>
          </a:bodyPr>
          <a:lstStyle/>
          <a:p>
            <a:r>
              <a:rPr lang="en-US" sz="1200" dirty="0">
                <a:solidFill>
                  <a:schemeClr val="bg1"/>
                </a:solidFill>
              </a:rPr>
              <a:t>N.S. D’Souza et al, “M-GCN: A Multimodal Graph Convolutional Network to Integrate Functional and Structural Connectomics Data to Predict Multidimensional Phenotypic Characterizations” , MIDL 2021</a:t>
            </a:r>
          </a:p>
          <a:p>
            <a:endParaRPr lang="en-US" dirty="0"/>
          </a:p>
        </p:txBody>
      </p:sp>
    </p:spTree>
    <p:extLst>
      <p:ext uri="{BB962C8B-B14F-4D97-AF65-F5344CB8AC3E}">
        <p14:creationId xmlns:p14="http://schemas.microsoft.com/office/powerpoint/2010/main" val="1563985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0D01C8B-CCE4-4F71-B8A3-DB15C3B2A604}"/>
              </a:ext>
            </a:extLst>
          </p:cNvPr>
          <p:cNvSpPr txBox="1">
            <a:spLocks/>
          </p:cNvSpPr>
          <p:nvPr/>
        </p:nvSpPr>
        <p:spPr>
          <a:xfrm>
            <a:off x="142240" y="-616327"/>
            <a:ext cx="75438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4300" dirty="0"/>
          </a:p>
        </p:txBody>
      </p:sp>
      <p:sp>
        <p:nvSpPr>
          <p:cNvPr id="7" name="TextBox 6">
            <a:extLst>
              <a:ext uri="{FF2B5EF4-FFF2-40B4-BE49-F238E27FC236}">
                <a16:creationId xmlns:a16="http://schemas.microsoft.com/office/drawing/2014/main" id="{6C9EB1B9-9E5F-43E5-A428-127420EACF4B}"/>
              </a:ext>
            </a:extLst>
          </p:cNvPr>
          <p:cNvSpPr txBox="1"/>
          <p:nvPr/>
        </p:nvSpPr>
        <p:spPr>
          <a:xfrm>
            <a:off x="168851" y="1087351"/>
            <a:ext cx="7745223" cy="3693319"/>
          </a:xfrm>
          <a:prstGeom prst="rect">
            <a:avLst/>
          </a:prstGeom>
          <a:noFill/>
        </p:spPr>
        <p:txBody>
          <a:bodyPr wrap="square" rtlCol="0">
            <a:spAutoFit/>
          </a:bodyPr>
          <a:lstStyle/>
          <a:p>
            <a:pPr marL="285750" indent="-285750">
              <a:buFont typeface="Arial" panose="020B0604020202020204" pitchFamily="34" charset="0"/>
              <a:buChar char="•"/>
            </a:pPr>
            <a:r>
              <a:rPr lang="en-US" b="1" dirty="0"/>
              <a:t>Neuroimaging Domain: </a:t>
            </a:r>
            <a:r>
              <a:rPr lang="en-US" dirty="0"/>
              <a:t>rs-fMRI and DTI scan data, AAL atlas</a:t>
            </a:r>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endParaRPr lang="en-US" b="1" dirty="0"/>
          </a:p>
          <a:p>
            <a:endParaRPr lang="en-US" b="1" dirty="0"/>
          </a:p>
          <a:p>
            <a:endParaRPr lang="en-US" b="1" dirty="0"/>
          </a:p>
          <a:p>
            <a:pPr marL="285750" indent="-285750">
              <a:buFont typeface="Arial" panose="020B0604020202020204" pitchFamily="34" charset="0"/>
              <a:buChar char="•"/>
            </a:pPr>
            <a:r>
              <a:rPr lang="en-US" b="1" dirty="0"/>
              <a:t>Behavioral Domain:                                  </a:t>
            </a:r>
            <a:br>
              <a:rPr lang="en-US" dirty="0"/>
            </a:br>
            <a:endParaRPr lang="en-US" dirty="0"/>
          </a:p>
          <a:p>
            <a:r>
              <a:rPr lang="en-US" dirty="0"/>
              <a:t>               </a:t>
            </a:r>
          </a:p>
          <a:p>
            <a:pPr marL="285750" indent="-285750">
              <a:buFont typeface="Arial" panose="020B0604020202020204" pitchFamily="34" charset="0"/>
              <a:buChar char="•"/>
            </a:pPr>
            <a:endParaRPr lang="en-US" dirty="0"/>
          </a:p>
        </p:txBody>
      </p:sp>
      <p:pic>
        <p:nvPicPr>
          <p:cNvPr id="8" name="Picture 2" descr="Screenshot_20161206_145643.png">
            <a:extLst>
              <a:ext uri="{FF2B5EF4-FFF2-40B4-BE49-F238E27FC236}">
                <a16:creationId xmlns:a16="http://schemas.microsoft.com/office/drawing/2014/main" id="{C6C88A23-94BF-44C3-90D6-A534E2E215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 y="1643686"/>
            <a:ext cx="2179462" cy="15480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close up of a colorful background&#10;&#10;Description automatically generated">
            <a:extLst>
              <a:ext uri="{FF2B5EF4-FFF2-40B4-BE49-F238E27FC236}">
                <a16:creationId xmlns:a16="http://schemas.microsoft.com/office/drawing/2014/main" id="{290D705E-535B-41A4-9BCD-2E92F328A0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9345" y="1691502"/>
            <a:ext cx="1209590" cy="1382388"/>
          </a:xfrm>
          <a:prstGeom prst="rect">
            <a:avLst/>
          </a:prstGeom>
        </p:spPr>
      </p:pic>
      <p:sp>
        <p:nvSpPr>
          <p:cNvPr id="12" name="TextBox 11">
            <a:extLst>
              <a:ext uri="{FF2B5EF4-FFF2-40B4-BE49-F238E27FC236}">
                <a16:creationId xmlns:a16="http://schemas.microsoft.com/office/drawing/2014/main" id="{F1AEE592-C99A-46D4-875D-B2FE928CCDCE}"/>
              </a:ext>
            </a:extLst>
          </p:cNvPr>
          <p:cNvSpPr txBox="1"/>
          <p:nvPr/>
        </p:nvSpPr>
        <p:spPr>
          <a:xfrm>
            <a:off x="4572000" y="3963414"/>
            <a:ext cx="4748115" cy="2308324"/>
          </a:xfrm>
          <a:prstGeom prst="rect">
            <a:avLst/>
          </a:prstGeom>
          <a:noFill/>
        </p:spPr>
        <p:txBody>
          <a:bodyPr wrap="square" rtlCol="0">
            <a:spAutoFit/>
          </a:bodyPr>
          <a:lstStyle/>
          <a:p>
            <a:pPr marL="285750" indent="-285750">
              <a:buFont typeface="Arial" panose="020B0604020202020204" pitchFamily="34" charset="0"/>
              <a:buChar char="•"/>
            </a:pPr>
            <a:r>
              <a:rPr lang="en-US" b="1" dirty="0"/>
              <a:t>CFIS: </a:t>
            </a:r>
            <a:r>
              <a:rPr lang="en-US" dirty="0"/>
              <a:t>Cognitive Fluid Intelligence Score</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ADOS:</a:t>
            </a:r>
            <a:r>
              <a:rPr lang="en-US" dirty="0"/>
              <a:t> socio-communicative deficits with restricted/repetitive behaviors </a:t>
            </a:r>
            <a:endParaRPr lang="en-US" b="1" dirty="0"/>
          </a:p>
          <a:p>
            <a:endParaRPr lang="en-US" dirty="0"/>
          </a:p>
          <a:p>
            <a:pPr marL="285750" indent="-285750">
              <a:buFont typeface="Arial" panose="020B0604020202020204" pitchFamily="34" charset="0"/>
              <a:buChar char="•"/>
            </a:pPr>
            <a:r>
              <a:rPr lang="en-US" b="1" dirty="0"/>
              <a:t>SRS: </a:t>
            </a:r>
            <a:r>
              <a:rPr lang="en-US" dirty="0"/>
              <a:t>impairments in Social Responsiveness</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Praxis: </a:t>
            </a:r>
            <a:r>
              <a:rPr lang="en-US" dirty="0"/>
              <a:t>motor/gesture-command/imitation</a:t>
            </a:r>
            <a:endParaRPr lang="en-US" b="1" dirty="0"/>
          </a:p>
        </p:txBody>
      </p:sp>
      <p:sp>
        <p:nvSpPr>
          <p:cNvPr id="14" name="TextBox 13">
            <a:extLst>
              <a:ext uri="{FF2B5EF4-FFF2-40B4-BE49-F238E27FC236}">
                <a16:creationId xmlns:a16="http://schemas.microsoft.com/office/drawing/2014/main" id="{0D15DBA6-1706-4323-BB24-11C356A63BDF}"/>
              </a:ext>
            </a:extLst>
          </p:cNvPr>
          <p:cNvSpPr txBox="1"/>
          <p:nvPr/>
        </p:nvSpPr>
        <p:spPr>
          <a:xfrm>
            <a:off x="4329975" y="3137780"/>
            <a:ext cx="4036775" cy="646331"/>
          </a:xfrm>
          <a:prstGeom prst="rect">
            <a:avLst/>
          </a:prstGeom>
          <a:noFill/>
        </p:spPr>
        <p:txBody>
          <a:bodyPr wrap="square" rtlCol="0">
            <a:spAutoFit/>
          </a:bodyPr>
          <a:lstStyle/>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Evaluation: </a:t>
            </a:r>
            <a:r>
              <a:rPr lang="en-US" dirty="0"/>
              <a:t>5-fold cross validation</a:t>
            </a:r>
          </a:p>
        </p:txBody>
      </p:sp>
      <p:sp>
        <p:nvSpPr>
          <p:cNvPr id="15" name="Title 1">
            <a:extLst>
              <a:ext uri="{FF2B5EF4-FFF2-40B4-BE49-F238E27FC236}">
                <a16:creationId xmlns:a16="http://schemas.microsoft.com/office/drawing/2014/main" id="{A1C2CF41-6998-4442-81E3-8077D77624A7}"/>
              </a:ext>
            </a:extLst>
          </p:cNvPr>
          <p:cNvSpPr txBox="1">
            <a:spLocks/>
          </p:cNvSpPr>
          <p:nvPr/>
        </p:nvSpPr>
        <p:spPr>
          <a:xfrm>
            <a:off x="-1484276" y="-588493"/>
            <a:ext cx="7543800" cy="14509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4300" dirty="0"/>
              <a:t>Data and Evaluation</a:t>
            </a:r>
          </a:p>
        </p:txBody>
      </p:sp>
      <p:cxnSp>
        <p:nvCxnSpPr>
          <p:cNvPr id="16" name="Straight Connector 15">
            <a:extLst>
              <a:ext uri="{FF2B5EF4-FFF2-40B4-BE49-F238E27FC236}">
                <a16:creationId xmlns:a16="http://schemas.microsoft.com/office/drawing/2014/main" id="{36B37221-6489-4549-B162-F183C40D1352}"/>
              </a:ext>
            </a:extLst>
          </p:cNvPr>
          <p:cNvCxnSpPr/>
          <p:nvPr/>
        </p:nvCxnSpPr>
        <p:spPr>
          <a:xfrm>
            <a:off x="121920"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aphicFrame>
        <p:nvGraphicFramePr>
          <p:cNvPr id="4" name="Table 4">
            <a:extLst>
              <a:ext uri="{FF2B5EF4-FFF2-40B4-BE49-F238E27FC236}">
                <a16:creationId xmlns:a16="http://schemas.microsoft.com/office/drawing/2014/main" id="{E395F4EE-C04E-4BF6-83AC-E8501E8248A4}"/>
              </a:ext>
            </a:extLst>
          </p:cNvPr>
          <p:cNvGraphicFramePr>
            <a:graphicFrameLocks noGrp="1"/>
          </p:cNvGraphicFramePr>
          <p:nvPr/>
        </p:nvGraphicFramePr>
        <p:xfrm>
          <a:off x="115000" y="4177665"/>
          <a:ext cx="3671909" cy="1818640"/>
        </p:xfrm>
        <a:graphic>
          <a:graphicData uri="http://schemas.openxmlformats.org/drawingml/2006/table">
            <a:tbl>
              <a:tblPr firstRow="1" bandRow="1">
                <a:tableStyleId>{5C22544A-7EE6-4342-B048-85BDC9FD1C3A}</a:tableStyleId>
              </a:tblPr>
              <a:tblGrid>
                <a:gridCol w="1089862">
                  <a:extLst>
                    <a:ext uri="{9D8B030D-6E8A-4147-A177-3AD203B41FA5}">
                      <a16:colId xmlns:a16="http://schemas.microsoft.com/office/drawing/2014/main" val="3251732221"/>
                    </a:ext>
                  </a:extLst>
                </a:gridCol>
                <a:gridCol w="1385454">
                  <a:extLst>
                    <a:ext uri="{9D8B030D-6E8A-4147-A177-3AD203B41FA5}">
                      <a16:colId xmlns:a16="http://schemas.microsoft.com/office/drawing/2014/main" val="4181587245"/>
                    </a:ext>
                  </a:extLst>
                </a:gridCol>
                <a:gridCol w="1196593">
                  <a:extLst>
                    <a:ext uri="{9D8B030D-6E8A-4147-A177-3AD203B41FA5}">
                      <a16:colId xmlns:a16="http://schemas.microsoft.com/office/drawing/2014/main" val="983708672"/>
                    </a:ext>
                  </a:extLst>
                </a:gridCol>
              </a:tblGrid>
              <a:tr h="370840">
                <a:tc>
                  <a:txBody>
                    <a:bodyPr/>
                    <a:lstStyle/>
                    <a:p>
                      <a:pPr algn="ctr"/>
                      <a:r>
                        <a:rPr lang="en-US" sz="1600" dirty="0">
                          <a:solidFill>
                            <a:schemeClr val="tx2">
                              <a:lumMod val="50000"/>
                            </a:schemeClr>
                          </a:solidFill>
                        </a:rPr>
                        <a:t>Dataset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solidFill>
                            <a:schemeClr val="tx2">
                              <a:lumMod val="50000"/>
                            </a:schemeClr>
                          </a:solidFill>
                        </a:rPr>
                        <a:t>Phenotype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solidFill>
                            <a:schemeClr val="tx2">
                              <a:lumMod val="50000"/>
                            </a:schemeClr>
                          </a:solidFill>
                        </a:rPr>
                        <a:t> Dyn. Range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569828"/>
                  </a:ext>
                </a:extLst>
              </a:tr>
              <a:tr h="370840">
                <a:tc>
                  <a:txBody>
                    <a:bodyPr/>
                    <a:lstStyle/>
                    <a:p>
                      <a:pPr algn="ctr"/>
                      <a:r>
                        <a:rPr lang="en-US" sz="1600" b="1" dirty="0">
                          <a:solidFill>
                            <a:schemeClr val="tx2">
                              <a:lumMod val="50000"/>
                            </a:schemeClr>
                          </a:solidFill>
                          <a:latin typeface="+mn-lt"/>
                        </a:rPr>
                        <a:t>HCP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solidFill>
                            <a:schemeClr val="tx2">
                              <a:lumMod val="50000"/>
                            </a:schemeClr>
                          </a:solidFill>
                          <a:latin typeface="+mn-lt"/>
                        </a:rPr>
                        <a:t>CFIS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solidFill>
                            <a:schemeClr val="tx2">
                              <a:lumMod val="50000"/>
                            </a:schemeClr>
                          </a:solidFill>
                          <a:latin typeface="+mn-lt"/>
                        </a:rPr>
                        <a:t>60 – 150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7688466"/>
                  </a:ext>
                </a:extLst>
              </a:tr>
              <a:tr h="370840">
                <a:tc rowSpan="3">
                  <a:txBody>
                    <a:bodyPr/>
                    <a:lstStyle/>
                    <a:p>
                      <a:pPr algn="ctr"/>
                      <a:endParaRPr lang="en-US" sz="1600" dirty="0">
                        <a:solidFill>
                          <a:schemeClr val="tx2">
                            <a:lumMod val="50000"/>
                          </a:schemeClr>
                        </a:solidFill>
                        <a:latin typeface="+mn-lt"/>
                      </a:endParaRPr>
                    </a:p>
                    <a:p>
                      <a:pPr algn="ctr"/>
                      <a:r>
                        <a:rPr lang="en-US" sz="1600" b="1" dirty="0">
                          <a:solidFill>
                            <a:schemeClr val="tx2">
                              <a:lumMod val="50000"/>
                            </a:schemeClr>
                          </a:solidFill>
                          <a:latin typeface="+mn-lt"/>
                        </a:rPr>
                        <a:t>KKI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solidFill>
                            <a:schemeClr val="tx2">
                              <a:lumMod val="50000"/>
                            </a:schemeClr>
                          </a:solidFill>
                          <a:latin typeface="+mn-lt"/>
                        </a:rPr>
                        <a:t>ADOS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solidFill>
                            <a:schemeClr val="tx2">
                              <a:lumMod val="50000"/>
                            </a:schemeClr>
                          </a:solidFill>
                          <a:latin typeface="+mn-lt"/>
                        </a:rPr>
                        <a:t>0 –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47539516"/>
                  </a:ext>
                </a:extLst>
              </a:tr>
              <a:tr h="370840">
                <a:tc vMerge="1">
                  <a:txBody>
                    <a:bodyPr/>
                    <a:lstStyle/>
                    <a:p>
                      <a:endParaRPr lang="en-US" dirty="0"/>
                    </a:p>
                  </a:txBody>
                  <a:tcPr/>
                </a:tc>
                <a:tc>
                  <a:txBody>
                    <a:bodyPr/>
                    <a:lstStyle/>
                    <a:p>
                      <a:pPr algn="ctr"/>
                      <a:r>
                        <a:rPr lang="en-US" sz="1600" dirty="0">
                          <a:solidFill>
                            <a:schemeClr val="tx2">
                              <a:lumMod val="50000"/>
                            </a:schemeClr>
                          </a:solidFill>
                          <a:latin typeface="+mn-lt"/>
                        </a:rPr>
                        <a:t>SRS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solidFill>
                            <a:schemeClr val="tx2">
                              <a:lumMod val="50000"/>
                            </a:schemeClr>
                          </a:solidFill>
                          <a:latin typeface="+mn-lt"/>
                        </a:rPr>
                        <a:t>70 – 200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3953853"/>
                  </a:ext>
                </a:extLst>
              </a:tr>
              <a:tr h="0">
                <a:tc vMerge="1">
                  <a:txBody>
                    <a:bodyPr/>
                    <a:lstStyle/>
                    <a:p>
                      <a:endParaRPr lang="en-US" dirty="0"/>
                    </a:p>
                  </a:txBody>
                  <a:tcPr/>
                </a:tc>
                <a:tc>
                  <a:txBody>
                    <a:bodyPr/>
                    <a:lstStyle/>
                    <a:p>
                      <a:pPr algn="ctr"/>
                      <a:r>
                        <a:rPr lang="en-US" sz="1600" dirty="0">
                          <a:solidFill>
                            <a:schemeClr val="tx2">
                              <a:lumMod val="50000"/>
                            </a:schemeClr>
                          </a:solidFill>
                          <a:latin typeface="+mn-lt"/>
                        </a:rPr>
                        <a:t>Praxis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solidFill>
                            <a:schemeClr val="tx2">
                              <a:lumMod val="50000"/>
                            </a:schemeClr>
                          </a:solidFill>
                          <a:latin typeface="+mn-lt"/>
                        </a:rPr>
                        <a:t>0 - 100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31510279"/>
                  </a:ext>
                </a:extLst>
              </a:tr>
            </a:tbl>
          </a:graphicData>
        </a:graphic>
      </p:graphicFrame>
      <p:graphicFrame>
        <p:nvGraphicFramePr>
          <p:cNvPr id="17" name="Table 4">
            <a:extLst>
              <a:ext uri="{FF2B5EF4-FFF2-40B4-BE49-F238E27FC236}">
                <a16:creationId xmlns:a16="http://schemas.microsoft.com/office/drawing/2014/main" id="{BD05A76F-D10B-4A8B-9153-19A19CD8BBDA}"/>
              </a:ext>
            </a:extLst>
          </p:cNvPr>
          <p:cNvGraphicFramePr>
            <a:graphicFrameLocks noGrp="1"/>
          </p:cNvGraphicFramePr>
          <p:nvPr>
            <p:extLst>
              <p:ext uri="{D42A27DB-BD31-4B8C-83A1-F6EECF244321}">
                <p14:modId xmlns:p14="http://schemas.microsoft.com/office/powerpoint/2010/main" val="2479401350"/>
              </p:ext>
            </p:extLst>
          </p:nvPr>
        </p:nvGraphicFramePr>
        <p:xfrm>
          <a:off x="5229617" y="1784917"/>
          <a:ext cx="3552672" cy="1112520"/>
        </p:xfrm>
        <a:graphic>
          <a:graphicData uri="http://schemas.openxmlformats.org/drawingml/2006/table">
            <a:tbl>
              <a:tblPr firstRow="1" bandRow="1">
                <a:tableStyleId>{5C22544A-7EE6-4342-B048-85BDC9FD1C3A}</a:tableStyleId>
              </a:tblPr>
              <a:tblGrid>
                <a:gridCol w="836480">
                  <a:extLst>
                    <a:ext uri="{9D8B030D-6E8A-4147-A177-3AD203B41FA5}">
                      <a16:colId xmlns:a16="http://schemas.microsoft.com/office/drawing/2014/main" val="3251732221"/>
                    </a:ext>
                  </a:extLst>
                </a:gridCol>
                <a:gridCol w="1358096">
                  <a:extLst>
                    <a:ext uri="{9D8B030D-6E8A-4147-A177-3AD203B41FA5}">
                      <a16:colId xmlns:a16="http://schemas.microsoft.com/office/drawing/2014/main" val="3262676649"/>
                    </a:ext>
                  </a:extLst>
                </a:gridCol>
                <a:gridCol w="1358096">
                  <a:extLst>
                    <a:ext uri="{9D8B030D-6E8A-4147-A177-3AD203B41FA5}">
                      <a16:colId xmlns:a16="http://schemas.microsoft.com/office/drawing/2014/main" val="4181587245"/>
                    </a:ext>
                  </a:extLst>
                </a:gridCol>
              </a:tblGrid>
              <a:tr h="370840">
                <a:tc>
                  <a:txBody>
                    <a:bodyPr/>
                    <a:lstStyle/>
                    <a:p>
                      <a:pPr algn="ctr"/>
                      <a:r>
                        <a:rPr lang="en-US" sz="1600" dirty="0">
                          <a:solidFill>
                            <a:schemeClr val="tx2">
                              <a:lumMod val="50000"/>
                            </a:schemeClr>
                          </a:solidFill>
                        </a:rPr>
                        <a:t>Dataset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solidFill>
                            <a:schemeClr val="tx2">
                              <a:lumMod val="50000"/>
                            </a:schemeClr>
                          </a:solidFill>
                        </a:rPr>
                        <a:t>Diagnosis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solidFill>
                            <a:schemeClr val="tx2">
                              <a:lumMod val="50000"/>
                            </a:schemeClr>
                          </a:solidFill>
                        </a:rPr>
                        <a:t>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569828"/>
                  </a:ext>
                </a:extLst>
              </a:tr>
              <a:tr h="370840">
                <a:tc>
                  <a:txBody>
                    <a:bodyPr/>
                    <a:lstStyle/>
                    <a:p>
                      <a:pPr algn="ctr"/>
                      <a:r>
                        <a:rPr lang="en-US" sz="1600" b="1" dirty="0">
                          <a:solidFill>
                            <a:schemeClr val="tx2">
                              <a:lumMod val="50000"/>
                            </a:schemeClr>
                          </a:solidFill>
                          <a:latin typeface="+mn-lt"/>
                        </a:rPr>
                        <a:t>HCP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solidFill>
                            <a:schemeClr val="tx2">
                              <a:lumMod val="50000"/>
                            </a:schemeClr>
                          </a:solidFill>
                          <a:latin typeface="+mn-lt"/>
                        </a:rPr>
                        <a:t>Controls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solidFill>
                            <a:schemeClr val="tx2">
                              <a:lumMod val="50000"/>
                            </a:schemeClr>
                          </a:solidFill>
                          <a:latin typeface="+mn-lt"/>
                        </a:rPr>
                        <a:t>275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7688466"/>
                  </a:ext>
                </a:extLst>
              </a:tr>
              <a:tr h="370840">
                <a:tc>
                  <a:txBody>
                    <a:bodyPr/>
                    <a:lstStyle/>
                    <a:p>
                      <a:pPr algn="ctr"/>
                      <a:r>
                        <a:rPr lang="en-US" sz="1600" b="1" dirty="0">
                          <a:solidFill>
                            <a:schemeClr val="tx2">
                              <a:lumMod val="50000"/>
                            </a:schemeClr>
                          </a:solidFill>
                          <a:latin typeface="+mn-lt"/>
                        </a:rPr>
                        <a:t>KKI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solidFill>
                            <a:schemeClr val="tx2">
                              <a:lumMod val="50000"/>
                            </a:schemeClr>
                          </a:solidFill>
                          <a:latin typeface="+mn-lt"/>
                        </a:rPr>
                        <a:t>ASD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solidFill>
                            <a:schemeClr val="tx2">
                              <a:lumMod val="50000"/>
                            </a:schemeClr>
                          </a:solidFill>
                          <a:latin typeface="+mn-lt"/>
                        </a:rPr>
                        <a:t>58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47539516"/>
                  </a:ext>
                </a:extLst>
              </a:tr>
            </a:tbl>
          </a:graphicData>
        </a:graphic>
      </p:graphicFrame>
      <p:grpSp>
        <p:nvGrpSpPr>
          <p:cNvPr id="25" name="Group 24">
            <a:extLst>
              <a:ext uri="{FF2B5EF4-FFF2-40B4-BE49-F238E27FC236}">
                <a16:creationId xmlns:a16="http://schemas.microsoft.com/office/drawing/2014/main" id="{D548B8E1-879E-45E8-9745-C1602088E986}"/>
              </a:ext>
            </a:extLst>
          </p:cNvPr>
          <p:cNvGrpSpPr/>
          <p:nvPr/>
        </p:nvGrpSpPr>
        <p:grpSpPr>
          <a:xfrm>
            <a:off x="4371298" y="3709716"/>
            <a:ext cx="4410991" cy="2476300"/>
            <a:chOff x="5595259" y="533413"/>
            <a:chExt cx="4410991" cy="2476300"/>
          </a:xfrm>
        </p:grpSpPr>
        <p:pic>
          <p:nvPicPr>
            <p:cNvPr id="13" name="Picture 12" descr="A screenshot of a cell phone&#10;&#10;Description automatically generated">
              <a:extLst>
                <a:ext uri="{FF2B5EF4-FFF2-40B4-BE49-F238E27FC236}">
                  <a16:creationId xmlns:a16="http://schemas.microsoft.com/office/drawing/2014/main" id="{D14DC0F1-0C11-4439-8088-DC7667F1FEBB}"/>
                </a:ext>
              </a:extLst>
            </p:cNvPr>
            <p:cNvPicPr>
              <a:picLocks noChangeAspect="1"/>
            </p:cNvPicPr>
            <p:nvPr/>
          </p:nvPicPr>
          <p:blipFill rotWithShape="1">
            <a:blip r:embed="rId5">
              <a:extLst>
                <a:ext uri="{28A0092B-C50C-407E-A947-70E740481C1C}">
                  <a14:useLocalDpi xmlns:a14="http://schemas.microsoft.com/office/drawing/2010/main" val="0"/>
                </a:ext>
              </a:extLst>
            </a:blip>
            <a:srcRect l="28696"/>
            <a:stretch/>
          </p:blipFill>
          <p:spPr>
            <a:xfrm>
              <a:off x="6599333" y="533413"/>
              <a:ext cx="3406917" cy="2476300"/>
            </a:xfrm>
            <a:prstGeom prst="rect">
              <a:avLst/>
            </a:prstGeom>
          </p:spPr>
        </p:pic>
        <p:pic>
          <p:nvPicPr>
            <p:cNvPr id="18" name="Shape 63" descr="corr.jpg">
              <a:extLst>
                <a:ext uri="{FF2B5EF4-FFF2-40B4-BE49-F238E27FC236}">
                  <a16:creationId xmlns:a16="http://schemas.microsoft.com/office/drawing/2014/main" id="{02BFA765-0D50-46D5-958D-0DA9AF52144B}"/>
                </a:ext>
              </a:extLst>
            </p:cNvPr>
            <p:cNvPicPr preferRelativeResize="0"/>
            <p:nvPr/>
          </p:nvPicPr>
          <p:blipFill rotWithShape="1">
            <a:blip r:embed="rId6">
              <a:alphaModFix/>
            </a:blip>
            <a:srcRect l="11336" t="7856" r="20329" b="11066"/>
            <a:stretch/>
          </p:blipFill>
          <p:spPr>
            <a:xfrm>
              <a:off x="5595259" y="751457"/>
              <a:ext cx="638091" cy="580517"/>
            </a:xfrm>
            <a:prstGeom prst="rect">
              <a:avLst/>
            </a:prstGeom>
            <a:ln w="28575">
              <a:solidFill>
                <a:schemeClr val="tx1">
                  <a:lumMod val="95000"/>
                  <a:lumOff val="5000"/>
                </a:schemeClr>
              </a:solidFill>
            </a:ln>
            <a:effectLst>
              <a:outerShdw blurRad="292100" dist="139700" dir="2700000" algn="tl" rotWithShape="0">
                <a:srgbClr val="333333">
                  <a:alpha val="0"/>
                </a:srgbClr>
              </a:outerShdw>
            </a:effectLst>
          </p:spPr>
        </p:pic>
        <p:pic>
          <p:nvPicPr>
            <p:cNvPr id="19" name="Shape 63" descr="corr.jpg">
              <a:extLst>
                <a:ext uri="{FF2B5EF4-FFF2-40B4-BE49-F238E27FC236}">
                  <a16:creationId xmlns:a16="http://schemas.microsoft.com/office/drawing/2014/main" id="{E58C863C-7FEB-4E69-8EC4-8637C1EE9948}"/>
                </a:ext>
              </a:extLst>
            </p:cNvPr>
            <p:cNvPicPr preferRelativeResize="0"/>
            <p:nvPr/>
          </p:nvPicPr>
          <p:blipFill rotWithShape="1">
            <a:blip r:embed="rId6">
              <a:alphaModFix/>
            </a:blip>
            <a:srcRect l="11336" t="7856" r="20329" b="11066"/>
            <a:stretch/>
          </p:blipFill>
          <p:spPr>
            <a:xfrm>
              <a:off x="5712701" y="844759"/>
              <a:ext cx="638091" cy="580517"/>
            </a:xfrm>
            <a:prstGeom prst="rect">
              <a:avLst/>
            </a:prstGeom>
            <a:ln w="28575">
              <a:solidFill>
                <a:schemeClr val="tx1">
                  <a:lumMod val="95000"/>
                  <a:lumOff val="5000"/>
                </a:schemeClr>
              </a:solidFill>
            </a:ln>
            <a:effectLst>
              <a:outerShdw blurRad="292100" dist="139700" dir="2700000" algn="tl" rotWithShape="0">
                <a:srgbClr val="333333">
                  <a:alpha val="0"/>
                </a:srgbClr>
              </a:outerShdw>
            </a:effectLst>
          </p:spPr>
        </p:pic>
        <p:pic>
          <p:nvPicPr>
            <p:cNvPr id="20" name="Shape 63" descr="corr.jpg">
              <a:extLst>
                <a:ext uri="{FF2B5EF4-FFF2-40B4-BE49-F238E27FC236}">
                  <a16:creationId xmlns:a16="http://schemas.microsoft.com/office/drawing/2014/main" id="{11499A60-28CE-4211-B99C-C61E5237F746}"/>
                </a:ext>
              </a:extLst>
            </p:cNvPr>
            <p:cNvPicPr preferRelativeResize="0"/>
            <p:nvPr/>
          </p:nvPicPr>
          <p:blipFill rotWithShape="1">
            <a:blip r:embed="rId6">
              <a:alphaModFix/>
            </a:blip>
            <a:srcRect l="11336" t="7856" r="20329" b="11066"/>
            <a:stretch/>
          </p:blipFill>
          <p:spPr>
            <a:xfrm>
              <a:off x="5821597" y="1033975"/>
              <a:ext cx="638091" cy="580517"/>
            </a:xfrm>
            <a:prstGeom prst="rect">
              <a:avLst/>
            </a:prstGeom>
            <a:ln w="28575">
              <a:solidFill>
                <a:schemeClr val="tx1">
                  <a:lumMod val="95000"/>
                  <a:lumOff val="5000"/>
                </a:schemeClr>
              </a:solidFill>
            </a:ln>
            <a:effectLst>
              <a:outerShdw blurRad="292100" dist="139700" dir="2700000" algn="tl" rotWithShape="0">
                <a:srgbClr val="333333">
                  <a:alpha val="0"/>
                </a:srgbClr>
              </a:outerShdw>
            </a:effectLst>
          </p:spPr>
        </p:pic>
        <p:pic>
          <p:nvPicPr>
            <p:cNvPr id="21" name="Picture 20" descr="A picture containing screenshot, text&#10;&#10;Description generated with high confidence">
              <a:extLst>
                <a:ext uri="{FF2B5EF4-FFF2-40B4-BE49-F238E27FC236}">
                  <a16:creationId xmlns:a16="http://schemas.microsoft.com/office/drawing/2014/main" id="{5440EA6B-FA6C-4D01-B8BF-1F4249EA5E3D}"/>
                </a:ext>
              </a:extLst>
            </p:cNvPr>
            <p:cNvPicPr>
              <a:picLocks noChangeAspect="1"/>
            </p:cNvPicPr>
            <p:nvPr/>
          </p:nvPicPr>
          <p:blipFill rotWithShape="1">
            <a:blip r:embed="rId7">
              <a:extLst>
                <a:ext uri="{28A0092B-C50C-407E-A947-70E740481C1C}">
                  <a14:useLocalDpi xmlns:a14="http://schemas.microsoft.com/office/drawing/2010/main" val="0"/>
                </a:ext>
              </a:extLst>
            </a:blip>
            <a:srcRect l="69123" t="58901" r="4140" b="5777"/>
            <a:stretch/>
          </p:blipFill>
          <p:spPr>
            <a:xfrm rot="10800000" flipH="1">
              <a:off x="5615956" y="1794355"/>
              <a:ext cx="638091" cy="626694"/>
            </a:xfrm>
            <a:prstGeom prst="rect">
              <a:avLst/>
            </a:prstGeom>
            <a:ln w="28575">
              <a:solidFill>
                <a:schemeClr val="tx1"/>
              </a:solidFill>
            </a:ln>
          </p:spPr>
        </p:pic>
        <p:pic>
          <p:nvPicPr>
            <p:cNvPr id="22" name="Picture 21" descr="A picture containing screenshot, text&#10;&#10;Description generated with high confidence">
              <a:extLst>
                <a:ext uri="{FF2B5EF4-FFF2-40B4-BE49-F238E27FC236}">
                  <a16:creationId xmlns:a16="http://schemas.microsoft.com/office/drawing/2014/main" id="{E4370F0F-3910-463F-95E8-FCAC45C84BC7}"/>
                </a:ext>
              </a:extLst>
            </p:cNvPr>
            <p:cNvPicPr>
              <a:picLocks noChangeAspect="1"/>
            </p:cNvPicPr>
            <p:nvPr/>
          </p:nvPicPr>
          <p:blipFill rotWithShape="1">
            <a:blip r:embed="rId7">
              <a:extLst>
                <a:ext uri="{28A0092B-C50C-407E-A947-70E740481C1C}">
                  <a14:useLocalDpi xmlns:a14="http://schemas.microsoft.com/office/drawing/2010/main" val="0"/>
                </a:ext>
              </a:extLst>
            </a:blip>
            <a:srcRect l="69123" t="58901" r="4140" b="5777"/>
            <a:stretch/>
          </p:blipFill>
          <p:spPr>
            <a:xfrm rot="10800000" flipH="1">
              <a:off x="5718776" y="1880397"/>
              <a:ext cx="638091" cy="626694"/>
            </a:xfrm>
            <a:prstGeom prst="rect">
              <a:avLst/>
            </a:prstGeom>
            <a:ln w="28575">
              <a:solidFill>
                <a:schemeClr val="tx1"/>
              </a:solidFill>
            </a:ln>
          </p:spPr>
        </p:pic>
        <p:pic>
          <p:nvPicPr>
            <p:cNvPr id="23" name="Picture 22" descr="A picture containing screenshot, text&#10;&#10;Description generated with high confidence">
              <a:extLst>
                <a:ext uri="{FF2B5EF4-FFF2-40B4-BE49-F238E27FC236}">
                  <a16:creationId xmlns:a16="http://schemas.microsoft.com/office/drawing/2014/main" id="{491AA35E-896F-4656-9C6B-4652E0FA1CEA}"/>
                </a:ext>
              </a:extLst>
            </p:cNvPr>
            <p:cNvPicPr>
              <a:picLocks noChangeAspect="1"/>
            </p:cNvPicPr>
            <p:nvPr/>
          </p:nvPicPr>
          <p:blipFill rotWithShape="1">
            <a:blip r:embed="rId7">
              <a:extLst>
                <a:ext uri="{28A0092B-C50C-407E-A947-70E740481C1C}">
                  <a14:useLocalDpi xmlns:a14="http://schemas.microsoft.com/office/drawing/2010/main" val="0"/>
                </a:ext>
              </a:extLst>
            </a:blip>
            <a:srcRect l="69123" t="58901" r="4140" b="5777"/>
            <a:stretch/>
          </p:blipFill>
          <p:spPr>
            <a:xfrm rot="10800000" flipH="1">
              <a:off x="5815487" y="1990613"/>
              <a:ext cx="638091" cy="626694"/>
            </a:xfrm>
            <a:prstGeom prst="rect">
              <a:avLst/>
            </a:prstGeom>
            <a:ln w="28575">
              <a:solidFill>
                <a:schemeClr val="tx1"/>
              </a:solidFill>
            </a:ln>
          </p:spPr>
        </p:pic>
      </p:grpSp>
      <p:cxnSp>
        <p:nvCxnSpPr>
          <p:cNvPr id="9" name="Straight Arrow Connector 8">
            <a:extLst>
              <a:ext uri="{FF2B5EF4-FFF2-40B4-BE49-F238E27FC236}">
                <a16:creationId xmlns:a16="http://schemas.microsoft.com/office/drawing/2014/main" id="{5CEFA411-1155-4141-9F6F-3C1AADCDDBCB}"/>
              </a:ext>
            </a:extLst>
          </p:cNvPr>
          <p:cNvCxnSpPr/>
          <p:nvPr/>
        </p:nvCxnSpPr>
        <p:spPr>
          <a:xfrm flipV="1">
            <a:off x="4041462" y="4309809"/>
            <a:ext cx="489215" cy="2952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Left Brace 9">
            <a:extLst>
              <a:ext uri="{FF2B5EF4-FFF2-40B4-BE49-F238E27FC236}">
                <a16:creationId xmlns:a16="http://schemas.microsoft.com/office/drawing/2014/main" id="{B3E1619B-DBEB-47D6-A393-7A193F8494E4}"/>
              </a:ext>
            </a:extLst>
          </p:cNvPr>
          <p:cNvSpPr/>
          <p:nvPr/>
        </p:nvSpPr>
        <p:spPr>
          <a:xfrm>
            <a:off x="4104712" y="4693073"/>
            <a:ext cx="225263" cy="138238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E782BBF4-C0DD-4629-A587-C0E87232270F}"/>
              </a:ext>
            </a:extLst>
          </p:cNvPr>
          <p:cNvSpPr txBox="1"/>
          <p:nvPr/>
        </p:nvSpPr>
        <p:spPr>
          <a:xfrm>
            <a:off x="168851" y="6386739"/>
            <a:ext cx="8197899" cy="430887"/>
          </a:xfrm>
          <a:prstGeom prst="rect">
            <a:avLst/>
          </a:prstGeom>
          <a:noFill/>
        </p:spPr>
        <p:txBody>
          <a:bodyPr wrap="square" rtlCol="0">
            <a:spAutoFit/>
          </a:bodyPr>
          <a:lstStyle/>
          <a:p>
            <a:r>
              <a:rPr lang="en-US" sz="1100" dirty="0">
                <a:solidFill>
                  <a:schemeClr val="bg1"/>
                </a:solidFill>
              </a:rPr>
              <a:t>1. Van Essen, David C., et al. "The WU-</a:t>
            </a:r>
            <a:r>
              <a:rPr lang="en-US" sz="1100" dirty="0" err="1">
                <a:solidFill>
                  <a:schemeClr val="bg1"/>
                </a:solidFill>
              </a:rPr>
              <a:t>Minn</a:t>
            </a:r>
            <a:r>
              <a:rPr lang="en-US" sz="1100" dirty="0">
                <a:solidFill>
                  <a:schemeClr val="bg1"/>
                </a:solidFill>
              </a:rPr>
              <a:t> human connectome project: an overview." </a:t>
            </a:r>
            <a:r>
              <a:rPr lang="en-US" sz="1100" i="1" dirty="0">
                <a:solidFill>
                  <a:schemeClr val="bg1"/>
                </a:solidFill>
              </a:rPr>
              <a:t>Neuroimage</a:t>
            </a:r>
            <a:r>
              <a:rPr lang="en-US" sz="1100" dirty="0">
                <a:solidFill>
                  <a:schemeClr val="bg1"/>
                </a:solidFill>
              </a:rPr>
              <a:t> 80 (2013): 62-79.</a:t>
            </a:r>
          </a:p>
          <a:p>
            <a:r>
              <a:rPr lang="en-US" sz="1100" dirty="0">
                <a:solidFill>
                  <a:schemeClr val="bg1"/>
                </a:solidFill>
              </a:rPr>
              <a:t>2. </a:t>
            </a:r>
            <a:r>
              <a:rPr lang="en-US" sz="1100" dirty="0" err="1">
                <a:solidFill>
                  <a:schemeClr val="bg1"/>
                </a:solidFill>
              </a:rPr>
              <a:t>Nebel</a:t>
            </a:r>
            <a:r>
              <a:rPr lang="en-US" sz="1100" dirty="0">
                <a:solidFill>
                  <a:schemeClr val="bg1"/>
                </a:solidFill>
              </a:rPr>
              <a:t>, Mary Beth, et al. "Intrinsic visual-motor synchrony correlates with social deficits in autism." </a:t>
            </a:r>
            <a:r>
              <a:rPr lang="en-US" sz="1100" i="1" dirty="0">
                <a:solidFill>
                  <a:schemeClr val="bg1"/>
                </a:solidFill>
              </a:rPr>
              <a:t>Biological psychiatry</a:t>
            </a:r>
            <a:r>
              <a:rPr lang="en-US" sz="1100" dirty="0">
                <a:solidFill>
                  <a:schemeClr val="bg1"/>
                </a:solidFill>
              </a:rPr>
              <a:t> 79.8 (2016):</a:t>
            </a:r>
          </a:p>
        </p:txBody>
      </p:sp>
      <p:sp>
        <p:nvSpPr>
          <p:cNvPr id="28" name="TextBox 27">
            <a:extLst>
              <a:ext uri="{FF2B5EF4-FFF2-40B4-BE49-F238E27FC236}">
                <a16:creationId xmlns:a16="http://schemas.microsoft.com/office/drawing/2014/main" id="{38E57B7E-8411-4DED-926A-4CBCE0A91D33}"/>
              </a:ext>
            </a:extLst>
          </p:cNvPr>
          <p:cNvSpPr txBox="1"/>
          <p:nvPr/>
        </p:nvSpPr>
        <p:spPr>
          <a:xfrm>
            <a:off x="6172228" y="3953158"/>
            <a:ext cx="704060" cy="369332"/>
          </a:xfrm>
          <a:prstGeom prst="rect">
            <a:avLst/>
          </a:prstGeom>
          <a:solidFill>
            <a:schemeClr val="accent6">
              <a:lumMod val="40000"/>
              <a:lumOff val="60000"/>
            </a:schemeClr>
          </a:solidFill>
        </p:spPr>
        <p:txBody>
          <a:bodyPr wrap="square" rtlCol="0">
            <a:spAutoFit/>
          </a:bodyPr>
          <a:lstStyle/>
          <a:p>
            <a:r>
              <a:rPr lang="en-US" sz="900" b="1" dirty="0"/>
              <a:t>M-GCN</a:t>
            </a:r>
          </a:p>
          <a:p>
            <a:r>
              <a:rPr lang="en-US" sz="900" b="1" dirty="0"/>
              <a:t>Baselines</a:t>
            </a:r>
          </a:p>
        </p:txBody>
      </p:sp>
    </p:spTree>
    <p:extLst>
      <p:ext uri="{BB962C8B-B14F-4D97-AF65-F5344CB8AC3E}">
        <p14:creationId xmlns:p14="http://schemas.microsoft.com/office/powerpoint/2010/main" val="367066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2">
                                            <p:txEl>
                                              <p:pRg st="2" end="2"/>
                                            </p:txEl>
                                          </p:spTgt>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2">
                                            <p:txEl>
                                              <p:pRg st="0" end="0"/>
                                            </p:txEl>
                                          </p:spTgt>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2">
                                            <p:txEl>
                                              <p:pRg st="4" end="4"/>
                                            </p:txEl>
                                          </p:spTgt>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2">
                                            <p:txEl>
                                              <p:pRg st="6" end="6"/>
                                            </p:txEl>
                                          </p:spTgt>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9"/>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0"/>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0" grpId="0" animBg="1"/>
      <p:bldP spid="10" grpId="1" animBg="1"/>
      <p:bldP spid="2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21CB4-0B37-474B-BA65-FF4073EF1450}"/>
              </a:ext>
            </a:extLst>
          </p:cNvPr>
          <p:cNvSpPr>
            <a:spLocks noGrp="1"/>
          </p:cNvSpPr>
          <p:nvPr>
            <p:ph type="title" idx="4294967295"/>
          </p:nvPr>
        </p:nvSpPr>
        <p:spPr>
          <a:xfrm>
            <a:off x="-2631440" y="-619760"/>
            <a:ext cx="7543800" cy="1450975"/>
          </a:xfrm>
        </p:spPr>
        <p:txBody>
          <a:bodyPr>
            <a:normAutofit/>
          </a:bodyPr>
          <a:lstStyle/>
          <a:p>
            <a:pPr algn="ctr"/>
            <a:r>
              <a:rPr lang="en-US" sz="4300" dirty="0"/>
              <a:t>Baselines </a:t>
            </a:r>
          </a:p>
        </p:txBody>
      </p:sp>
      <p:cxnSp>
        <p:nvCxnSpPr>
          <p:cNvPr id="7" name="Straight Connector 6">
            <a:extLst>
              <a:ext uri="{FF2B5EF4-FFF2-40B4-BE49-F238E27FC236}">
                <a16:creationId xmlns:a16="http://schemas.microsoft.com/office/drawing/2014/main" id="{82918984-A2E9-4FF1-BE3E-93C3EC11F0AE}"/>
              </a:ext>
            </a:extLst>
          </p:cNvPr>
          <p:cNvCxnSpPr/>
          <p:nvPr/>
        </p:nvCxnSpPr>
        <p:spPr>
          <a:xfrm>
            <a:off x="121920"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0E4CA23-ED0B-4948-BED6-C710770C9224}"/>
              </a:ext>
            </a:extLst>
          </p:cNvPr>
          <p:cNvSpPr txBox="1"/>
          <p:nvPr/>
        </p:nvSpPr>
        <p:spPr>
          <a:xfrm>
            <a:off x="121920" y="1010509"/>
            <a:ext cx="8394007" cy="4524315"/>
          </a:xfrm>
          <a:prstGeom prst="rect">
            <a:avLst/>
          </a:prstGeom>
          <a:noFill/>
        </p:spPr>
        <p:txBody>
          <a:bodyPr wrap="square" rtlCol="0">
            <a:spAutoFit/>
          </a:bodyPr>
          <a:lstStyle/>
          <a:p>
            <a:pPr marL="285750" indent="-285750">
              <a:buFont typeface="Arial" panose="020B0604020202020204" pitchFamily="34" charset="0"/>
              <a:buChar char="•"/>
            </a:pPr>
            <a:r>
              <a:rPr lang="en-US" b="1" dirty="0"/>
              <a:t>Multimodal ANN:</a:t>
            </a:r>
          </a:p>
          <a:p>
            <a:pPr marL="285750" indent="-285750">
              <a:buFont typeface="Arial" panose="020B0604020202020204" pitchFamily="34" charset="0"/>
              <a:buChar char="•"/>
            </a:pPr>
            <a:endParaRPr lang="en-US" b="1" dirty="0"/>
          </a:p>
          <a:p>
            <a:endParaRPr lang="en-US" b="1" dirty="0"/>
          </a:p>
          <a:p>
            <a:endParaRPr lang="en-US" b="1" dirty="0"/>
          </a:p>
          <a:p>
            <a:r>
              <a:rPr lang="en-US" b="1" dirty="0"/>
              <a:t>                                      </a:t>
            </a:r>
          </a:p>
          <a:p>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Rs-fMRI only GCN:</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endParaRPr lang="en-US" b="1" dirty="0"/>
          </a:p>
          <a:p>
            <a:endParaRPr lang="en-US" b="1" dirty="0"/>
          </a:p>
          <a:p>
            <a:pPr marL="285750" indent="-285750">
              <a:buFont typeface="Arial" panose="020B0604020202020204" pitchFamily="34" charset="0"/>
              <a:buChar char="•"/>
            </a:pPr>
            <a:endParaRPr lang="en-US" b="1" dirty="0"/>
          </a:p>
        </p:txBody>
      </p:sp>
      <p:grpSp>
        <p:nvGrpSpPr>
          <p:cNvPr id="32" name="Group 31">
            <a:extLst>
              <a:ext uri="{FF2B5EF4-FFF2-40B4-BE49-F238E27FC236}">
                <a16:creationId xmlns:a16="http://schemas.microsoft.com/office/drawing/2014/main" id="{A59A4A20-FB7A-48FE-946A-9F55A30359A1}"/>
              </a:ext>
            </a:extLst>
          </p:cNvPr>
          <p:cNvGrpSpPr/>
          <p:nvPr/>
        </p:nvGrpSpPr>
        <p:grpSpPr>
          <a:xfrm>
            <a:off x="1658779" y="1600605"/>
            <a:ext cx="3823627" cy="1219235"/>
            <a:chOff x="2033231" y="960930"/>
            <a:chExt cx="3823627" cy="1219235"/>
          </a:xfrm>
        </p:grpSpPr>
        <p:pic>
          <p:nvPicPr>
            <p:cNvPr id="11" name="Shape 63" descr="corr.jpg">
              <a:extLst>
                <a:ext uri="{FF2B5EF4-FFF2-40B4-BE49-F238E27FC236}">
                  <a16:creationId xmlns:a16="http://schemas.microsoft.com/office/drawing/2014/main" id="{B9EA1247-2626-4620-8661-1B952EC3EF88}"/>
                </a:ext>
              </a:extLst>
            </p:cNvPr>
            <p:cNvPicPr preferRelativeResize="0"/>
            <p:nvPr/>
          </p:nvPicPr>
          <p:blipFill rotWithShape="1">
            <a:blip r:embed="rId3">
              <a:alphaModFix/>
            </a:blip>
            <a:srcRect l="11336" t="7856" r="20329" b="11066"/>
            <a:stretch/>
          </p:blipFill>
          <p:spPr>
            <a:xfrm>
              <a:off x="2047940" y="1332528"/>
              <a:ext cx="518094" cy="508459"/>
            </a:xfrm>
            <a:prstGeom prst="rect">
              <a:avLst/>
            </a:prstGeom>
            <a:ln w="31750">
              <a:solidFill>
                <a:schemeClr val="tx1">
                  <a:lumMod val="95000"/>
                  <a:lumOff val="5000"/>
                </a:schemeClr>
              </a:solidFill>
            </a:ln>
            <a:effectLst>
              <a:outerShdw blurRad="292100" dist="139700" dir="2700000" algn="tl" rotWithShape="0">
                <a:srgbClr val="333333">
                  <a:alpha val="0"/>
                </a:srgbClr>
              </a:outerShdw>
            </a:effectLst>
          </p:spPr>
        </p:pic>
        <p:sp>
          <p:nvSpPr>
            <p:cNvPr id="15" name="Right Triangle 14">
              <a:extLst>
                <a:ext uri="{FF2B5EF4-FFF2-40B4-BE49-F238E27FC236}">
                  <a16:creationId xmlns:a16="http://schemas.microsoft.com/office/drawing/2014/main" id="{036F2276-AA37-4B47-A7E5-40A23705B69A}"/>
                </a:ext>
              </a:extLst>
            </p:cNvPr>
            <p:cNvSpPr/>
            <p:nvPr/>
          </p:nvSpPr>
          <p:spPr>
            <a:xfrm flipH="1" flipV="1">
              <a:off x="2033231" y="1322867"/>
              <a:ext cx="532801" cy="516230"/>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picture containing screenshot&#10;&#10;Description automatically generated">
              <a:extLst>
                <a:ext uri="{FF2B5EF4-FFF2-40B4-BE49-F238E27FC236}">
                  <a16:creationId xmlns:a16="http://schemas.microsoft.com/office/drawing/2014/main" id="{20483033-3A1B-413E-B7AB-647EAFE5D5CE}"/>
                </a:ext>
              </a:extLst>
            </p:cNvPr>
            <p:cNvPicPr>
              <a:picLocks noChangeAspect="1"/>
            </p:cNvPicPr>
            <p:nvPr/>
          </p:nvPicPr>
          <p:blipFill rotWithShape="1">
            <a:blip r:embed="rId4">
              <a:extLst>
                <a:ext uri="{28A0092B-C50C-407E-A947-70E740481C1C}">
                  <a14:useLocalDpi xmlns:a14="http://schemas.microsoft.com/office/drawing/2010/main" val="0"/>
                </a:ext>
              </a:extLst>
            </a:blip>
            <a:srcRect l="50913" t="12004" r="36909" b="67977"/>
            <a:stretch/>
          </p:blipFill>
          <p:spPr>
            <a:xfrm>
              <a:off x="3118301" y="1347645"/>
              <a:ext cx="518092" cy="5162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Right Triangle 13">
              <a:extLst>
                <a:ext uri="{FF2B5EF4-FFF2-40B4-BE49-F238E27FC236}">
                  <a16:creationId xmlns:a16="http://schemas.microsoft.com/office/drawing/2014/main" id="{C95A41B1-A17B-4218-9046-432BD35CC29E}"/>
                </a:ext>
              </a:extLst>
            </p:cNvPr>
            <p:cNvSpPr/>
            <p:nvPr/>
          </p:nvSpPr>
          <p:spPr>
            <a:xfrm flipH="1" flipV="1">
              <a:off x="3118300" y="1328325"/>
              <a:ext cx="503476" cy="525890"/>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75C302F0-EEB4-4F5B-A799-25359A150F8F}"/>
                </a:ext>
              </a:extLst>
            </p:cNvPr>
            <p:cNvCxnSpPr/>
            <p:nvPr/>
          </p:nvCxnSpPr>
          <p:spPr>
            <a:xfrm>
              <a:off x="3740767" y="1528882"/>
              <a:ext cx="817880" cy="96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Cube 18">
              <a:extLst>
                <a:ext uri="{FF2B5EF4-FFF2-40B4-BE49-F238E27FC236}">
                  <a16:creationId xmlns:a16="http://schemas.microsoft.com/office/drawing/2014/main" id="{DDEF8420-1D05-433C-8962-14EB8B5E92B7}"/>
                </a:ext>
              </a:extLst>
            </p:cNvPr>
            <p:cNvSpPr/>
            <p:nvPr/>
          </p:nvSpPr>
          <p:spPr>
            <a:xfrm>
              <a:off x="4738028" y="960930"/>
              <a:ext cx="102089" cy="1219235"/>
            </a:xfrm>
            <a:prstGeom prst="cube">
              <a:avLst>
                <a:gd name="adj" fmla="val 23227"/>
              </a:avLst>
            </a:prstGeom>
            <a:solidFill>
              <a:schemeClr val="accent4">
                <a:lumMod val="40000"/>
                <a:lumOff val="6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Cube 19">
              <a:extLst>
                <a:ext uri="{FF2B5EF4-FFF2-40B4-BE49-F238E27FC236}">
                  <a16:creationId xmlns:a16="http://schemas.microsoft.com/office/drawing/2014/main" id="{3AEC0E21-C3BA-4218-90CB-B567850D9A6E}"/>
                </a:ext>
              </a:extLst>
            </p:cNvPr>
            <p:cNvSpPr/>
            <p:nvPr/>
          </p:nvSpPr>
          <p:spPr>
            <a:xfrm>
              <a:off x="5081426" y="1207337"/>
              <a:ext cx="111987" cy="847436"/>
            </a:xfrm>
            <a:prstGeom prst="cube">
              <a:avLst>
                <a:gd name="adj" fmla="val 23227"/>
              </a:avLst>
            </a:prstGeom>
            <a:solidFill>
              <a:schemeClr val="accent4">
                <a:lumMod val="40000"/>
                <a:lumOff val="6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Cube 20">
              <a:extLst>
                <a:ext uri="{FF2B5EF4-FFF2-40B4-BE49-F238E27FC236}">
                  <a16:creationId xmlns:a16="http://schemas.microsoft.com/office/drawing/2014/main" id="{E4A5C741-73A1-433E-817E-A344FC652B69}"/>
                </a:ext>
              </a:extLst>
            </p:cNvPr>
            <p:cNvSpPr/>
            <p:nvPr/>
          </p:nvSpPr>
          <p:spPr>
            <a:xfrm>
              <a:off x="5391575" y="1244649"/>
              <a:ext cx="111987" cy="675510"/>
            </a:xfrm>
            <a:prstGeom prst="cube">
              <a:avLst>
                <a:gd name="adj" fmla="val 23227"/>
              </a:avLst>
            </a:prstGeom>
            <a:solidFill>
              <a:schemeClr val="accent4">
                <a:lumMod val="40000"/>
                <a:lumOff val="6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Arrow Connector 21">
              <a:extLst>
                <a:ext uri="{FF2B5EF4-FFF2-40B4-BE49-F238E27FC236}">
                  <a16:creationId xmlns:a16="http://schemas.microsoft.com/office/drawing/2014/main" id="{566B5C8F-5553-4FA0-B6CF-C4B04C558546}"/>
                </a:ext>
              </a:extLst>
            </p:cNvPr>
            <p:cNvCxnSpPr>
              <a:cxnSpLocks/>
              <a:stCxn id="19" idx="4"/>
            </p:cNvCxnSpPr>
            <p:nvPr/>
          </p:nvCxnSpPr>
          <p:spPr>
            <a:xfrm>
              <a:off x="4816405" y="1582404"/>
              <a:ext cx="22187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679655C-EB7C-4177-BC8B-3931E90AC66A}"/>
                </a:ext>
              </a:extLst>
            </p:cNvPr>
            <p:cNvCxnSpPr>
              <a:cxnSpLocks/>
            </p:cNvCxnSpPr>
            <p:nvPr/>
          </p:nvCxnSpPr>
          <p:spPr>
            <a:xfrm>
              <a:off x="5208121" y="1582404"/>
              <a:ext cx="23327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Cube 23">
              <a:extLst>
                <a:ext uri="{FF2B5EF4-FFF2-40B4-BE49-F238E27FC236}">
                  <a16:creationId xmlns:a16="http://schemas.microsoft.com/office/drawing/2014/main" id="{B1C7ABA4-FE38-446D-A681-33D8008499D9}"/>
                </a:ext>
              </a:extLst>
            </p:cNvPr>
            <p:cNvSpPr/>
            <p:nvPr/>
          </p:nvSpPr>
          <p:spPr>
            <a:xfrm>
              <a:off x="5744871" y="1328042"/>
              <a:ext cx="111987" cy="537748"/>
            </a:xfrm>
            <a:prstGeom prst="cube">
              <a:avLst>
                <a:gd name="adj" fmla="val 23227"/>
              </a:avLst>
            </a:prstGeom>
            <a:solidFill>
              <a:schemeClr val="accent4">
                <a:lumMod val="40000"/>
                <a:lumOff val="6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Arrow Connector 24">
              <a:extLst>
                <a:ext uri="{FF2B5EF4-FFF2-40B4-BE49-F238E27FC236}">
                  <a16:creationId xmlns:a16="http://schemas.microsoft.com/office/drawing/2014/main" id="{0079CE4C-27D8-4D2C-AFCA-67EB18C6A137}"/>
                </a:ext>
              </a:extLst>
            </p:cNvPr>
            <p:cNvCxnSpPr>
              <a:cxnSpLocks/>
            </p:cNvCxnSpPr>
            <p:nvPr/>
          </p:nvCxnSpPr>
          <p:spPr>
            <a:xfrm flipV="1">
              <a:off x="5529504" y="1580982"/>
              <a:ext cx="220108" cy="14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588DF534-4E16-483D-BB71-52E1CF5F7BD5}"/>
              </a:ext>
            </a:extLst>
          </p:cNvPr>
          <p:cNvGrpSpPr/>
          <p:nvPr/>
        </p:nvGrpSpPr>
        <p:grpSpPr>
          <a:xfrm>
            <a:off x="1909888" y="3784069"/>
            <a:ext cx="3742949" cy="1246894"/>
            <a:chOff x="732531" y="2836084"/>
            <a:chExt cx="3742949" cy="1246894"/>
          </a:xfrm>
        </p:grpSpPr>
        <p:pic>
          <p:nvPicPr>
            <p:cNvPr id="30" name="Picture 29">
              <a:extLst>
                <a:ext uri="{FF2B5EF4-FFF2-40B4-BE49-F238E27FC236}">
                  <a16:creationId xmlns:a16="http://schemas.microsoft.com/office/drawing/2014/main" id="{46B8150F-CFB9-402E-ACA6-C4F6AB842674}"/>
                </a:ext>
              </a:extLst>
            </p:cNvPr>
            <p:cNvPicPr>
              <a:picLocks noChangeAspect="1"/>
            </p:cNvPicPr>
            <p:nvPr/>
          </p:nvPicPr>
          <p:blipFill>
            <a:blip r:embed="rId5"/>
            <a:stretch>
              <a:fillRect/>
            </a:stretch>
          </p:blipFill>
          <p:spPr>
            <a:xfrm>
              <a:off x="1127034" y="2836084"/>
              <a:ext cx="3348446" cy="1246894"/>
            </a:xfrm>
            <a:prstGeom prst="rect">
              <a:avLst/>
            </a:prstGeom>
          </p:spPr>
        </p:pic>
        <p:pic>
          <p:nvPicPr>
            <p:cNvPr id="31" name="Picture 30" descr="A close up of a clock&#10;&#10;Description generated with high confidence">
              <a:extLst>
                <a:ext uri="{FF2B5EF4-FFF2-40B4-BE49-F238E27FC236}">
                  <a16:creationId xmlns:a16="http://schemas.microsoft.com/office/drawing/2014/main" id="{F04322CD-1D95-4833-91C2-6B17AB453A3E}"/>
                </a:ext>
              </a:extLst>
            </p:cNvPr>
            <p:cNvPicPr>
              <a:picLocks noChangeAspect="1"/>
            </p:cNvPicPr>
            <p:nvPr/>
          </p:nvPicPr>
          <p:blipFill rotWithShape="1">
            <a:blip r:embed="rId6">
              <a:extLst>
                <a:ext uri="{28A0092B-C50C-407E-A947-70E740481C1C}">
                  <a14:useLocalDpi xmlns:a14="http://schemas.microsoft.com/office/drawing/2010/main" val="0"/>
                </a:ext>
              </a:extLst>
            </a:blip>
            <a:srcRect l="10238" t="-1131" r="10643" b="1131"/>
            <a:stretch/>
          </p:blipFill>
          <p:spPr>
            <a:xfrm>
              <a:off x="732531" y="3210217"/>
              <a:ext cx="394503" cy="498628"/>
            </a:xfrm>
            <a:prstGeom prst="rect">
              <a:avLst/>
            </a:prstGeom>
          </p:spPr>
        </p:pic>
      </p:grpSp>
      <p:pic>
        <p:nvPicPr>
          <p:cNvPr id="27" name="Picture 26">
            <a:extLst>
              <a:ext uri="{FF2B5EF4-FFF2-40B4-BE49-F238E27FC236}">
                <a16:creationId xmlns:a16="http://schemas.microsoft.com/office/drawing/2014/main" id="{90F02A84-FB0E-4932-AEB1-88838F74E9A2}"/>
              </a:ext>
            </a:extLst>
          </p:cNvPr>
          <p:cNvPicPr>
            <a:picLocks noChangeAspect="1"/>
          </p:cNvPicPr>
          <p:nvPr/>
        </p:nvPicPr>
        <p:blipFill>
          <a:blip r:embed="rId7"/>
          <a:stretch>
            <a:fillRect/>
          </a:stretch>
        </p:blipFill>
        <p:spPr>
          <a:xfrm>
            <a:off x="5652837" y="4226541"/>
            <a:ext cx="571500" cy="361950"/>
          </a:xfrm>
          <a:prstGeom prst="rect">
            <a:avLst/>
          </a:prstGeom>
        </p:spPr>
      </p:pic>
      <p:pic>
        <p:nvPicPr>
          <p:cNvPr id="28" name="Picture 27">
            <a:extLst>
              <a:ext uri="{FF2B5EF4-FFF2-40B4-BE49-F238E27FC236}">
                <a16:creationId xmlns:a16="http://schemas.microsoft.com/office/drawing/2014/main" id="{F348DA31-703E-4ECC-AF28-84680FB4EC4C}"/>
              </a:ext>
            </a:extLst>
          </p:cNvPr>
          <p:cNvPicPr>
            <a:picLocks noChangeAspect="1"/>
          </p:cNvPicPr>
          <p:nvPr/>
        </p:nvPicPr>
        <p:blipFill>
          <a:blip r:embed="rId7"/>
          <a:stretch>
            <a:fillRect/>
          </a:stretch>
        </p:blipFill>
        <p:spPr>
          <a:xfrm>
            <a:off x="5499985" y="2049970"/>
            <a:ext cx="571500" cy="361950"/>
          </a:xfrm>
          <a:prstGeom prst="rect">
            <a:avLst/>
          </a:prstGeom>
        </p:spPr>
      </p:pic>
      <p:pic>
        <p:nvPicPr>
          <p:cNvPr id="9" name="Picture 8">
            <a:extLst>
              <a:ext uri="{FF2B5EF4-FFF2-40B4-BE49-F238E27FC236}">
                <a16:creationId xmlns:a16="http://schemas.microsoft.com/office/drawing/2014/main" id="{E56159D5-754D-4D8D-BA75-01EBD26970AD}"/>
              </a:ext>
            </a:extLst>
          </p:cNvPr>
          <p:cNvPicPr>
            <a:picLocks noChangeAspect="1"/>
          </p:cNvPicPr>
          <p:nvPr/>
        </p:nvPicPr>
        <p:blipFill>
          <a:blip r:embed="rId8"/>
          <a:stretch>
            <a:fillRect/>
          </a:stretch>
        </p:blipFill>
        <p:spPr>
          <a:xfrm>
            <a:off x="2253511" y="2021054"/>
            <a:ext cx="438150" cy="314325"/>
          </a:xfrm>
          <a:prstGeom prst="rect">
            <a:avLst/>
          </a:prstGeom>
        </p:spPr>
      </p:pic>
    </p:spTree>
    <p:extLst>
      <p:ext uri="{BB962C8B-B14F-4D97-AF65-F5344CB8AC3E}">
        <p14:creationId xmlns:p14="http://schemas.microsoft.com/office/powerpoint/2010/main" val="3347747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21CB4-0B37-474B-BA65-FF4073EF1450}"/>
              </a:ext>
            </a:extLst>
          </p:cNvPr>
          <p:cNvSpPr>
            <a:spLocks noGrp="1"/>
          </p:cNvSpPr>
          <p:nvPr>
            <p:ph type="title" idx="4294967295"/>
          </p:nvPr>
        </p:nvSpPr>
        <p:spPr>
          <a:xfrm>
            <a:off x="-2631440" y="-619760"/>
            <a:ext cx="7543800" cy="1450975"/>
          </a:xfrm>
        </p:spPr>
        <p:txBody>
          <a:bodyPr>
            <a:normAutofit/>
          </a:bodyPr>
          <a:lstStyle/>
          <a:p>
            <a:pPr algn="ctr"/>
            <a:r>
              <a:rPr lang="en-US" sz="4300" dirty="0"/>
              <a:t>Baselines </a:t>
            </a:r>
          </a:p>
        </p:txBody>
      </p:sp>
      <p:cxnSp>
        <p:nvCxnSpPr>
          <p:cNvPr id="7" name="Straight Connector 6">
            <a:extLst>
              <a:ext uri="{FF2B5EF4-FFF2-40B4-BE49-F238E27FC236}">
                <a16:creationId xmlns:a16="http://schemas.microsoft.com/office/drawing/2014/main" id="{82918984-A2E9-4FF1-BE3E-93C3EC11F0AE}"/>
              </a:ext>
            </a:extLst>
          </p:cNvPr>
          <p:cNvCxnSpPr/>
          <p:nvPr/>
        </p:nvCxnSpPr>
        <p:spPr>
          <a:xfrm>
            <a:off x="121920"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0E4CA23-ED0B-4948-BED6-C710770C9224}"/>
              </a:ext>
            </a:extLst>
          </p:cNvPr>
          <p:cNvSpPr txBox="1"/>
          <p:nvPr/>
        </p:nvSpPr>
        <p:spPr>
          <a:xfrm>
            <a:off x="121920" y="831215"/>
            <a:ext cx="8394007" cy="5632311"/>
          </a:xfrm>
          <a:prstGeom prst="rect">
            <a:avLst/>
          </a:prstGeom>
          <a:noFill/>
        </p:spPr>
        <p:txBody>
          <a:bodyPr wrap="square" rtlCol="0">
            <a:spAutoFit/>
          </a:bodyPr>
          <a:lstStyle/>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Multimodal Brain Net CNN: </a:t>
            </a:r>
            <a:r>
              <a:rPr lang="en-US" dirty="0"/>
              <a:t>(Kawahara et al. ‘17)</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endParaRPr lang="en-US" b="1" dirty="0"/>
          </a:p>
          <a:p>
            <a:endParaRPr lang="en-US" b="1" dirty="0"/>
          </a:p>
          <a:p>
            <a:endParaRPr lang="en-US" b="1" dirty="0"/>
          </a:p>
          <a:p>
            <a:endParaRPr lang="en-US" b="1" dirty="0"/>
          </a:p>
          <a:p>
            <a:endParaRPr lang="en-US" b="1" dirty="0"/>
          </a:p>
          <a:p>
            <a:pPr marL="285750" indent="-285750">
              <a:buFont typeface="Arial" panose="020B0604020202020204" pitchFamily="34" charset="0"/>
              <a:buChar char="•"/>
            </a:pPr>
            <a:r>
              <a:rPr lang="en-US" b="1" dirty="0"/>
              <a:t>Deep sr-DDL </a:t>
            </a:r>
            <a:r>
              <a:rPr lang="en-US" dirty="0"/>
              <a:t>(D’Souza et al ‘20)</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p:txBody>
      </p:sp>
      <p:pic>
        <p:nvPicPr>
          <p:cNvPr id="38" name="Picture 37">
            <a:extLst>
              <a:ext uri="{FF2B5EF4-FFF2-40B4-BE49-F238E27FC236}">
                <a16:creationId xmlns:a16="http://schemas.microsoft.com/office/drawing/2014/main" id="{DF05A513-6F51-4A19-974C-38845C6E11E8}"/>
              </a:ext>
            </a:extLst>
          </p:cNvPr>
          <p:cNvPicPr>
            <a:picLocks noChangeAspect="1"/>
          </p:cNvPicPr>
          <p:nvPr/>
        </p:nvPicPr>
        <p:blipFill rotWithShape="1">
          <a:blip r:embed="rId3"/>
          <a:srcRect l="3375" r="4672"/>
          <a:stretch/>
        </p:blipFill>
        <p:spPr>
          <a:xfrm>
            <a:off x="2439315" y="3940209"/>
            <a:ext cx="3998427" cy="2392181"/>
          </a:xfrm>
          <a:prstGeom prst="rect">
            <a:avLst/>
          </a:prstGeom>
        </p:spPr>
      </p:pic>
      <p:pic>
        <p:nvPicPr>
          <p:cNvPr id="8" name="Picture 7">
            <a:extLst>
              <a:ext uri="{FF2B5EF4-FFF2-40B4-BE49-F238E27FC236}">
                <a16:creationId xmlns:a16="http://schemas.microsoft.com/office/drawing/2014/main" id="{32E7097D-DE20-4877-9112-1B830210C1D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967223" y="1539956"/>
            <a:ext cx="4942609" cy="1817019"/>
          </a:xfrm>
          <a:prstGeom prst="rect">
            <a:avLst/>
          </a:prstGeom>
        </p:spPr>
      </p:pic>
    </p:spTree>
    <p:extLst>
      <p:ext uri="{BB962C8B-B14F-4D97-AF65-F5344CB8AC3E}">
        <p14:creationId xmlns:p14="http://schemas.microsoft.com/office/powerpoint/2010/main" val="583032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2F020DE-F333-4DB7-A62D-3A3E1BD0C568}"/>
              </a:ext>
            </a:extLst>
          </p:cNvPr>
          <p:cNvPicPr>
            <a:picLocks noChangeAspect="1"/>
          </p:cNvPicPr>
          <p:nvPr/>
        </p:nvPicPr>
        <p:blipFill>
          <a:blip r:embed="rId3"/>
          <a:stretch>
            <a:fillRect/>
          </a:stretch>
        </p:blipFill>
        <p:spPr>
          <a:xfrm>
            <a:off x="729253" y="2271280"/>
            <a:ext cx="7455588" cy="1809397"/>
          </a:xfrm>
          <a:prstGeom prst="rect">
            <a:avLst/>
          </a:prstGeom>
        </p:spPr>
      </p:pic>
      <p:sp>
        <p:nvSpPr>
          <p:cNvPr id="7" name="Title 1">
            <a:extLst>
              <a:ext uri="{FF2B5EF4-FFF2-40B4-BE49-F238E27FC236}">
                <a16:creationId xmlns:a16="http://schemas.microsoft.com/office/drawing/2014/main" id="{4F39D803-B66E-451E-8F2B-5C1B85838F20}"/>
              </a:ext>
            </a:extLst>
          </p:cNvPr>
          <p:cNvSpPr txBox="1">
            <a:spLocks/>
          </p:cNvSpPr>
          <p:nvPr/>
        </p:nvSpPr>
        <p:spPr>
          <a:xfrm>
            <a:off x="121920" y="-619760"/>
            <a:ext cx="7543800" cy="14509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300" dirty="0"/>
              <a:t>HCP Results – CFIS Prediction </a:t>
            </a:r>
          </a:p>
        </p:txBody>
      </p:sp>
      <p:cxnSp>
        <p:nvCxnSpPr>
          <p:cNvPr id="8" name="Straight Connector 7">
            <a:extLst>
              <a:ext uri="{FF2B5EF4-FFF2-40B4-BE49-F238E27FC236}">
                <a16:creationId xmlns:a16="http://schemas.microsoft.com/office/drawing/2014/main" id="{55E6BF83-299D-4120-A9A6-654DB8873D6A}"/>
              </a:ext>
            </a:extLst>
          </p:cNvPr>
          <p:cNvCxnSpPr/>
          <p:nvPr/>
        </p:nvCxnSpPr>
        <p:spPr>
          <a:xfrm>
            <a:off x="121920"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BA2EEDC-CA45-4DFE-9046-171C47880A0A}"/>
              </a:ext>
            </a:extLst>
          </p:cNvPr>
          <p:cNvSpPr txBox="1"/>
          <p:nvPr/>
        </p:nvSpPr>
        <p:spPr>
          <a:xfrm>
            <a:off x="1274617" y="3722255"/>
            <a:ext cx="6910224" cy="369332"/>
          </a:xfrm>
          <a:prstGeom prst="rect">
            <a:avLst/>
          </a:prstGeom>
          <a:noFill/>
          <a:ln w="28575">
            <a:solidFill>
              <a:srgbClr val="FF0000"/>
            </a:solidFill>
          </a:ln>
        </p:spPr>
        <p:txBody>
          <a:bodyPr wrap="square" rtlCol="0">
            <a:spAutoFit/>
          </a:bodyPr>
          <a:lstStyle/>
          <a:p>
            <a:endParaRPr lang="en-US" dirty="0"/>
          </a:p>
        </p:txBody>
      </p:sp>
      <p:sp>
        <p:nvSpPr>
          <p:cNvPr id="3" name="TextBox 2">
            <a:extLst>
              <a:ext uri="{FF2B5EF4-FFF2-40B4-BE49-F238E27FC236}">
                <a16:creationId xmlns:a16="http://schemas.microsoft.com/office/drawing/2014/main" id="{7D2905E7-4433-41BF-A8A3-4452D323A3A5}"/>
              </a:ext>
            </a:extLst>
          </p:cNvPr>
          <p:cNvSpPr txBox="1"/>
          <p:nvPr/>
        </p:nvSpPr>
        <p:spPr>
          <a:xfrm>
            <a:off x="2449068" y="4689976"/>
            <a:ext cx="6156960" cy="1477328"/>
          </a:xfrm>
          <a:prstGeom prst="rect">
            <a:avLst/>
          </a:prstGeom>
          <a:noFill/>
        </p:spPr>
        <p:txBody>
          <a:bodyPr wrap="square" rtlCol="0">
            <a:spAutoFit/>
          </a:bodyPr>
          <a:lstStyle/>
          <a:p>
            <a:r>
              <a:rPr lang="en-US" b="1" dirty="0"/>
              <a:t>MAE : </a:t>
            </a:r>
            <a:r>
              <a:rPr lang="en-US" dirty="0"/>
              <a:t>Median Absolute Error</a:t>
            </a:r>
          </a:p>
          <a:p>
            <a:endParaRPr lang="en-US" b="1" dirty="0"/>
          </a:p>
          <a:p>
            <a:r>
              <a:rPr lang="en-US" b="1" dirty="0"/>
              <a:t>NMI: </a:t>
            </a:r>
            <a:r>
              <a:rPr lang="en-US" dirty="0" err="1"/>
              <a:t>Normalised</a:t>
            </a:r>
            <a:r>
              <a:rPr lang="en-US" dirty="0"/>
              <a:t> Mutual Information</a:t>
            </a:r>
          </a:p>
          <a:p>
            <a:endParaRPr lang="en-US" b="1" dirty="0"/>
          </a:p>
          <a:p>
            <a:r>
              <a:rPr lang="en-US" b="1" dirty="0"/>
              <a:t>R : </a:t>
            </a:r>
            <a:r>
              <a:rPr lang="en-US" dirty="0"/>
              <a:t>Correlation Coefficient</a:t>
            </a:r>
          </a:p>
        </p:txBody>
      </p:sp>
    </p:spTree>
    <p:extLst>
      <p:ext uri="{BB962C8B-B14F-4D97-AF65-F5344CB8AC3E}">
        <p14:creationId xmlns:p14="http://schemas.microsoft.com/office/powerpoint/2010/main" val="1169164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1FC856-8757-48FE-B596-D3D328F1DCCC}"/>
              </a:ext>
            </a:extLst>
          </p:cNvPr>
          <p:cNvPicPr>
            <a:picLocks noChangeAspect="1"/>
          </p:cNvPicPr>
          <p:nvPr/>
        </p:nvPicPr>
        <p:blipFill>
          <a:blip r:embed="rId3"/>
          <a:stretch>
            <a:fillRect/>
          </a:stretch>
        </p:blipFill>
        <p:spPr>
          <a:xfrm>
            <a:off x="1176563" y="1170182"/>
            <a:ext cx="6638925" cy="4238625"/>
          </a:xfrm>
          <a:prstGeom prst="rect">
            <a:avLst/>
          </a:prstGeom>
        </p:spPr>
      </p:pic>
      <p:sp>
        <p:nvSpPr>
          <p:cNvPr id="5" name="Title 1">
            <a:extLst>
              <a:ext uri="{FF2B5EF4-FFF2-40B4-BE49-F238E27FC236}">
                <a16:creationId xmlns:a16="http://schemas.microsoft.com/office/drawing/2014/main" id="{76185FC1-DF2B-4CDF-A27D-FE2A7891EB0B}"/>
              </a:ext>
            </a:extLst>
          </p:cNvPr>
          <p:cNvSpPr txBox="1">
            <a:spLocks/>
          </p:cNvSpPr>
          <p:nvPr/>
        </p:nvSpPr>
        <p:spPr>
          <a:xfrm>
            <a:off x="121920" y="-619760"/>
            <a:ext cx="8624916" cy="14509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300" dirty="0"/>
              <a:t>KKI Results – Multi-Score Prediction </a:t>
            </a:r>
          </a:p>
        </p:txBody>
      </p:sp>
      <p:cxnSp>
        <p:nvCxnSpPr>
          <p:cNvPr id="6" name="Straight Connector 5">
            <a:extLst>
              <a:ext uri="{FF2B5EF4-FFF2-40B4-BE49-F238E27FC236}">
                <a16:creationId xmlns:a16="http://schemas.microsoft.com/office/drawing/2014/main" id="{F428462F-C55C-4537-BC85-DF15E9DF00CD}"/>
              </a:ext>
            </a:extLst>
          </p:cNvPr>
          <p:cNvCxnSpPr/>
          <p:nvPr/>
        </p:nvCxnSpPr>
        <p:spPr>
          <a:xfrm>
            <a:off x="121920"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E1E1AA2-7FA5-44AC-B7B2-9AF00165ACBD}"/>
              </a:ext>
            </a:extLst>
          </p:cNvPr>
          <p:cNvSpPr txBox="1"/>
          <p:nvPr/>
        </p:nvSpPr>
        <p:spPr>
          <a:xfrm>
            <a:off x="2013525" y="1505530"/>
            <a:ext cx="5801963" cy="712007"/>
          </a:xfrm>
          <a:prstGeom prst="rect">
            <a:avLst/>
          </a:prstGeom>
          <a:noFill/>
          <a:ln w="28575">
            <a:solidFill>
              <a:srgbClr val="FF0000"/>
            </a:solidFill>
          </a:ln>
        </p:spPr>
        <p:txBody>
          <a:bodyPr wrap="square" rtlCol="0">
            <a:spAutoFit/>
          </a:bodyPr>
          <a:lstStyle/>
          <a:p>
            <a:endParaRPr lang="en-US" dirty="0"/>
          </a:p>
        </p:txBody>
      </p:sp>
      <p:sp>
        <p:nvSpPr>
          <p:cNvPr id="9" name="TextBox 8">
            <a:extLst>
              <a:ext uri="{FF2B5EF4-FFF2-40B4-BE49-F238E27FC236}">
                <a16:creationId xmlns:a16="http://schemas.microsoft.com/office/drawing/2014/main" id="{272F94C0-BB7F-4290-A89D-749A5762AE9C}"/>
              </a:ext>
            </a:extLst>
          </p:cNvPr>
          <p:cNvSpPr txBox="1"/>
          <p:nvPr/>
        </p:nvSpPr>
        <p:spPr>
          <a:xfrm>
            <a:off x="2013525" y="2772792"/>
            <a:ext cx="5801964" cy="712007"/>
          </a:xfrm>
          <a:prstGeom prst="rect">
            <a:avLst/>
          </a:prstGeom>
          <a:noFill/>
          <a:ln w="28575">
            <a:solidFill>
              <a:srgbClr val="FF0000"/>
            </a:solidFill>
          </a:ln>
        </p:spPr>
        <p:txBody>
          <a:bodyPr wrap="square" rtlCol="0">
            <a:spAutoFit/>
          </a:bodyPr>
          <a:lstStyle/>
          <a:p>
            <a:endParaRPr lang="en-US" dirty="0"/>
          </a:p>
        </p:txBody>
      </p:sp>
      <p:sp>
        <p:nvSpPr>
          <p:cNvPr id="10" name="TextBox 9">
            <a:extLst>
              <a:ext uri="{FF2B5EF4-FFF2-40B4-BE49-F238E27FC236}">
                <a16:creationId xmlns:a16="http://schemas.microsoft.com/office/drawing/2014/main" id="{874C8A37-22CD-4522-944F-595DB4008504}"/>
              </a:ext>
            </a:extLst>
          </p:cNvPr>
          <p:cNvSpPr txBox="1"/>
          <p:nvPr/>
        </p:nvSpPr>
        <p:spPr>
          <a:xfrm>
            <a:off x="2013525" y="4094975"/>
            <a:ext cx="5801962" cy="712007"/>
          </a:xfrm>
          <a:prstGeom prst="rect">
            <a:avLst/>
          </a:prstGeom>
          <a:noFill/>
          <a:ln w="28575">
            <a:solidFill>
              <a:srgbClr val="FF0000"/>
            </a:solidFill>
          </a:ln>
        </p:spPr>
        <p:txBody>
          <a:bodyPr wrap="square" rtlCol="0">
            <a:spAutoFit/>
          </a:bodyPr>
          <a:lstStyle/>
          <a:p>
            <a:endParaRPr lang="en-US" dirty="0"/>
          </a:p>
        </p:txBody>
      </p:sp>
      <p:sp>
        <p:nvSpPr>
          <p:cNvPr id="11" name="TextBox 10">
            <a:extLst>
              <a:ext uri="{FF2B5EF4-FFF2-40B4-BE49-F238E27FC236}">
                <a16:creationId xmlns:a16="http://schemas.microsoft.com/office/drawing/2014/main" id="{0CA97090-9540-4ECF-B144-5E0096A6A45E}"/>
              </a:ext>
            </a:extLst>
          </p:cNvPr>
          <p:cNvSpPr txBox="1"/>
          <p:nvPr/>
        </p:nvSpPr>
        <p:spPr>
          <a:xfrm>
            <a:off x="2013525" y="2232870"/>
            <a:ext cx="5801963" cy="524588"/>
          </a:xfrm>
          <a:prstGeom prst="rect">
            <a:avLst/>
          </a:prstGeom>
          <a:noFill/>
          <a:ln w="28575">
            <a:solidFill>
              <a:srgbClr val="92D050"/>
            </a:solidFill>
          </a:ln>
        </p:spPr>
        <p:txBody>
          <a:bodyPr wrap="square" rtlCol="0">
            <a:spAutoFit/>
          </a:bodyPr>
          <a:lstStyle/>
          <a:p>
            <a:endParaRPr lang="en-US" dirty="0"/>
          </a:p>
        </p:txBody>
      </p:sp>
      <p:sp>
        <p:nvSpPr>
          <p:cNvPr id="12" name="TextBox 11">
            <a:extLst>
              <a:ext uri="{FF2B5EF4-FFF2-40B4-BE49-F238E27FC236}">
                <a16:creationId xmlns:a16="http://schemas.microsoft.com/office/drawing/2014/main" id="{B04BA5DB-ADD4-4177-96CD-7C2BF995DEA2}"/>
              </a:ext>
            </a:extLst>
          </p:cNvPr>
          <p:cNvSpPr txBox="1"/>
          <p:nvPr/>
        </p:nvSpPr>
        <p:spPr>
          <a:xfrm>
            <a:off x="2013523" y="3500134"/>
            <a:ext cx="5801963" cy="600410"/>
          </a:xfrm>
          <a:prstGeom prst="rect">
            <a:avLst/>
          </a:prstGeom>
          <a:noFill/>
          <a:ln w="28575">
            <a:solidFill>
              <a:srgbClr val="92D050"/>
            </a:solidFill>
          </a:ln>
        </p:spPr>
        <p:txBody>
          <a:bodyPr wrap="square" rtlCol="0">
            <a:spAutoFit/>
          </a:bodyPr>
          <a:lstStyle/>
          <a:p>
            <a:endParaRPr lang="en-US" dirty="0"/>
          </a:p>
        </p:txBody>
      </p:sp>
      <p:sp>
        <p:nvSpPr>
          <p:cNvPr id="13" name="TextBox 12">
            <a:extLst>
              <a:ext uri="{FF2B5EF4-FFF2-40B4-BE49-F238E27FC236}">
                <a16:creationId xmlns:a16="http://schemas.microsoft.com/office/drawing/2014/main" id="{AC24CBFC-5348-4765-8349-A3475A783F08}"/>
              </a:ext>
            </a:extLst>
          </p:cNvPr>
          <p:cNvSpPr txBox="1"/>
          <p:nvPr/>
        </p:nvSpPr>
        <p:spPr>
          <a:xfrm>
            <a:off x="2013521" y="4806983"/>
            <a:ext cx="5801964" cy="545488"/>
          </a:xfrm>
          <a:prstGeom prst="rect">
            <a:avLst/>
          </a:prstGeom>
          <a:noFill/>
          <a:ln w="28575">
            <a:solidFill>
              <a:srgbClr val="92D050"/>
            </a:solidFill>
          </a:ln>
        </p:spPr>
        <p:txBody>
          <a:bodyPr wrap="square" rtlCol="0">
            <a:spAutoFit/>
          </a:bodyPr>
          <a:lstStyle/>
          <a:p>
            <a:endParaRPr lang="en-US" dirty="0"/>
          </a:p>
        </p:txBody>
      </p:sp>
    </p:spTree>
    <p:extLst>
      <p:ext uri="{BB962C8B-B14F-4D97-AF65-F5344CB8AC3E}">
        <p14:creationId xmlns:p14="http://schemas.microsoft.com/office/powerpoint/2010/main" val="696101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9" grpId="0" animBg="1"/>
      <p:bldP spid="9" grpId="1" animBg="1"/>
      <p:bldP spid="10" grpId="0" animBg="1"/>
      <p:bldP spid="10" grpId="1" animBg="1"/>
      <p:bldP spid="11" grpId="0" animBg="1"/>
      <p:bldP spid="12"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02906D85-496E-4123-B1CC-3475E9CD8C41}"/>
              </a:ext>
            </a:extLst>
          </p:cNvPr>
          <p:cNvSpPr txBox="1"/>
          <p:nvPr/>
        </p:nvSpPr>
        <p:spPr>
          <a:xfrm>
            <a:off x="278061" y="1278589"/>
            <a:ext cx="1362270" cy="646331"/>
          </a:xfrm>
          <a:prstGeom prst="rect">
            <a:avLst/>
          </a:prstGeom>
          <a:noFill/>
        </p:spPr>
        <p:txBody>
          <a:bodyPr wrap="square" rtlCol="0">
            <a:spAutoFit/>
          </a:bodyPr>
          <a:lstStyle/>
          <a:p>
            <a:r>
              <a:rPr lang="en-US" dirty="0"/>
              <a:t>Correlation Features</a:t>
            </a:r>
          </a:p>
        </p:txBody>
      </p:sp>
      <p:cxnSp>
        <p:nvCxnSpPr>
          <p:cNvPr id="29" name="Straight Arrow Connector 28">
            <a:extLst>
              <a:ext uri="{FF2B5EF4-FFF2-40B4-BE49-F238E27FC236}">
                <a16:creationId xmlns:a16="http://schemas.microsoft.com/office/drawing/2014/main" id="{994B2C2D-48B5-4C87-9D4D-49DB5DAA1EB0}"/>
              </a:ext>
            </a:extLst>
          </p:cNvPr>
          <p:cNvCxnSpPr>
            <a:cxnSpLocks/>
            <a:endCxn id="30" idx="1"/>
          </p:cNvCxnSpPr>
          <p:nvPr/>
        </p:nvCxnSpPr>
        <p:spPr>
          <a:xfrm>
            <a:off x="1590649" y="1577477"/>
            <a:ext cx="58762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0" name="Rectangle: Rounded Corners 29">
            <a:extLst>
              <a:ext uri="{FF2B5EF4-FFF2-40B4-BE49-F238E27FC236}">
                <a16:creationId xmlns:a16="http://schemas.microsoft.com/office/drawing/2014/main" id="{737F5D4B-8F4A-4F9A-9839-39BF88AE781F}"/>
              </a:ext>
            </a:extLst>
          </p:cNvPr>
          <p:cNvSpPr/>
          <p:nvPr/>
        </p:nvSpPr>
        <p:spPr>
          <a:xfrm>
            <a:off x="2178275" y="1098082"/>
            <a:ext cx="2050867" cy="958789"/>
          </a:xfrm>
          <a:prstGeom prst="roundRect">
            <a:avLst/>
          </a:prstGeom>
          <a:gradFill>
            <a:gsLst>
              <a:gs pos="0">
                <a:schemeClr val="accent1">
                  <a:lumMod val="40000"/>
                  <a:lumOff val="60000"/>
                </a:schemeClr>
              </a:gs>
              <a:gs pos="1000">
                <a:schemeClr val="accent6">
                  <a:tint val="60000"/>
                  <a:shade val="99000"/>
                  <a:satMod val="120000"/>
                </a:schemeClr>
              </a:gs>
              <a:gs pos="100000">
                <a:schemeClr val="accent6">
                  <a:tint val="55000"/>
                  <a:satMod val="140000"/>
                </a:schemeClr>
              </a:gs>
            </a:gsLst>
          </a:gradFill>
          <a:ln w="28575">
            <a:solidFill>
              <a:schemeClr val="tx1">
                <a:lumMod val="95000"/>
                <a:lumOff val="5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Dimensionality Reduction</a:t>
            </a:r>
            <a:endParaRPr lang="en-US" b="1" dirty="0">
              <a:latin typeface="Times New Roman" panose="02020603050405020304" pitchFamily="18" charset="0"/>
              <a:cs typeface="Times New Roman" panose="02020603050405020304" pitchFamily="18" charset="0"/>
            </a:endParaRPr>
          </a:p>
        </p:txBody>
      </p:sp>
      <p:sp>
        <p:nvSpPr>
          <p:cNvPr id="31" name="Rectangle: Rounded Corners 30">
            <a:extLst>
              <a:ext uri="{FF2B5EF4-FFF2-40B4-BE49-F238E27FC236}">
                <a16:creationId xmlns:a16="http://schemas.microsoft.com/office/drawing/2014/main" id="{3A0A76F4-1B4E-482C-A736-B7A59CB5C090}"/>
              </a:ext>
            </a:extLst>
          </p:cNvPr>
          <p:cNvSpPr/>
          <p:nvPr/>
        </p:nvSpPr>
        <p:spPr>
          <a:xfrm>
            <a:off x="5072175" y="1098082"/>
            <a:ext cx="2050867" cy="958789"/>
          </a:xfrm>
          <a:prstGeom prst="roundRect">
            <a:avLst/>
          </a:prstGeom>
          <a:gradFill>
            <a:gsLst>
              <a:gs pos="0">
                <a:schemeClr val="accent1">
                  <a:lumMod val="40000"/>
                  <a:lumOff val="60000"/>
                </a:schemeClr>
              </a:gs>
              <a:gs pos="1000">
                <a:schemeClr val="accent6">
                  <a:tint val="60000"/>
                  <a:shade val="99000"/>
                  <a:satMod val="120000"/>
                </a:schemeClr>
              </a:gs>
              <a:gs pos="100000">
                <a:schemeClr val="accent6">
                  <a:tint val="55000"/>
                  <a:satMod val="140000"/>
                </a:schemeClr>
              </a:gs>
            </a:gsLst>
          </a:gradFill>
          <a:ln w="28575">
            <a:solidFill>
              <a:schemeClr val="tx1">
                <a:lumMod val="95000"/>
                <a:lumOff val="5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Classification</a:t>
            </a:r>
            <a:endParaRPr lang="en-US" b="1" dirty="0">
              <a:latin typeface="Times New Roman" panose="02020603050405020304" pitchFamily="18" charset="0"/>
              <a:cs typeface="Times New Roman" panose="02020603050405020304" pitchFamily="18" charset="0"/>
            </a:endParaRPr>
          </a:p>
        </p:txBody>
      </p:sp>
      <p:cxnSp>
        <p:nvCxnSpPr>
          <p:cNvPr id="32" name="Straight Arrow Connector 31">
            <a:extLst>
              <a:ext uri="{FF2B5EF4-FFF2-40B4-BE49-F238E27FC236}">
                <a16:creationId xmlns:a16="http://schemas.microsoft.com/office/drawing/2014/main" id="{F8EC9021-195C-4270-9802-6CB3F18AED23}"/>
              </a:ext>
            </a:extLst>
          </p:cNvPr>
          <p:cNvCxnSpPr>
            <a:cxnSpLocks/>
            <a:stCxn id="30" idx="3"/>
            <a:endCxn id="31" idx="1"/>
          </p:cNvCxnSpPr>
          <p:nvPr/>
        </p:nvCxnSpPr>
        <p:spPr>
          <a:xfrm>
            <a:off x="4229142" y="1577477"/>
            <a:ext cx="84303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3B12A1D6-6743-4BCA-A41F-168EF752AD2B}"/>
              </a:ext>
            </a:extLst>
          </p:cNvPr>
          <p:cNvSpPr txBox="1"/>
          <p:nvPr/>
        </p:nvSpPr>
        <p:spPr>
          <a:xfrm>
            <a:off x="1174300" y="2227233"/>
            <a:ext cx="4058816" cy="1200329"/>
          </a:xfrm>
          <a:prstGeom prst="rect">
            <a:avLst/>
          </a:prstGeom>
          <a:noFill/>
        </p:spPr>
        <p:txBody>
          <a:bodyPr wrap="square" rtlCol="0">
            <a:spAutoFit/>
          </a:bodyPr>
          <a:lstStyle/>
          <a:p>
            <a:pPr marL="342900" indent="-342900">
              <a:buFont typeface="+mj-lt"/>
              <a:buAutoNum type="arabicPeriod"/>
            </a:pPr>
            <a:r>
              <a:rPr lang="en-US" dirty="0"/>
              <a:t>ICA</a:t>
            </a:r>
          </a:p>
          <a:p>
            <a:pPr marL="342900" indent="-342900">
              <a:buAutoNum type="arabicPeriod" startAt="2"/>
            </a:pPr>
            <a:r>
              <a:rPr lang="en-US" dirty="0"/>
              <a:t>Centrality Measures</a:t>
            </a:r>
          </a:p>
          <a:p>
            <a:pPr marL="342900" indent="-342900">
              <a:buAutoNum type="arabicPeriod" startAt="2"/>
            </a:pPr>
            <a:r>
              <a:rPr lang="en-US" dirty="0"/>
              <a:t>Modes of variation</a:t>
            </a:r>
          </a:p>
          <a:p>
            <a:endParaRPr lang="en-US" dirty="0"/>
          </a:p>
        </p:txBody>
      </p:sp>
      <p:cxnSp>
        <p:nvCxnSpPr>
          <p:cNvPr id="34" name="Straight Arrow Connector 33">
            <a:extLst>
              <a:ext uri="{FF2B5EF4-FFF2-40B4-BE49-F238E27FC236}">
                <a16:creationId xmlns:a16="http://schemas.microsoft.com/office/drawing/2014/main" id="{0DDB58DB-C3C3-44B0-8410-5AD6073AB66D}"/>
              </a:ext>
            </a:extLst>
          </p:cNvPr>
          <p:cNvCxnSpPr>
            <a:cxnSpLocks/>
          </p:cNvCxnSpPr>
          <p:nvPr/>
        </p:nvCxnSpPr>
        <p:spPr>
          <a:xfrm>
            <a:off x="7130528" y="1576384"/>
            <a:ext cx="561702"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95431BCB-EBFE-46A4-A47C-5489CFDBB37E}"/>
              </a:ext>
            </a:extLst>
          </p:cNvPr>
          <p:cNvSpPr txBox="1"/>
          <p:nvPr/>
        </p:nvSpPr>
        <p:spPr>
          <a:xfrm>
            <a:off x="4963044" y="2258483"/>
            <a:ext cx="3321740" cy="1200329"/>
          </a:xfrm>
          <a:prstGeom prst="rect">
            <a:avLst/>
          </a:prstGeom>
          <a:noFill/>
        </p:spPr>
        <p:txBody>
          <a:bodyPr wrap="square" rtlCol="0">
            <a:spAutoFit/>
          </a:bodyPr>
          <a:lstStyle/>
          <a:p>
            <a:pPr marL="342900" indent="-342900">
              <a:buFont typeface="+mj-lt"/>
              <a:buAutoNum type="arabicPeriod"/>
            </a:pPr>
            <a:r>
              <a:rPr lang="en-US" dirty="0" err="1"/>
              <a:t>Logisitic</a:t>
            </a:r>
            <a:endParaRPr lang="en-US" dirty="0"/>
          </a:p>
          <a:p>
            <a:pPr marL="342900" indent="-342900">
              <a:buFont typeface="+mj-lt"/>
              <a:buAutoNum type="arabicPeriod"/>
            </a:pPr>
            <a:r>
              <a:rPr lang="en-US" dirty="0"/>
              <a:t>SVM</a:t>
            </a:r>
          </a:p>
          <a:p>
            <a:pPr marL="342900" indent="-342900">
              <a:buFont typeface="+mj-lt"/>
              <a:buAutoNum type="arabicPeriod"/>
            </a:pPr>
            <a:r>
              <a:rPr lang="en-US" dirty="0"/>
              <a:t>Random Forests</a:t>
            </a:r>
          </a:p>
          <a:p>
            <a:pPr marL="342900" indent="-342900">
              <a:buFont typeface="+mj-lt"/>
              <a:buAutoNum type="arabicPeriod"/>
            </a:pPr>
            <a:endParaRPr lang="en-US" dirty="0"/>
          </a:p>
        </p:txBody>
      </p:sp>
      <p:pic>
        <p:nvPicPr>
          <p:cNvPr id="38" name="Picture 37">
            <a:extLst>
              <a:ext uri="{FF2B5EF4-FFF2-40B4-BE49-F238E27FC236}">
                <a16:creationId xmlns:a16="http://schemas.microsoft.com/office/drawing/2014/main" id="{B9989971-CB92-4477-BCEC-5869F247A73D}"/>
              </a:ext>
            </a:extLst>
          </p:cNvPr>
          <p:cNvPicPr>
            <a:picLocks noChangeAspect="1"/>
          </p:cNvPicPr>
          <p:nvPr/>
        </p:nvPicPr>
        <p:blipFill rotWithShape="1">
          <a:blip r:embed="rId3"/>
          <a:srcRect l="33204" t="30281" r="32656" b="26052"/>
          <a:stretch/>
        </p:blipFill>
        <p:spPr>
          <a:xfrm>
            <a:off x="6907327" y="4532850"/>
            <a:ext cx="1727032" cy="1242557"/>
          </a:xfrm>
          <a:prstGeom prst="rect">
            <a:avLst/>
          </a:prstGeom>
        </p:spPr>
      </p:pic>
      <p:sp>
        <p:nvSpPr>
          <p:cNvPr id="39" name="TextBox 38">
            <a:extLst>
              <a:ext uri="{FF2B5EF4-FFF2-40B4-BE49-F238E27FC236}">
                <a16:creationId xmlns:a16="http://schemas.microsoft.com/office/drawing/2014/main" id="{0B434D31-84FD-489B-9A6C-EB15AAA0F6E4}"/>
              </a:ext>
            </a:extLst>
          </p:cNvPr>
          <p:cNvSpPr txBox="1"/>
          <p:nvPr/>
        </p:nvSpPr>
        <p:spPr>
          <a:xfrm>
            <a:off x="7871922" y="1391717"/>
            <a:ext cx="1727032" cy="369332"/>
          </a:xfrm>
          <a:prstGeom prst="rect">
            <a:avLst/>
          </a:prstGeom>
          <a:noFill/>
        </p:spPr>
        <p:txBody>
          <a:bodyPr wrap="square" rtlCol="0">
            <a:spAutoFit/>
          </a:bodyPr>
          <a:lstStyle/>
          <a:p>
            <a:r>
              <a:rPr lang="en-US" dirty="0"/>
              <a:t>Diagnosis</a:t>
            </a:r>
          </a:p>
        </p:txBody>
      </p:sp>
      <p:sp>
        <p:nvSpPr>
          <p:cNvPr id="16" name="Title 1">
            <a:extLst>
              <a:ext uri="{FF2B5EF4-FFF2-40B4-BE49-F238E27FC236}">
                <a16:creationId xmlns:a16="http://schemas.microsoft.com/office/drawing/2014/main" id="{3CEB471C-3E1E-45B0-B369-149331AE7DBA}"/>
              </a:ext>
            </a:extLst>
          </p:cNvPr>
          <p:cNvSpPr txBox="1">
            <a:spLocks/>
          </p:cNvSpPr>
          <p:nvPr/>
        </p:nvSpPr>
        <p:spPr>
          <a:xfrm>
            <a:off x="0" y="-619760"/>
            <a:ext cx="9122989" cy="14509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4000" dirty="0"/>
              <a:t>Machine Learning Analysis for Clinical fMRI</a:t>
            </a:r>
          </a:p>
        </p:txBody>
      </p:sp>
      <p:cxnSp>
        <p:nvCxnSpPr>
          <p:cNvPr id="17" name="Straight Connector 16">
            <a:extLst>
              <a:ext uri="{FF2B5EF4-FFF2-40B4-BE49-F238E27FC236}">
                <a16:creationId xmlns:a16="http://schemas.microsoft.com/office/drawing/2014/main" id="{C6789590-8BF8-491F-8CA2-EADD51F329DA}"/>
              </a:ext>
            </a:extLst>
          </p:cNvPr>
          <p:cNvCxnSpPr/>
          <p:nvPr/>
        </p:nvCxnSpPr>
        <p:spPr>
          <a:xfrm>
            <a:off x="121920"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8E799FA-819E-40AC-8785-B5095120E00E}"/>
              </a:ext>
            </a:extLst>
          </p:cNvPr>
          <p:cNvSpPr txBox="1"/>
          <p:nvPr/>
        </p:nvSpPr>
        <p:spPr>
          <a:xfrm>
            <a:off x="378530" y="5903541"/>
            <a:ext cx="8544255" cy="371779"/>
          </a:xfrm>
          <a:prstGeom prst="rect">
            <a:avLst/>
          </a:prstGeom>
          <a:noFill/>
          <a:ln w="28575">
            <a:solidFill>
              <a:srgbClr val="FF0000"/>
            </a:solidFill>
          </a:ln>
        </p:spPr>
        <p:txBody>
          <a:bodyPr wrap="square" rtlCol="0">
            <a:spAutoFit/>
          </a:bodyPr>
          <a:lstStyle/>
          <a:p>
            <a:r>
              <a:rPr lang="en-US" b="1" dirty="0"/>
              <a:t>Limitations: </a:t>
            </a:r>
            <a:r>
              <a:rPr lang="en-US" dirty="0"/>
              <a:t>Pipelined treatment and focus heavily on group-level discrimination</a:t>
            </a:r>
          </a:p>
        </p:txBody>
      </p:sp>
      <p:sp>
        <p:nvSpPr>
          <p:cNvPr id="3" name="TextBox 2">
            <a:extLst>
              <a:ext uri="{FF2B5EF4-FFF2-40B4-BE49-F238E27FC236}">
                <a16:creationId xmlns:a16="http://schemas.microsoft.com/office/drawing/2014/main" id="{FD61EC79-0108-4D06-9EEA-CAE5C0D77D99}"/>
              </a:ext>
            </a:extLst>
          </p:cNvPr>
          <p:cNvSpPr txBox="1"/>
          <p:nvPr/>
        </p:nvSpPr>
        <p:spPr>
          <a:xfrm>
            <a:off x="-45663" y="6412595"/>
            <a:ext cx="9311447" cy="646331"/>
          </a:xfrm>
          <a:prstGeom prst="rect">
            <a:avLst/>
          </a:prstGeom>
          <a:noFill/>
        </p:spPr>
        <p:txBody>
          <a:bodyPr wrap="square" rtlCol="0">
            <a:spAutoFit/>
          </a:bodyPr>
          <a:lstStyle/>
          <a:p>
            <a:r>
              <a:rPr lang="en-US" sz="1200" dirty="0">
                <a:solidFill>
                  <a:schemeClr val="bg1"/>
                </a:solidFill>
              </a:rPr>
              <a:t> Machine learning in resting-state fMRI analysis, Khosla et al 2019, Magnetic Resonance Imaging</a:t>
            </a:r>
          </a:p>
          <a:p>
            <a:endParaRPr lang="en-US" sz="1200" dirty="0">
              <a:solidFill>
                <a:schemeClr val="bg1"/>
              </a:solidFill>
            </a:endParaRPr>
          </a:p>
          <a:p>
            <a:endParaRPr lang="en-US" sz="1200" dirty="0">
              <a:solidFill>
                <a:schemeClr val="bg1"/>
              </a:solidFill>
            </a:endParaRPr>
          </a:p>
        </p:txBody>
      </p:sp>
      <p:pic>
        <p:nvPicPr>
          <p:cNvPr id="5" name="Picture 4" descr="A picture containing many, group, bunch, several&#10;&#10;Description automatically generated">
            <a:extLst>
              <a:ext uri="{FF2B5EF4-FFF2-40B4-BE49-F238E27FC236}">
                <a16:creationId xmlns:a16="http://schemas.microsoft.com/office/drawing/2014/main" id="{11CFA8C0-A6FC-469B-89D2-4A0CA1CEB846}"/>
              </a:ext>
            </a:extLst>
          </p:cNvPr>
          <p:cNvPicPr>
            <a:picLocks noChangeAspect="1"/>
          </p:cNvPicPr>
          <p:nvPr/>
        </p:nvPicPr>
        <p:blipFill rotWithShape="1">
          <a:blip r:embed="rId4">
            <a:extLst>
              <a:ext uri="{28A0092B-C50C-407E-A947-70E740481C1C}">
                <a14:useLocalDpi xmlns:a14="http://schemas.microsoft.com/office/drawing/2010/main" val="0"/>
              </a:ext>
            </a:extLst>
          </a:blip>
          <a:srcRect r="50000" b="80504"/>
          <a:stretch/>
        </p:blipFill>
        <p:spPr>
          <a:xfrm>
            <a:off x="959196" y="3359593"/>
            <a:ext cx="2663680" cy="870639"/>
          </a:xfrm>
          <a:prstGeom prst="rect">
            <a:avLst/>
          </a:prstGeom>
        </p:spPr>
      </p:pic>
      <p:pic>
        <p:nvPicPr>
          <p:cNvPr id="21" name="Picture 20" descr="A close up of a flower&#10;&#10;Description automatically generated">
            <a:extLst>
              <a:ext uri="{FF2B5EF4-FFF2-40B4-BE49-F238E27FC236}">
                <a16:creationId xmlns:a16="http://schemas.microsoft.com/office/drawing/2014/main" id="{B91D72FF-F7AE-4170-95F4-954E044BD428}"/>
              </a:ext>
            </a:extLst>
          </p:cNvPr>
          <p:cNvPicPr>
            <a:picLocks noChangeAspect="1"/>
          </p:cNvPicPr>
          <p:nvPr/>
        </p:nvPicPr>
        <p:blipFill rotWithShape="1">
          <a:blip r:embed="rId5">
            <a:extLst>
              <a:ext uri="{28A0092B-C50C-407E-A947-70E740481C1C}">
                <a14:useLocalDpi xmlns:a14="http://schemas.microsoft.com/office/drawing/2010/main" val="0"/>
              </a:ext>
            </a:extLst>
          </a:blip>
          <a:srcRect l="54719" t="3577" r="4250" b="69301"/>
          <a:stretch/>
        </p:blipFill>
        <p:spPr>
          <a:xfrm>
            <a:off x="309490" y="4416138"/>
            <a:ext cx="1352053" cy="1340564"/>
          </a:xfrm>
          <a:prstGeom prst="rect">
            <a:avLst/>
          </a:prstGeom>
        </p:spPr>
      </p:pic>
      <p:pic>
        <p:nvPicPr>
          <p:cNvPr id="23" name="Picture 22" descr="A close up of a logo&#10;&#10;Description automatically generated">
            <a:extLst>
              <a:ext uri="{FF2B5EF4-FFF2-40B4-BE49-F238E27FC236}">
                <a16:creationId xmlns:a16="http://schemas.microsoft.com/office/drawing/2014/main" id="{B5F55396-2921-4EA0-95A3-3B948E657C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3260" y="4493115"/>
            <a:ext cx="1352053" cy="1315999"/>
          </a:xfrm>
          <a:prstGeom prst="rect">
            <a:avLst/>
          </a:prstGeom>
        </p:spPr>
      </p:pic>
      <p:pic>
        <p:nvPicPr>
          <p:cNvPr id="7" name="Picture 6" descr="Chart&#10;&#10;Description automatically generated">
            <a:extLst>
              <a:ext uri="{FF2B5EF4-FFF2-40B4-BE49-F238E27FC236}">
                <a16:creationId xmlns:a16="http://schemas.microsoft.com/office/drawing/2014/main" id="{A5560FEF-700A-4933-A0D7-597A234FF9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02753" y="3219648"/>
            <a:ext cx="2663680" cy="1225293"/>
          </a:xfrm>
          <a:prstGeom prst="rect">
            <a:avLst/>
          </a:prstGeom>
        </p:spPr>
      </p:pic>
      <p:pic>
        <p:nvPicPr>
          <p:cNvPr id="24" name="Picture 23" descr="A screenshot of a computer screen&#10;&#10;Description generated with very high confidence">
            <a:extLst>
              <a:ext uri="{FF2B5EF4-FFF2-40B4-BE49-F238E27FC236}">
                <a16:creationId xmlns:a16="http://schemas.microsoft.com/office/drawing/2014/main" id="{8AC3E4A2-B049-44B3-8998-E11201C11702}"/>
              </a:ext>
            </a:extLst>
          </p:cNvPr>
          <p:cNvPicPr>
            <a:picLocks noChangeAspect="1"/>
          </p:cNvPicPr>
          <p:nvPr/>
        </p:nvPicPr>
        <p:blipFill rotWithShape="1">
          <a:blip r:embed="rId8">
            <a:extLst>
              <a:ext uri="{28A0092B-C50C-407E-A947-70E740481C1C}">
                <a14:useLocalDpi xmlns:a14="http://schemas.microsoft.com/office/drawing/2010/main" val="0"/>
              </a:ext>
            </a:extLst>
          </a:blip>
          <a:srcRect l="15546" t="61463" r="67117" b="15304"/>
          <a:stretch/>
        </p:blipFill>
        <p:spPr>
          <a:xfrm>
            <a:off x="2126676" y="4321933"/>
            <a:ext cx="1903445" cy="1434769"/>
          </a:xfrm>
          <a:prstGeom prst="rect">
            <a:avLst/>
          </a:prstGeom>
        </p:spPr>
      </p:pic>
    </p:spTree>
    <p:extLst>
      <p:ext uri="{BB962C8B-B14F-4D97-AF65-F5344CB8AC3E}">
        <p14:creationId xmlns:p14="http://schemas.microsoft.com/office/powerpoint/2010/main" val="355236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animBg="1"/>
      <p:bldP spid="31" grpId="0" animBg="1"/>
      <p:bldP spid="33" grpId="0"/>
      <p:bldP spid="37" grpId="0"/>
      <p:bldP spid="39" grpId="0"/>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52E91986-E518-46EF-B76A-A1DE15BC6AFD}"/>
              </a:ext>
            </a:extLst>
          </p:cNvPr>
          <p:cNvPicPr>
            <a:picLocks noChangeAspect="1"/>
          </p:cNvPicPr>
          <p:nvPr/>
        </p:nvPicPr>
        <p:blipFill rotWithShape="1">
          <a:blip r:embed="rId3"/>
          <a:srcRect t="5274"/>
          <a:stretch/>
        </p:blipFill>
        <p:spPr>
          <a:xfrm>
            <a:off x="3899648" y="3750584"/>
            <a:ext cx="5117722" cy="2390557"/>
          </a:xfrm>
          <a:prstGeom prst="rect">
            <a:avLst/>
          </a:prstGeom>
        </p:spPr>
      </p:pic>
      <p:sp>
        <p:nvSpPr>
          <p:cNvPr id="37" name="Rectangle 36">
            <a:extLst>
              <a:ext uri="{FF2B5EF4-FFF2-40B4-BE49-F238E27FC236}">
                <a16:creationId xmlns:a16="http://schemas.microsoft.com/office/drawing/2014/main" id="{A5D1408F-DD57-48D3-A338-E47C1EC1CC22}"/>
              </a:ext>
            </a:extLst>
          </p:cNvPr>
          <p:cNvSpPr/>
          <p:nvPr/>
        </p:nvSpPr>
        <p:spPr>
          <a:xfrm>
            <a:off x="88257" y="3495526"/>
            <a:ext cx="8983125" cy="2708049"/>
          </a:xfrm>
          <a:prstGeom prst="rect">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4348D46-D256-4F53-86BB-C6E3E31C3102}"/>
              </a:ext>
            </a:extLst>
          </p:cNvPr>
          <p:cNvSpPr txBox="1"/>
          <p:nvPr/>
        </p:nvSpPr>
        <p:spPr>
          <a:xfrm>
            <a:off x="-313984" y="4139272"/>
            <a:ext cx="4571995" cy="1200329"/>
          </a:xfrm>
          <a:prstGeom prst="rect">
            <a:avLst/>
          </a:prstGeom>
          <a:noFill/>
        </p:spPr>
        <p:txBody>
          <a:bodyPr wrap="square" rtlCol="0">
            <a:spAutoFit/>
          </a:bodyPr>
          <a:lstStyle/>
          <a:p>
            <a:pPr algn="ctr"/>
            <a:r>
              <a:rPr lang="en-US" b="1" dirty="0"/>
              <a:t>Part IV</a:t>
            </a:r>
          </a:p>
          <a:p>
            <a:pPr algn="ctr"/>
            <a:r>
              <a:rPr lang="en-US" dirty="0"/>
              <a:t>Multimodal Graph Convolutional </a:t>
            </a:r>
          </a:p>
          <a:p>
            <a:pPr algn="ctr"/>
            <a:r>
              <a:rPr lang="en-US" dirty="0"/>
              <a:t>Frameworks for Brain </a:t>
            </a:r>
          </a:p>
          <a:p>
            <a:pPr algn="ctr"/>
            <a:r>
              <a:rPr lang="en-US" dirty="0"/>
              <a:t>Connectivity and Behavior</a:t>
            </a:r>
          </a:p>
        </p:txBody>
      </p:sp>
      <p:sp>
        <p:nvSpPr>
          <p:cNvPr id="39" name="Content Placeholder 2">
            <a:extLst>
              <a:ext uri="{FF2B5EF4-FFF2-40B4-BE49-F238E27FC236}">
                <a16:creationId xmlns:a16="http://schemas.microsoft.com/office/drawing/2014/main" id="{B0F66CDA-9180-48B4-9AF3-4FC38EE7720E}"/>
              </a:ext>
            </a:extLst>
          </p:cNvPr>
          <p:cNvSpPr txBox="1">
            <a:spLocks/>
          </p:cNvSpPr>
          <p:nvPr/>
        </p:nvSpPr>
        <p:spPr>
          <a:xfrm>
            <a:off x="697866" y="1249015"/>
            <a:ext cx="8446134" cy="144488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sz="1800" dirty="0"/>
              <a:t> Multimodal GCN -----&gt;  Integrate functional and structural connectomes</a:t>
            </a:r>
          </a:p>
          <a:p>
            <a:pPr>
              <a:buFont typeface="Arial" panose="020B0604020202020204" pitchFamily="34" charset="0"/>
              <a:buChar char="•"/>
            </a:pPr>
            <a:r>
              <a:rPr lang="en-US" sz="1800" b="1" dirty="0"/>
              <a:t> </a:t>
            </a:r>
            <a:r>
              <a:rPr lang="en-US" sz="1800" dirty="0"/>
              <a:t>GCN filters -----&gt; Utilize topological information in the brain graph</a:t>
            </a:r>
          </a:p>
          <a:p>
            <a:pPr>
              <a:buFont typeface="Arial" panose="020B0604020202020204" pitchFamily="34" charset="0"/>
              <a:buChar char="•"/>
            </a:pPr>
            <a:r>
              <a:rPr lang="en-US" sz="1800" dirty="0"/>
              <a:t> Generalization on two separate modest sized datasets</a:t>
            </a:r>
          </a:p>
          <a:p>
            <a:pPr marL="0" indent="0">
              <a:lnSpc>
                <a:spcPct val="100000"/>
              </a:lnSpc>
              <a:spcBef>
                <a:spcPts val="0"/>
              </a:spcBef>
              <a:buNone/>
            </a:pPr>
            <a:endParaRPr lang="en-US" sz="1800" dirty="0"/>
          </a:p>
        </p:txBody>
      </p:sp>
      <p:sp>
        <p:nvSpPr>
          <p:cNvPr id="40" name="TextBox 39">
            <a:extLst>
              <a:ext uri="{FF2B5EF4-FFF2-40B4-BE49-F238E27FC236}">
                <a16:creationId xmlns:a16="http://schemas.microsoft.com/office/drawing/2014/main" id="{AA31D0D5-40F0-4BB9-8EB6-16269A1B9627}"/>
              </a:ext>
            </a:extLst>
          </p:cNvPr>
          <p:cNvSpPr txBox="1"/>
          <p:nvPr/>
        </p:nvSpPr>
        <p:spPr>
          <a:xfrm>
            <a:off x="2266820" y="155704"/>
            <a:ext cx="4571995" cy="461665"/>
          </a:xfrm>
          <a:prstGeom prst="rect">
            <a:avLst/>
          </a:prstGeom>
          <a:noFill/>
        </p:spPr>
        <p:txBody>
          <a:bodyPr wrap="square" rtlCol="0">
            <a:spAutoFit/>
          </a:bodyPr>
          <a:lstStyle/>
          <a:p>
            <a:pPr algn="ctr"/>
            <a:r>
              <a:rPr lang="en-US" sz="2400" b="1" dirty="0"/>
              <a:t>Summary</a:t>
            </a:r>
          </a:p>
        </p:txBody>
      </p:sp>
    </p:spTree>
    <p:extLst>
      <p:ext uri="{BB962C8B-B14F-4D97-AF65-F5344CB8AC3E}">
        <p14:creationId xmlns:p14="http://schemas.microsoft.com/office/powerpoint/2010/main" val="1735131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7C5F089B-F4C0-452E-BB7F-D2C751199FFD}"/>
              </a:ext>
            </a:extLst>
          </p:cNvPr>
          <p:cNvCxnSpPr/>
          <p:nvPr/>
        </p:nvCxnSpPr>
        <p:spPr>
          <a:xfrm>
            <a:off x="288196"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0FC00663-EFE3-4A81-A7ED-1AF7F4CDC6E4}"/>
              </a:ext>
            </a:extLst>
          </p:cNvPr>
          <p:cNvSpPr txBox="1">
            <a:spLocks/>
          </p:cNvSpPr>
          <p:nvPr/>
        </p:nvSpPr>
        <p:spPr>
          <a:xfrm>
            <a:off x="208645" y="-619760"/>
            <a:ext cx="9144000" cy="14509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300" dirty="0"/>
              <a:t>Our Contributions</a:t>
            </a:r>
          </a:p>
        </p:txBody>
      </p:sp>
      <p:sp>
        <p:nvSpPr>
          <p:cNvPr id="5" name="TextBox 4">
            <a:extLst>
              <a:ext uri="{FF2B5EF4-FFF2-40B4-BE49-F238E27FC236}">
                <a16:creationId xmlns:a16="http://schemas.microsoft.com/office/drawing/2014/main" id="{510106B2-8807-461A-881A-3AD169DE2CFA}"/>
              </a:ext>
            </a:extLst>
          </p:cNvPr>
          <p:cNvSpPr txBox="1"/>
          <p:nvPr/>
        </p:nvSpPr>
        <p:spPr>
          <a:xfrm>
            <a:off x="0" y="1536174"/>
            <a:ext cx="8995316" cy="3477875"/>
          </a:xfrm>
          <a:prstGeom prst="rect">
            <a:avLst/>
          </a:prstGeom>
          <a:noFill/>
        </p:spPr>
        <p:txBody>
          <a:bodyPr wrap="square" rtlCol="0">
            <a:spAutoFit/>
          </a:bodyPr>
          <a:lstStyle/>
          <a:p>
            <a:pPr marL="285750" indent="-285750">
              <a:buFont typeface="Arial" panose="020B0604020202020204" pitchFamily="34" charset="0"/>
              <a:buChar char="•"/>
            </a:pPr>
            <a:r>
              <a:rPr lang="en-US" sz="2000" b="1" dirty="0"/>
              <a:t>Integrating Multimodal and Dynamic Functional Connectivity </a:t>
            </a:r>
            <a:r>
              <a:rPr lang="en-US" sz="2000" dirty="0"/>
              <a:t>(dynamic rs-fMRI and DTI)</a:t>
            </a:r>
            <a:r>
              <a:rPr lang="en-US" sz="2000" b="1" dirty="0"/>
              <a:t> </a:t>
            </a:r>
            <a:r>
              <a:rPr lang="en-US" sz="2000" dirty="0"/>
              <a:t>via</a:t>
            </a:r>
            <a:r>
              <a:rPr lang="en-US" sz="2000" b="1" dirty="0"/>
              <a:t> </a:t>
            </a:r>
            <a:r>
              <a:rPr lang="en-US" sz="2000" dirty="0"/>
              <a:t>unified representational frameworks.</a:t>
            </a:r>
          </a:p>
          <a:p>
            <a:pPr marL="285750" indent="-285750">
              <a:buFont typeface="Arial" panose="020B0604020202020204" pitchFamily="34" charset="0"/>
              <a:buChar char="•"/>
            </a:pPr>
            <a:endParaRPr lang="en-US" sz="2000" b="1" dirty="0"/>
          </a:p>
          <a:p>
            <a:pPr marL="285750" indent="-285750">
              <a:buFont typeface="Arial" panose="020B0604020202020204" pitchFamily="34" charset="0"/>
              <a:buChar char="•"/>
            </a:pPr>
            <a:r>
              <a:rPr lang="en-US" sz="2000" b="1" dirty="0"/>
              <a:t>Multidimensional Clinical Characterizations:</a:t>
            </a:r>
            <a:r>
              <a:rPr lang="en-US" sz="2000" dirty="0"/>
              <a:t> Flexibility to explain multiple deficits in Autism simultaneously in unseen patients.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b="1" dirty="0"/>
              <a:t>Alternatives to Black-Box Representations:</a:t>
            </a:r>
            <a:r>
              <a:rPr lang="en-US" sz="2000" dirty="0"/>
              <a:t> Interpretability of classical techniques meets representational power of strategically-designed deep neural networks.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b="1" dirty="0"/>
              <a:t>Graph Convolutional Models </a:t>
            </a:r>
            <a:r>
              <a:rPr lang="en-US" sz="2000" dirty="0"/>
              <a:t>to utilize topological information within functional and structural connectivity brain graphs in modest sized datasets.</a:t>
            </a:r>
            <a:endParaRPr lang="en-US" sz="2000" b="1" dirty="0"/>
          </a:p>
        </p:txBody>
      </p:sp>
    </p:spTree>
    <p:extLst>
      <p:ext uri="{BB962C8B-B14F-4D97-AF65-F5344CB8AC3E}">
        <p14:creationId xmlns:p14="http://schemas.microsoft.com/office/powerpoint/2010/main" val="25147819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7C5F089B-F4C0-452E-BB7F-D2C751199FFD}"/>
              </a:ext>
            </a:extLst>
          </p:cNvPr>
          <p:cNvCxnSpPr/>
          <p:nvPr/>
        </p:nvCxnSpPr>
        <p:spPr>
          <a:xfrm>
            <a:off x="288196"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0FC00663-EFE3-4A81-A7ED-1AF7F4CDC6E4}"/>
              </a:ext>
            </a:extLst>
          </p:cNvPr>
          <p:cNvSpPr txBox="1">
            <a:spLocks/>
          </p:cNvSpPr>
          <p:nvPr/>
        </p:nvSpPr>
        <p:spPr>
          <a:xfrm>
            <a:off x="1" y="-589943"/>
            <a:ext cx="9144000" cy="14509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300" dirty="0"/>
              <a:t>  Directions for Future Work</a:t>
            </a:r>
          </a:p>
        </p:txBody>
      </p:sp>
      <p:sp>
        <p:nvSpPr>
          <p:cNvPr id="36" name="TextBox 35">
            <a:extLst>
              <a:ext uri="{FF2B5EF4-FFF2-40B4-BE49-F238E27FC236}">
                <a16:creationId xmlns:a16="http://schemas.microsoft.com/office/drawing/2014/main" id="{30D0E6BF-39C2-4DDF-B580-FA328559BC92}"/>
              </a:ext>
            </a:extLst>
          </p:cNvPr>
          <p:cNvSpPr txBox="1"/>
          <p:nvPr/>
        </p:nvSpPr>
        <p:spPr>
          <a:xfrm>
            <a:off x="3850662" y="6916778"/>
            <a:ext cx="2290618" cy="461665"/>
          </a:xfrm>
          <a:prstGeom prst="rect">
            <a:avLst/>
          </a:prstGeom>
          <a:noFill/>
        </p:spPr>
        <p:txBody>
          <a:bodyPr wrap="square" rtlCol="0">
            <a:spAutoFit/>
          </a:bodyPr>
          <a:lstStyle/>
          <a:p>
            <a:pPr algn="ctr"/>
            <a:r>
              <a:rPr lang="en-US" sz="2400" b="1" dirty="0"/>
              <a:t>KKI Dataset</a:t>
            </a:r>
          </a:p>
        </p:txBody>
      </p:sp>
      <p:pic>
        <p:nvPicPr>
          <p:cNvPr id="50" name="Picture 49" descr="Diagram&#10;&#10;Description automatically generated">
            <a:extLst>
              <a:ext uri="{FF2B5EF4-FFF2-40B4-BE49-F238E27FC236}">
                <a16:creationId xmlns:a16="http://schemas.microsoft.com/office/drawing/2014/main" id="{201F1C16-8B3E-49DE-B8EA-CCB0A654681B}"/>
              </a:ext>
            </a:extLst>
          </p:cNvPr>
          <p:cNvPicPr>
            <a:picLocks noChangeAspect="1"/>
          </p:cNvPicPr>
          <p:nvPr/>
        </p:nvPicPr>
        <p:blipFill rotWithShape="1">
          <a:blip r:embed="rId3">
            <a:extLst>
              <a:ext uri="{28A0092B-C50C-407E-A947-70E740481C1C}">
                <a14:useLocalDpi xmlns:a14="http://schemas.microsoft.com/office/drawing/2010/main" val="0"/>
              </a:ext>
            </a:extLst>
          </a:blip>
          <a:srcRect l="53668" t="31497" r="-1" b="25614"/>
          <a:stretch/>
        </p:blipFill>
        <p:spPr>
          <a:xfrm>
            <a:off x="242218" y="1309532"/>
            <a:ext cx="3421243" cy="2701851"/>
          </a:xfrm>
          <a:prstGeom prst="rect">
            <a:avLst/>
          </a:prstGeom>
        </p:spPr>
      </p:pic>
      <p:sp>
        <p:nvSpPr>
          <p:cNvPr id="10" name="TextBox 9">
            <a:extLst>
              <a:ext uri="{FF2B5EF4-FFF2-40B4-BE49-F238E27FC236}">
                <a16:creationId xmlns:a16="http://schemas.microsoft.com/office/drawing/2014/main" id="{B61787A6-CE2E-43C5-84A5-65176C8B7129}"/>
              </a:ext>
            </a:extLst>
          </p:cNvPr>
          <p:cNvSpPr txBox="1"/>
          <p:nvPr/>
        </p:nvSpPr>
        <p:spPr>
          <a:xfrm>
            <a:off x="0" y="4272459"/>
            <a:ext cx="4213411" cy="1754326"/>
          </a:xfrm>
          <a:prstGeom prst="rect">
            <a:avLst/>
          </a:prstGeom>
          <a:noFill/>
        </p:spPr>
        <p:txBody>
          <a:bodyPr wrap="square" rtlCol="0">
            <a:spAutoFit/>
          </a:bodyPr>
          <a:lstStyle/>
          <a:p>
            <a:r>
              <a:rPr lang="en-US" b="1" dirty="0"/>
              <a:t>     Multi-Site Representation Learning</a:t>
            </a:r>
          </a:p>
          <a:p>
            <a:endParaRPr lang="en-US" b="1" dirty="0"/>
          </a:p>
          <a:p>
            <a:pPr marL="285750" indent="-285750">
              <a:buFont typeface="Arial" panose="020B0604020202020204" pitchFamily="34" charset="0"/>
              <a:buChar char="•"/>
            </a:pPr>
            <a:r>
              <a:rPr lang="en-US" dirty="0"/>
              <a:t>Multi-level Frameworks: group specific + site specific + inter-individual factors</a:t>
            </a:r>
          </a:p>
          <a:p>
            <a:endParaRPr lang="en-US" dirty="0"/>
          </a:p>
          <a:p>
            <a:pPr marL="285750" indent="-285750">
              <a:buFont typeface="Arial" panose="020B0604020202020204" pitchFamily="34" charset="0"/>
              <a:buChar char="•"/>
            </a:pPr>
            <a:r>
              <a:rPr lang="en-US" dirty="0"/>
              <a:t>Site-specific distribution shifts</a:t>
            </a:r>
          </a:p>
        </p:txBody>
      </p:sp>
      <p:cxnSp>
        <p:nvCxnSpPr>
          <p:cNvPr id="15" name="Straight Connector 14">
            <a:extLst>
              <a:ext uri="{FF2B5EF4-FFF2-40B4-BE49-F238E27FC236}">
                <a16:creationId xmlns:a16="http://schemas.microsoft.com/office/drawing/2014/main" id="{3E5AF6FD-6F7A-4A1E-B8E5-D039894268DD}"/>
              </a:ext>
            </a:extLst>
          </p:cNvPr>
          <p:cNvCxnSpPr>
            <a:cxnSpLocks/>
          </p:cNvCxnSpPr>
          <p:nvPr/>
        </p:nvCxnSpPr>
        <p:spPr>
          <a:xfrm flipH="1">
            <a:off x="4086098" y="831215"/>
            <a:ext cx="1" cy="547993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3ECA239-FCB3-41F7-9312-0C33534CE56A}"/>
              </a:ext>
            </a:extLst>
          </p:cNvPr>
          <p:cNvSpPr/>
          <p:nvPr/>
        </p:nvSpPr>
        <p:spPr>
          <a:xfrm>
            <a:off x="6741459" y="1622478"/>
            <a:ext cx="1313974" cy="1300016"/>
          </a:xfrm>
          <a:prstGeom prst="ellipse">
            <a:avLst/>
          </a:prstGeom>
          <a:solidFill>
            <a:schemeClr val="accent1">
              <a:lumMod val="20000"/>
              <a:lumOff val="80000"/>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10000"/>
                  </a:schemeClr>
                </a:solidFill>
              </a:rPr>
              <a:t>ASD   </a:t>
            </a:r>
          </a:p>
        </p:txBody>
      </p:sp>
      <p:sp>
        <p:nvSpPr>
          <p:cNvPr id="51" name="TextBox 50">
            <a:extLst>
              <a:ext uri="{FF2B5EF4-FFF2-40B4-BE49-F238E27FC236}">
                <a16:creationId xmlns:a16="http://schemas.microsoft.com/office/drawing/2014/main" id="{527B5131-0C8E-4FA0-86BE-CACFF191101C}"/>
              </a:ext>
            </a:extLst>
          </p:cNvPr>
          <p:cNvSpPr txBox="1"/>
          <p:nvPr/>
        </p:nvSpPr>
        <p:spPr>
          <a:xfrm>
            <a:off x="4437856" y="4272459"/>
            <a:ext cx="4213411" cy="1754326"/>
          </a:xfrm>
          <a:prstGeom prst="rect">
            <a:avLst/>
          </a:prstGeom>
          <a:noFill/>
        </p:spPr>
        <p:txBody>
          <a:bodyPr wrap="square" rtlCol="0">
            <a:spAutoFit/>
          </a:bodyPr>
          <a:lstStyle/>
          <a:p>
            <a:r>
              <a:rPr lang="en-US" b="1" dirty="0"/>
              <a:t>Nuanced Clinical Characterizations</a:t>
            </a:r>
          </a:p>
          <a:p>
            <a:endParaRPr lang="en-US" b="1" dirty="0"/>
          </a:p>
          <a:p>
            <a:pPr marL="285750" indent="-285750">
              <a:buFont typeface="Arial" panose="020B0604020202020204" pitchFamily="34" charset="0"/>
              <a:buChar char="•"/>
            </a:pPr>
            <a:r>
              <a:rPr lang="en-US" dirty="0"/>
              <a:t>Uncovering Disease Subtypes from Connectivity Data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Comorbidities among disorders</a:t>
            </a:r>
          </a:p>
        </p:txBody>
      </p:sp>
      <p:sp>
        <p:nvSpPr>
          <p:cNvPr id="56" name="Oval 55">
            <a:extLst>
              <a:ext uri="{FF2B5EF4-FFF2-40B4-BE49-F238E27FC236}">
                <a16:creationId xmlns:a16="http://schemas.microsoft.com/office/drawing/2014/main" id="{4502881B-E1CB-48DB-BA26-2C58036BF4C4}"/>
              </a:ext>
            </a:extLst>
          </p:cNvPr>
          <p:cNvSpPr/>
          <p:nvPr/>
        </p:nvSpPr>
        <p:spPr>
          <a:xfrm>
            <a:off x="7681342" y="1622477"/>
            <a:ext cx="1313974" cy="1300017"/>
          </a:xfrm>
          <a:prstGeom prst="ellipse">
            <a:avLst/>
          </a:prstGeom>
          <a:solidFill>
            <a:schemeClr val="accent1">
              <a:lumMod val="20000"/>
              <a:lumOff val="80000"/>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10000"/>
                  </a:schemeClr>
                </a:solidFill>
              </a:rPr>
              <a:t>   ADHD</a:t>
            </a:r>
          </a:p>
        </p:txBody>
      </p:sp>
      <p:cxnSp>
        <p:nvCxnSpPr>
          <p:cNvPr id="57" name="Straight Arrow Connector 56">
            <a:extLst>
              <a:ext uri="{FF2B5EF4-FFF2-40B4-BE49-F238E27FC236}">
                <a16:creationId xmlns:a16="http://schemas.microsoft.com/office/drawing/2014/main" id="{711D4C08-C661-4388-92D2-D951EAD4940B}"/>
              </a:ext>
            </a:extLst>
          </p:cNvPr>
          <p:cNvCxnSpPr>
            <a:cxnSpLocks/>
          </p:cNvCxnSpPr>
          <p:nvPr/>
        </p:nvCxnSpPr>
        <p:spPr>
          <a:xfrm flipV="1">
            <a:off x="7879976" y="2492188"/>
            <a:ext cx="0" cy="43030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03585E1-BC54-472B-A342-4D96F3FFA5C7}"/>
              </a:ext>
            </a:extLst>
          </p:cNvPr>
          <p:cNvSpPr txBox="1"/>
          <p:nvPr/>
        </p:nvSpPr>
        <p:spPr>
          <a:xfrm>
            <a:off x="7188660" y="3052935"/>
            <a:ext cx="1713122" cy="276999"/>
          </a:xfrm>
          <a:prstGeom prst="rect">
            <a:avLst/>
          </a:prstGeom>
          <a:noFill/>
        </p:spPr>
        <p:txBody>
          <a:bodyPr wrap="square" rtlCol="0">
            <a:spAutoFit/>
          </a:bodyPr>
          <a:lstStyle/>
          <a:p>
            <a:r>
              <a:rPr lang="en-US" sz="1200" b="1" dirty="0"/>
              <a:t>symptomatic overlap</a:t>
            </a:r>
          </a:p>
        </p:txBody>
      </p:sp>
      <p:sp>
        <p:nvSpPr>
          <p:cNvPr id="2" name="Pentagon 1">
            <a:extLst>
              <a:ext uri="{FF2B5EF4-FFF2-40B4-BE49-F238E27FC236}">
                <a16:creationId xmlns:a16="http://schemas.microsoft.com/office/drawing/2014/main" id="{EE9576DD-A7A2-4304-B9CE-8F2F39462D72}"/>
              </a:ext>
            </a:extLst>
          </p:cNvPr>
          <p:cNvSpPr/>
          <p:nvPr/>
        </p:nvSpPr>
        <p:spPr>
          <a:xfrm>
            <a:off x="4849099" y="1984232"/>
            <a:ext cx="743665" cy="709127"/>
          </a:xfrm>
          <a:prstGeom prst="pentagon">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95000"/>
                    <a:lumOff val="5000"/>
                  </a:schemeClr>
                </a:solidFill>
              </a:rPr>
              <a:t>ASD</a:t>
            </a:r>
          </a:p>
        </p:txBody>
      </p:sp>
      <p:sp>
        <p:nvSpPr>
          <p:cNvPr id="3" name="Oval 2">
            <a:extLst>
              <a:ext uri="{FF2B5EF4-FFF2-40B4-BE49-F238E27FC236}">
                <a16:creationId xmlns:a16="http://schemas.microsoft.com/office/drawing/2014/main" id="{FE56022F-61D7-4716-B900-F5A7963FF485}"/>
              </a:ext>
            </a:extLst>
          </p:cNvPr>
          <p:cNvSpPr/>
          <p:nvPr/>
        </p:nvSpPr>
        <p:spPr>
          <a:xfrm>
            <a:off x="4133103" y="1028445"/>
            <a:ext cx="1009732" cy="6125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ASPERGERS SYNDROME</a:t>
            </a:r>
          </a:p>
        </p:txBody>
      </p:sp>
      <p:sp>
        <p:nvSpPr>
          <p:cNvPr id="16" name="Oval 15">
            <a:extLst>
              <a:ext uri="{FF2B5EF4-FFF2-40B4-BE49-F238E27FC236}">
                <a16:creationId xmlns:a16="http://schemas.microsoft.com/office/drawing/2014/main" id="{708D3720-F591-43B4-A0A3-D29EE84CA308}"/>
              </a:ext>
            </a:extLst>
          </p:cNvPr>
          <p:cNvSpPr/>
          <p:nvPr/>
        </p:nvSpPr>
        <p:spPr>
          <a:xfrm>
            <a:off x="5731727" y="1210812"/>
            <a:ext cx="1009732" cy="612574"/>
          </a:xfrm>
          <a:prstGeom prst="ellipse">
            <a:avLst/>
          </a:prstGeom>
          <a:solidFill>
            <a:schemeClr val="accent5">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ASPERGERS SYNDROME</a:t>
            </a:r>
          </a:p>
        </p:txBody>
      </p:sp>
      <p:sp>
        <p:nvSpPr>
          <p:cNvPr id="18" name="Oval 17">
            <a:extLst>
              <a:ext uri="{FF2B5EF4-FFF2-40B4-BE49-F238E27FC236}">
                <a16:creationId xmlns:a16="http://schemas.microsoft.com/office/drawing/2014/main" id="{7FA9F843-D1FE-4B94-948D-EFDA71996218}"/>
              </a:ext>
            </a:extLst>
          </p:cNvPr>
          <p:cNvSpPr/>
          <p:nvPr/>
        </p:nvSpPr>
        <p:spPr>
          <a:xfrm>
            <a:off x="4184208" y="3033580"/>
            <a:ext cx="1009732" cy="612574"/>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RETT SYNDROME</a:t>
            </a:r>
          </a:p>
        </p:txBody>
      </p:sp>
      <p:sp>
        <p:nvSpPr>
          <p:cNvPr id="19" name="Oval 18">
            <a:extLst>
              <a:ext uri="{FF2B5EF4-FFF2-40B4-BE49-F238E27FC236}">
                <a16:creationId xmlns:a16="http://schemas.microsoft.com/office/drawing/2014/main" id="{F989D1AF-1754-4E2E-8AB4-73DB8F912CC6}"/>
              </a:ext>
            </a:extLst>
          </p:cNvPr>
          <p:cNvSpPr/>
          <p:nvPr/>
        </p:nvSpPr>
        <p:spPr>
          <a:xfrm>
            <a:off x="5725347" y="2864022"/>
            <a:ext cx="1009732" cy="612574"/>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AUTISM</a:t>
            </a:r>
          </a:p>
        </p:txBody>
      </p:sp>
      <p:cxnSp>
        <p:nvCxnSpPr>
          <p:cNvPr id="6" name="Straight Arrow Connector 5">
            <a:extLst>
              <a:ext uri="{FF2B5EF4-FFF2-40B4-BE49-F238E27FC236}">
                <a16:creationId xmlns:a16="http://schemas.microsoft.com/office/drawing/2014/main" id="{AED69C08-909B-4EEF-BC0D-DC100EC9A1D3}"/>
              </a:ext>
            </a:extLst>
          </p:cNvPr>
          <p:cNvCxnSpPr>
            <a:cxnSpLocks/>
          </p:cNvCxnSpPr>
          <p:nvPr/>
        </p:nvCxnSpPr>
        <p:spPr>
          <a:xfrm flipV="1">
            <a:off x="5547497" y="1822188"/>
            <a:ext cx="273082" cy="287124"/>
          </a:xfrm>
          <a:prstGeom prst="straightConnector1">
            <a:avLst/>
          </a:prstGeom>
          <a:ln w="57150">
            <a:tailEnd type="triangle"/>
          </a:ln>
        </p:spPr>
        <p:style>
          <a:lnRef idx="1">
            <a:schemeClr val="accent5"/>
          </a:lnRef>
          <a:fillRef idx="0">
            <a:schemeClr val="accent5"/>
          </a:fillRef>
          <a:effectRef idx="0">
            <a:schemeClr val="accent5"/>
          </a:effectRef>
          <a:fontRef idx="minor">
            <a:schemeClr val="tx1"/>
          </a:fontRef>
        </p:style>
      </p:cxnSp>
      <p:cxnSp>
        <p:nvCxnSpPr>
          <p:cNvPr id="21" name="Straight Arrow Connector 20">
            <a:extLst>
              <a:ext uri="{FF2B5EF4-FFF2-40B4-BE49-F238E27FC236}">
                <a16:creationId xmlns:a16="http://schemas.microsoft.com/office/drawing/2014/main" id="{7043A038-18A4-4D3A-B898-8AF926109F85}"/>
              </a:ext>
            </a:extLst>
          </p:cNvPr>
          <p:cNvCxnSpPr>
            <a:cxnSpLocks/>
          </p:cNvCxnSpPr>
          <p:nvPr/>
        </p:nvCxnSpPr>
        <p:spPr>
          <a:xfrm>
            <a:off x="5547497" y="2539426"/>
            <a:ext cx="412946" cy="198208"/>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26" name="Straight Arrow Connector 25">
            <a:extLst>
              <a:ext uri="{FF2B5EF4-FFF2-40B4-BE49-F238E27FC236}">
                <a16:creationId xmlns:a16="http://schemas.microsoft.com/office/drawing/2014/main" id="{194FC9D7-8C28-4519-A446-D89BD4823E57}"/>
              </a:ext>
            </a:extLst>
          </p:cNvPr>
          <p:cNvCxnSpPr>
            <a:cxnSpLocks/>
          </p:cNvCxnSpPr>
          <p:nvPr/>
        </p:nvCxnSpPr>
        <p:spPr>
          <a:xfrm flipH="1" flipV="1">
            <a:off x="4689074" y="1773741"/>
            <a:ext cx="225715" cy="335571"/>
          </a:xfrm>
          <a:prstGeom prst="straightConnector1">
            <a:avLst/>
          </a:prstGeom>
          <a:ln w="5715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30" name="Straight Arrow Connector 29">
            <a:extLst>
              <a:ext uri="{FF2B5EF4-FFF2-40B4-BE49-F238E27FC236}">
                <a16:creationId xmlns:a16="http://schemas.microsoft.com/office/drawing/2014/main" id="{6396711F-8084-4835-93C5-9C6A33BA86F2}"/>
              </a:ext>
            </a:extLst>
          </p:cNvPr>
          <p:cNvCxnSpPr>
            <a:cxnSpLocks/>
          </p:cNvCxnSpPr>
          <p:nvPr/>
        </p:nvCxnSpPr>
        <p:spPr>
          <a:xfrm flipH="1">
            <a:off x="4539631" y="2583544"/>
            <a:ext cx="338085" cy="332428"/>
          </a:xfrm>
          <a:prstGeom prst="straightConnector1">
            <a:avLst/>
          </a:prstGeom>
          <a:ln w="57150">
            <a:solidFill>
              <a:srgbClr val="7030A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11437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E631185-A03F-49EF-94EB-382D3DAB7187}"/>
              </a:ext>
            </a:extLst>
          </p:cNvPr>
          <p:cNvSpPr>
            <a:spLocks noGrp="1"/>
          </p:cNvSpPr>
          <p:nvPr>
            <p:ph idx="4294967295"/>
          </p:nvPr>
        </p:nvSpPr>
        <p:spPr>
          <a:xfrm>
            <a:off x="323215" y="1267401"/>
            <a:ext cx="7997825" cy="4022725"/>
          </a:xfrm>
        </p:spPr>
        <p:txBody>
          <a:bodyPr/>
          <a:lstStyle/>
          <a:p>
            <a:r>
              <a:rPr lang="en-US" dirty="0">
                <a:effectLst/>
              </a:rPr>
              <a:t>This work has generously been supported by </a:t>
            </a:r>
          </a:p>
          <a:p>
            <a:pPr>
              <a:buFont typeface="Arial" panose="020B0604020202020204" pitchFamily="34" charset="0"/>
              <a:buChar char="•"/>
            </a:pPr>
            <a:r>
              <a:rPr lang="en-US" b="1" dirty="0">
                <a:effectLst/>
              </a:rPr>
              <a:t> National Science Foundation </a:t>
            </a:r>
            <a:r>
              <a:rPr lang="en-US" dirty="0">
                <a:effectLst/>
              </a:rPr>
              <a:t>CRCNS award 1822575 and CAREER award 1845430 </a:t>
            </a:r>
          </a:p>
          <a:p>
            <a:pPr>
              <a:buFont typeface="Arial" panose="020B0604020202020204" pitchFamily="34" charset="0"/>
              <a:buChar char="•"/>
            </a:pPr>
            <a:r>
              <a:rPr lang="en-US" b="1" dirty="0">
                <a:effectLst/>
              </a:rPr>
              <a:t> National Institute of Mental Health </a:t>
            </a:r>
            <a:r>
              <a:rPr lang="en-US" dirty="0">
                <a:effectLst/>
              </a:rPr>
              <a:t>(R01 MH085328-09, R01MH078160-07, K01 MH109766 and R01 MH106564)</a:t>
            </a:r>
            <a:endParaRPr lang="en-US" dirty="0"/>
          </a:p>
          <a:p>
            <a:pPr>
              <a:buFont typeface="Arial" panose="020B0604020202020204" pitchFamily="34" charset="0"/>
              <a:buChar char="•"/>
            </a:pPr>
            <a:r>
              <a:rPr lang="en-US" b="1" dirty="0">
                <a:effectLst/>
              </a:rPr>
              <a:t> National Institute of Neurological Disorders and Stroke </a:t>
            </a:r>
            <a:r>
              <a:rPr lang="en-US" dirty="0">
                <a:effectLst/>
              </a:rPr>
              <a:t>(R01NS048527-08)</a:t>
            </a:r>
          </a:p>
          <a:p>
            <a:pPr>
              <a:buFont typeface="Arial" panose="020B0604020202020204" pitchFamily="34" charset="0"/>
              <a:buChar char="•"/>
            </a:pPr>
            <a:r>
              <a:rPr lang="en-US" b="1" dirty="0">
                <a:effectLst/>
              </a:rPr>
              <a:t> The Autism Speaks foundation</a:t>
            </a:r>
            <a:endParaRPr lang="en-US" b="1" dirty="0"/>
          </a:p>
        </p:txBody>
      </p:sp>
      <p:pic>
        <p:nvPicPr>
          <p:cNvPr id="2050" name="Picture 2" descr="National Science Foundation - Wikipedia">
            <a:extLst>
              <a:ext uri="{FF2B5EF4-FFF2-40B4-BE49-F238E27FC236}">
                <a16:creationId xmlns:a16="http://schemas.microsoft.com/office/drawing/2014/main" id="{477D13D8-5FBC-4092-A7BB-346804E67B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110" y="4312285"/>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IMH Further Clarifies Exploratory/Developmental Grant (R21) Policy –  Association for Psychological Science – APS">
            <a:extLst>
              <a:ext uri="{FF2B5EF4-FFF2-40B4-BE49-F238E27FC236}">
                <a16:creationId xmlns:a16="http://schemas.microsoft.com/office/drawing/2014/main" id="{83811D0E-EB7A-4DCA-8608-D7F43C37B3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9166" y="4312285"/>
            <a:ext cx="245745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National Institute of Neurological Disorders and Stroke (NINDS) | Federal  Labs">
            <a:extLst>
              <a:ext uri="{FF2B5EF4-FFF2-40B4-BE49-F238E27FC236}">
                <a16:creationId xmlns:a16="http://schemas.microsoft.com/office/drawing/2014/main" id="{7DF5E760-2B65-493C-B415-1E2D5BD422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6616" y="4636327"/>
            <a:ext cx="2364636" cy="130759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utism speaks (@autismspeaks) | Twitter">
            <a:extLst>
              <a:ext uri="{FF2B5EF4-FFF2-40B4-BE49-F238E27FC236}">
                <a16:creationId xmlns:a16="http://schemas.microsoft.com/office/drawing/2014/main" id="{C00728B2-D5A2-4D2D-981A-71B0CC3EB5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5622" y="4518069"/>
            <a:ext cx="1470835" cy="1470835"/>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8BFF43F6-8436-410E-B290-7FF4FB09C1E3}"/>
              </a:ext>
            </a:extLst>
          </p:cNvPr>
          <p:cNvSpPr txBox="1">
            <a:spLocks/>
          </p:cNvSpPr>
          <p:nvPr/>
        </p:nvSpPr>
        <p:spPr>
          <a:xfrm>
            <a:off x="-2631440" y="-619760"/>
            <a:ext cx="7543800" cy="14509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4300" dirty="0"/>
              <a:t>                   Acknowledgements</a:t>
            </a:r>
          </a:p>
        </p:txBody>
      </p:sp>
      <p:cxnSp>
        <p:nvCxnSpPr>
          <p:cNvPr id="12" name="Straight Connector 11">
            <a:extLst>
              <a:ext uri="{FF2B5EF4-FFF2-40B4-BE49-F238E27FC236}">
                <a16:creationId xmlns:a16="http://schemas.microsoft.com/office/drawing/2014/main" id="{DB762171-B879-4954-9243-961A7CBAB1DC}"/>
              </a:ext>
            </a:extLst>
          </p:cNvPr>
          <p:cNvCxnSpPr/>
          <p:nvPr/>
        </p:nvCxnSpPr>
        <p:spPr>
          <a:xfrm>
            <a:off x="121920"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54824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B346F-5774-4C66-9CD9-03D3D5230FFF}"/>
              </a:ext>
            </a:extLst>
          </p:cNvPr>
          <p:cNvSpPr txBox="1">
            <a:spLocks/>
          </p:cNvSpPr>
          <p:nvPr/>
        </p:nvSpPr>
        <p:spPr>
          <a:xfrm>
            <a:off x="-2631440" y="-619760"/>
            <a:ext cx="7543800" cy="14509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4300" dirty="0"/>
              <a:t>                   Acknowledgements</a:t>
            </a:r>
          </a:p>
        </p:txBody>
      </p:sp>
      <p:cxnSp>
        <p:nvCxnSpPr>
          <p:cNvPr id="3" name="Straight Connector 2">
            <a:extLst>
              <a:ext uri="{FF2B5EF4-FFF2-40B4-BE49-F238E27FC236}">
                <a16:creationId xmlns:a16="http://schemas.microsoft.com/office/drawing/2014/main" id="{520AB1FD-A31A-4AC9-908D-CAFAE0A1E0EC}"/>
              </a:ext>
            </a:extLst>
          </p:cNvPr>
          <p:cNvCxnSpPr/>
          <p:nvPr/>
        </p:nvCxnSpPr>
        <p:spPr>
          <a:xfrm>
            <a:off x="121920"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person, person, smiling, posing&#10;&#10;Description automatically generated">
            <a:extLst>
              <a:ext uri="{FF2B5EF4-FFF2-40B4-BE49-F238E27FC236}">
                <a16:creationId xmlns:a16="http://schemas.microsoft.com/office/drawing/2014/main" id="{44C7AB8E-B137-44BA-A716-A3A1698ECA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8629" y="1403362"/>
            <a:ext cx="1021414" cy="1273584"/>
          </a:xfrm>
          <a:prstGeom prst="rect">
            <a:avLst/>
          </a:prstGeom>
        </p:spPr>
      </p:pic>
      <p:sp>
        <p:nvSpPr>
          <p:cNvPr id="6" name="TextBox 5">
            <a:extLst>
              <a:ext uri="{FF2B5EF4-FFF2-40B4-BE49-F238E27FC236}">
                <a16:creationId xmlns:a16="http://schemas.microsoft.com/office/drawing/2014/main" id="{ACFA827B-7239-4C94-BA04-44ED989ED5C9}"/>
              </a:ext>
            </a:extLst>
          </p:cNvPr>
          <p:cNvSpPr txBox="1"/>
          <p:nvPr/>
        </p:nvSpPr>
        <p:spPr>
          <a:xfrm>
            <a:off x="1256393" y="2829783"/>
            <a:ext cx="3171463" cy="646331"/>
          </a:xfrm>
          <a:prstGeom prst="rect">
            <a:avLst/>
          </a:prstGeom>
          <a:noFill/>
        </p:spPr>
        <p:txBody>
          <a:bodyPr wrap="square" rtlCol="0">
            <a:spAutoFit/>
          </a:bodyPr>
          <a:lstStyle/>
          <a:p>
            <a:pPr algn="ctr"/>
            <a:r>
              <a:rPr lang="en-US" dirty="0"/>
              <a:t>Dr. Archana </a:t>
            </a:r>
          </a:p>
          <a:p>
            <a:pPr algn="ctr"/>
            <a:r>
              <a:rPr lang="en-US" dirty="0"/>
              <a:t>Venkataraman</a:t>
            </a:r>
          </a:p>
        </p:txBody>
      </p:sp>
      <p:sp>
        <p:nvSpPr>
          <p:cNvPr id="7" name="TextBox 6">
            <a:extLst>
              <a:ext uri="{FF2B5EF4-FFF2-40B4-BE49-F238E27FC236}">
                <a16:creationId xmlns:a16="http://schemas.microsoft.com/office/drawing/2014/main" id="{97FA7490-15B9-46F5-93E9-BAE9CBA72F7C}"/>
              </a:ext>
            </a:extLst>
          </p:cNvPr>
          <p:cNvSpPr txBox="1"/>
          <p:nvPr/>
        </p:nvSpPr>
        <p:spPr>
          <a:xfrm>
            <a:off x="2642099" y="2821069"/>
            <a:ext cx="3171463" cy="646331"/>
          </a:xfrm>
          <a:prstGeom prst="rect">
            <a:avLst/>
          </a:prstGeom>
          <a:noFill/>
        </p:spPr>
        <p:txBody>
          <a:bodyPr wrap="square" rtlCol="0">
            <a:spAutoFit/>
          </a:bodyPr>
          <a:lstStyle/>
          <a:p>
            <a:pPr algn="ctr"/>
            <a:r>
              <a:rPr lang="en-US" dirty="0"/>
              <a:t>Naresh</a:t>
            </a:r>
          </a:p>
          <a:p>
            <a:pPr algn="ctr"/>
            <a:r>
              <a:rPr lang="en-US" dirty="0"/>
              <a:t> Nandakumar</a:t>
            </a:r>
          </a:p>
        </p:txBody>
      </p:sp>
      <p:sp>
        <p:nvSpPr>
          <p:cNvPr id="8" name="TextBox 7">
            <a:extLst>
              <a:ext uri="{FF2B5EF4-FFF2-40B4-BE49-F238E27FC236}">
                <a16:creationId xmlns:a16="http://schemas.microsoft.com/office/drawing/2014/main" id="{936D9E77-E1AC-45DF-A74B-EED01A916EC9}"/>
              </a:ext>
            </a:extLst>
          </p:cNvPr>
          <p:cNvSpPr txBox="1"/>
          <p:nvPr/>
        </p:nvSpPr>
        <p:spPr>
          <a:xfrm>
            <a:off x="4106545" y="2812355"/>
            <a:ext cx="3171463" cy="646331"/>
          </a:xfrm>
          <a:prstGeom prst="rect">
            <a:avLst/>
          </a:prstGeom>
          <a:noFill/>
        </p:spPr>
        <p:txBody>
          <a:bodyPr wrap="square" rtlCol="0">
            <a:spAutoFit/>
          </a:bodyPr>
          <a:lstStyle/>
          <a:p>
            <a:pPr algn="ctr"/>
            <a:r>
              <a:rPr lang="en-US" dirty="0"/>
              <a:t>Jeffrey</a:t>
            </a:r>
          </a:p>
          <a:p>
            <a:pPr algn="ctr"/>
            <a:r>
              <a:rPr lang="en-US" dirty="0" err="1"/>
              <a:t>Craley</a:t>
            </a:r>
            <a:endParaRPr lang="en-US" dirty="0"/>
          </a:p>
        </p:txBody>
      </p:sp>
      <p:pic>
        <p:nvPicPr>
          <p:cNvPr id="10" name="Picture 9">
            <a:extLst>
              <a:ext uri="{FF2B5EF4-FFF2-40B4-BE49-F238E27FC236}">
                <a16:creationId xmlns:a16="http://schemas.microsoft.com/office/drawing/2014/main" id="{9A0DD2F0-827F-44B4-AFDF-CF3FE36907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3283" y="1421500"/>
            <a:ext cx="1009668" cy="1262084"/>
          </a:xfrm>
          <a:prstGeom prst="rect">
            <a:avLst/>
          </a:prstGeom>
        </p:spPr>
      </p:pic>
      <p:pic>
        <p:nvPicPr>
          <p:cNvPr id="12" name="Picture 11">
            <a:extLst>
              <a:ext uri="{FF2B5EF4-FFF2-40B4-BE49-F238E27FC236}">
                <a16:creationId xmlns:a16="http://schemas.microsoft.com/office/drawing/2014/main" id="{1A0A0C5A-BDEB-4AC5-A3B5-275E56E977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6191" y="1421500"/>
            <a:ext cx="1009668" cy="1262084"/>
          </a:xfrm>
          <a:prstGeom prst="rect">
            <a:avLst/>
          </a:prstGeom>
        </p:spPr>
      </p:pic>
      <p:sp>
        <p:nvSpPr>
          <p:cNvPr id="13" name="TextBox 12">
            <a:extLst>
              <a:ext uri="{FF2B5EF4-FFF2-40B4-BE49-F238E27FC236}">
                <a16:creationId xmlns:a16="http://schemas.microsoft.com/office/drawing/2014/main" id="{383BE398-FCD5-4349-BFEF-10659F2758FC}"/>
              </a:ext>
            </a:extLst>
          </p:cNvPr>
          <p:cNvSpPr txBox="1"/>
          <p:nvPr/>
        </p:nvSpPr>
        <p:spPr>
          <a:xfrm>
            <a:off x="-445272" y="2683584"/>
            <a:ext cx="3171463" cy="923330"/>
          </a:xfrm>
          <a:prstGeom prst="rect">
            <a:avLst/>
          </a:prstGeom>
          <a:noFill/>
        </p:spPr>
        <p:txBody>
          <a:bodyPr wrap="square" rtlCol="0">
            <a:spAutoFit/>
          </a:bodyPr>
          <a:lstStyle/>
          <a:p>
            <a:pPr algn="ctr"/>
            <a:r>
              <a:rPr lang="en-US" b="1" dirty="0"/>
              <a:t>Neural Systems </a:t>
            </a:r>
          </a:p>
          <a:p>
            <a:pPr algn="ctr"/>
            <a:r>
              <a:rPr lang="en-US" b="1" dirty="0"/>
              <a:t>Analysis </a:t>
            </a:r>
            <a:br>
              <a:rPr lang="en-US" b="1" dirty="0"/>
            </a:br>
            <a:r>
              <a:rPr lang="en-US" b="1" dirty="0"/>
              <a:t>Laboratory</a:t>
            </a:r>
            <a:endParaRPr lang="en-US" dirty="0"/>
          </a:p>
        </p:txBody>
      </p:sp>
      <p:sp>
        <p:nvSpPr>
          <p:cNvPr id="14" name="TextBox 13">
            <a:extLst>
              <a:ext uri="{FF2B5EF4-FFF2-40B4-BE49-F238E27FC236}">
                <a16:creationId xmlns:a16="http://schemas.microsoft.com/office/drawing/2014/main" id="{2DBC53F9-C0C0-473E-BFC3-80D9C5ACE168}"/>
              </a:ext>
            </a:extLst>
          </p:cNvPr>
          <p:cNvSpPr txBox="1"/>
          <p:nvPr/>
        </p:nvSpPr>
        <p:spPr>
          <a:xfrm>
            <a:off x="5486899" y="2812355"/>
            <a:ext cx="3171463" cy="646331"/>
          </a:xfrm>
          <a:prstGeom prst="rect">
            <a:avLst/>
          </a:prstGeom>
          <a:noFill/>
        </p:spPr>
        <p:txBody>
          <a:bodyPr wrap="square" rtlCol="0">
            <a:spAutoFit/>
          </a:bodyPr>
          <a:lstStyle/>
          <a:p>
            <a:pPr algn="ctr"/>
            <a:r>
              <a:rPr lang="en-US" dirty="0" err="1"/>
              <a:t>Sayan</a:t>
            </a:r>
            <a:r>
              <a:rPr lang="en-US" dirty="0"/>
              <a:t> </a:t>
            </a:r>
          </a:p>
          <a:p>
            <a:pPr algn="ctr"/>
            <a:r>
              <a:rPr lang="en-US" dirty="0"/>
              <a:t>Ghosal</a:t>
            </a:r>
          </a:p>
        </p:txBody>
      </p:sp>
      <p:pic>
        <p:nvPicPr>
          <p:cNvPr id="16" name="Picture 15">
            <a:extLst>
              <a:ext uri="{FF2B5EF4-FFF2-40B4-BE49-F238E27FC236}">
                <a16:creationId xmlns:a16="http://schemas.microsoft.com/office/drawing/2014/main" id="{E339DEAB-A79F-4B1B-9AA2-7AE8D9798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99099" y="1435965"/>
            <a:ext cx="992786" cy="1240982"/>
          </a:xfrm>
          <a:prstGeom prst="rect">
            <a:avLst/>
          </a:prstGeom>
        </p:spPr>
      </p:pic>
      <p:sp>
        <p:nvSpPr>
          <p:cNvPr id="17" name="TextBox 16">
            <a:extLst>
              <a:ext uri="{FF2B5EF4-FFF2-40B4-BE49-F238E27FC236}">
                <a16:creationId xmlns:a16="http://schemas.microsoft.com/office/drawing/2014/main" id="{6D440E77-072E-4838-906A-1792D1FBF07E}"/>
              </a:ext>
            </a:extLst>
          </p:cNvPr>
          <p:cNvSpPr txBox="1"/>
          <p:nvPr/>
        </p:nvSpPr>
        <p:spPr>
          <a:xfrm>
            <a:off x="-445272" y="5552543"/>
            <a:ext cx="3171463" cy="646331"/>
          </a:xfrm>
          <a:prstGeom prst="rect">
            <a:avLst/>
          </a:prstGeom>
          <a:noFill/>
        </p:spPr>
        <p:txBody>
          <a:bodyPr wrap="square" rtlCol="0">
            <a:spAutoFit/>
          </a:bodyPr>
          <a:lstStyle/>
          <a:p>
            <a:pPr algn="ctr"/>
            <a:r>
              <a:rPr lang="en-US" b="1" dirty="0"/>
              <a:t>Johns Hopkins </a:t>
            </a:r>
          </a:p>
          <a:p>
            <a:pPr algn="ctr"/>
            <a:r>
              <a:rPr lang="en-US" b="1" dirty="0"/>
              <a:t>School of Medicine</a:t>
            </a:r>
          </a:p>
        </p:txBody>
      </p:sp>
      <p:pic>
        <p:nvPicPr>
          <p:cNvPr id="19" name="Picture 18">
            <a:extLst>
              <a:ext uri="{FF2B5EF4-FFF2-40B4-BE49-F238E27FC236}">
                <a16:creationId xmlns:a16="http://schemas.microsoft.com/office/drawing/2014/main" id="{313E4FC7-6314-468F-BAFA-0AC6E7E722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9428" y="1499933"/>
            <a:ext cx="1962062" cy="1080441"/>
          </a:xfrm>
          <a:prstGeom prst="rect">
            <a:avLst/>
          </a:prstGeom>
        </p:spPr>
      </p:pic>
      <p:pic>
        <p:nvPicPr>
          <p:cNvPr id="20" name="Picture 19" descr="A screenshot of a cell phone&#10;&#10;Description generated with very high confidence">
            <a:extLst>
              <a:ext uri="{FF2B5EF4-FFF2-40B4-BE49-F238E27FC236}">
                <a16:creationId xmlns:a16="http://schemas.microsoft.com/office/drawing/2014/main" id="{FB05C847-5D8C-41B4-8DB9-A33DF2734F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240" y="3971495"/>
            <a:ext cx="2187981" cy="1093991"/>
          </a:xfrm>
          <a:prstGeom prst="rect">
            <a:avLst/>
          </a:prstGeom>
        </p:spPr>
      </p:pic>
      <p:pic>
        <p:nvPicPr>
          <p:cNvPr id="22" name="Picture 21">
            <a:extLst>
              <a:ext uri="{FF2B5EF4-FFF2-40B4-BE49-F238E27FC236}">
                <a16:creationId xmlns:a16="http://schemas.microsoft.com/office/drawing/2014/main" id="{5A13567E-FB2B-4905-BEDC-99B746FE479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31416" y="4129383"/>
            <a:ext cx="1021415" cy="1266218"/>
          </a:xfrm>
          <a:prstGeom prst="rect">
            <a:avLst/>
          </a:prstGeom>
        </p:spPr>
      </p:pic>
      <p:sp>
        <p:nvSpPr>
          <p:cNvPr id="23" name="TextBox 22">
            <a:extLst>
              <a:ext uri="{FF2B5EF4-FFF2-40B4-BE49-F238E27FC236}">
                <a16:creationId xmlns:a16="http://schemas.microsoft.com/office/drawing/2014/main" id="{D808AC92-0F1C-4608-9CE7-DDDBD1870A13}"/>
              </a:ext>
            </a:extLst>
          </p:cNvPr>
          <p:cNvSpPr txBox="1"/>
          <p:nvPr/>
        </p:nvSpPr>
        <p:spPr>
          <a:xfrm>
            <a:off x="1256392" y="5481884"/>
            <a:ext cx="3171463" cy="646331"/>
          </a:xfrm>
          <a:prstGeom prst="rect">
            <a:avLst/>
          </a:prstGeom>
          <a:noFill/>
        </p:spPr>
        <p:txBody>
          <a:bodyPr wrap="square" rtlCol="0">
            <a:spAutoFit/>
          </a:bodyPr>
          <a:lstStyle/>
          <a:p>
            <a:pPr algn="ctr"/>
            <a:r>
              <a:rPr lang="en-US" dirty="0"/>
              <a:t>Dr. Stewart</a:t>
            </a:r>
          </a:p>
          <a:p>
            <a:pPr algn="ctr"/>
            <a:r>
              <a:rPr lang="en-US" dirty="0" err="1"/>
              <a:t>Mostofsky</a:t>
            </a:r>
            <a:endParaRPr lang="en-US" dirty="0"/>
          </a:p>
        </p:txBody>
      </p:sp>
      <p:sp>
        <p:nvSpPr>
          <p:cNvPr id="24" name="TextBox 23">
            <a:extLst>
              <a:ext uri="{FF2B5EF4-FFF2-40B4-BE49-F238E27FC236}">
                <a16:creationId xmlns:a16="http://schemas.microsoft.com/office/drawing/2014/main" id="{A8F00F7C-29DA-45EF-BC4F-5E033C6294E2}"/>
              </a:ext>
            </a:extLst>
          </p:cNvPr>
          <p:cNvSpPr txBox="1"/>
          <p:nvPr/>
        </p:nvSpPr>
        <p:spPr>
          <a:xfrm>
            <a:off x="2680865" y="5489437"/>
            <a:ext cx="3171463" cy="646331"/>
          </a:xfrm>
          <a:prstGeom prst="rect">
            <a:avLst/>
          </a:prstGeom>
          <a:noFill/>
        </p:spPr>
        <p:txBody>
          <a:bodyPr wrap="square" rtlCol="0">
            <a:spAutoFit/>
          </a:bodyPr>
          <a:lstStyle/>
          <a:p>
            <a:pPr algn="ctr"/>
            <a:r>
              <a:rPr lang="en-US" dirty="0"/>
              <a:t>Dr. Mary Beth</a:t>
            </a:r>
          </a:p>
          <a:p>
            <a:pPr algn="ctr"/>
            <a:r>
              <a:rPr lang="en-US" dirty="0" err="1"/>
              <a:t>Nebel</a:t>
            </a:r>
            <a:endParaRPr lang="en-US" dirty="0"/>
          </a:p>
        </p:txBody>
      </p:sp>
      <p:pic>
        <p:nvPicPr>
          <p:cNvPr id="26" name="Picture 25">
            <a:extLst>
              <a:ext uri="{FF2B5EF4-FFF2-40B4-BE49-F238E27FC236}">
                <a16:creationId xmlns:a16="http://schemas.microsoft.com/office/drawing/2014/main" id="{FA77F57F-405A-4749-8005-3DAC8C5BB65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19977" y="4121829"/>
            <a:ext cx="998815" cy="1266219"/>
          </a:xfrm>
          <a:prstGeom prst="rect">
            <a:avLst/>
          </a:prstGeom>
        </p:spPr>
      </p:pic>
      <p:sp>
        <p:nvSpPr>
          <p:cNvPr id="21" name="TextBox 20">
            <a:extLst>
              <a:ext uri="{FF2B5EF4-FFF2-40B4-BE49-F238E27FC236}">
                <a16:creationId xmlns:a16="http://schemas.microsoft.com/office/drawing/2014/main" id="{147EAAB2-D576-403C-9D72-F34410827B90}"/>
              </a:ext>
            </a:extLst>
          </p:cNvPr>
          <p:cNvSpPr txBox="1"/>
          <p:nvPr/>
        </p:nvSpPr>
        <p:spPr>
          <a:xfrm>
            <a:off x="6867253" y="2803641"/>
            <a:ext cx="3171463" cy="646331"/>
          </a:xfrm>
          <a:prstGeom prst="rect">
            <a:avLst/>
          </a:prstGeom>
          <a:noFill/>
        </p:spPr>
        <p:txBody>
          <a:bodyPr wrap="square" rtlCol="0">
            <a:spAutoFit/>
          </a:bodyPr>
          <a:lstStyle/>
          <a:p>
            <a:pPr algn="ctr"/>
            <a:r>
              <a:rPr lang="en-US" dirty="0"/>
              <a:t>Ravi</a:t>
            </a:r>
          </a:p>
          <a:p>
            <a:pPr algn="ctr"/>
            <a:r>
              <a:rPr lang="en-US" dirty="0"/>
              <a:t>Shankar</a:t>
            </a:r>
          </a:p>
        </p:txBody>
      </p:sp>
      <p:pic>
        <p:nvPicPr>
          <p:cNvPr id="9" name="Picture 8" descr="A picture containing person, person, suit, necktie&#10;&#10;Description automatically generated">
            <a:extLst>
              <a:ext uri="{FF2B5EF4-FFF2-40B4-BE49-F238E27FC236}">
                <a16:creationId xmlns:a16="http://schemas.microsoft.com/office/drawing/2014/main" id="{76E67BAB-1A73-4809-A355-A9531AE7033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9517" y="1421500"/>
            <a:ext cx="992786" cy="1240983"/>
          </a:xfrm>
          <a:prstGeom prst="rect">
            <a:avLst/>
          </a:prstGeom>
        </p:spPr>
      </p:pic>
      <p:pic>
        <p:nvPicPr>
          <p:cNvPr id="1026" name="Picture 2" descr="Deana CROCETTI | Research Scientist | Kennedy Krieger Institute | KKI | The  Center for Neurodevelopmental and Imaging Research">
            <a:extLst>
              <a:ext uri="{FF2B5EF4-FFF2-40B4-BE49-F238E27FC236}">
                <a16:creationId xmlns:a16="http://schemas.microsoft.com/office/drawing/2014/main" id="{48DD69C2-C31E-449B-809A-35F8DE05DE2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85938" y="4124093"/>
            <a:ext cx="1062817" cy="121920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E2FD4E4E-ACC9-45BC-972B-62DDBC369BE8}"/>
              </a:ext>
            </a:extLst>
          </p:cNvPr>
          <p:cNvSpPr txBox="1"/>
          <p:nvPr/>
        </p:nvSpPr>
        <p:spPr>
          <a:xfrm>
            <a:off x="4031614" y="5472814"/>
            <a:ext cx="3171463" cy="646331"/>
          </a:xfrm>
          <a:prstGeom prst="rect">
            <a:avLst/>
          </a:prstGeom>
          <a:noFill/>
        </p:spPr>
        <p:txBody>
          <a:bodyPr wrap="square" rtlCol="0">
            <a:spAutoFit/>
          </a:bodyPr>
          <a:lstStyle/>
          <a:p>
            <a:pPr algn="ctr"/>
            <a:r>
              <a:rPr lang="en-US" dirty="0"/>
              <a:t>Deana</a:t>
            </a:r>
          </a:p>
          <a:p>
            <a:pPr algn="ctr"/>
            <a:r>
              <a:rPr lang="en-US" dirty="0" err="1"/>
              <a:t>Crocetti</a:t>
            </a:r>
            <a:endParaRPr lang="en-US" dirty="0"/>
          </a:p>
        </p:txBody>
      </p:sp>
      <p:pic>
        <p:nvPicPr>
          <p:cNvPr id="4" name="Picture 2" descr="Nicholas Wymbs and Scott Graft [IMAGE] | EurekAlert! Science News Releases">
            <a:extLst>
              <a:ext uri="{FF2B5EF4-FFF2-40B4-BE49-F238E27FC236}">
                <a16:creationId xmlns:a16="http://schemas.microsoft.com/office/drawing/2014/main" id="{C0289C75-EC3E-4E07-89E1-A4C155585D2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r="48309"/>
          <a:stretch/>
        </p:blipFill>
        <p:spPr bwMode="auto">
          <a:xfrm>
            <a:off x="6437046" y="4109599"/>
            <a:ext cx="945317" cy="1219201"/>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80DCC00F-41EF-488E-B79A-5AB3A2DE099A}"/>
              </a:ext>
            </a:extLst>
          </p:cNvPr>
          <p:cNvSpPr txBox="1"/>
          <p:nvPr/>
        </p:nvSpPr>
        <p:spPr>
          <a:xfrm>
            <a:off x="5353502" y="5472814"/>
            <a:ext cx="3171463" cy="646331"/>
          </a:xfrm>
          <a:prstGeom prst="rect">
            <a:avLst/>
          </a:prstGeom>
          <a:noFill/>
        </p:spPr>
        <p:txBody>
          <a:bodyPr wrap="square" rtlCol="0">
            <a:spAutoFit/>
          </a:bodyPr>
          <a:lstStyle/>
          <a:p>
            <a:pPr algn="ctr"/>
            <a:r>
              <a:rPr lang="en-US" dirty="0"/>
              <a:t>Dr. Nicholas</a:t>
            </a:r>
          </a:p>
          <a:p>
            <a:pPr algn="ctr"/>
            <a:r>
              <a:rPr lang="en-US" dirty="0" err="1"/>
              <a:t>Wymbs</a:t>
            </a:r>
            <a:endParaRPr lang="en-US" dirty="0"/>
          </a:p>
        </p:txBody>
      </p:sp>
      <p:sp>
        <p:nvSpPr>
          <p:cNvPr id="28" name="TextBox 27">
            <a:extLst>
              <a:ext uri="{FF2B5EF4-FFF2-40B4-BE49-F238E27FC236}">
                <a16:creationId xmlns:a16="http://schemas.microsoft.com/office/drawing/2014/main" id="{44312FBE-85F0-4500-AA3C-0531C2F03694}"/>
              </a:ext>
            </a:extLst>
          </p:cNvPr>
          <p:cNvSpPr txBox="1"/>
          <p:nvPr/>
        </p:nvSpPr>
        <p:spPr>
          <a:xfrm>
            <a:off x="6762292" y="5472814"/>
            <a:ext cx="3171463" cy="646331"/>
          </a:xfrm>
          <a:prstGeom prst="rect">
            <a:avLst/>
          </a:prstGeom>
          <a:noFill/>
        </p:spPr>
        <p:txBody>
          <a:bodyPr wrap="square" rtlCol="0">
            <a:spAutoFit/>
          </a:bodyPr>
          <a:lstStyle/>
          <a:p>
            <a:pPr algn="ctr"/>
            <a:r>
              <a:rPr lang="en-US" dirty="0"/>
              <a:t>Joshua </a:t>
            </a:r>
          </a:p>
          <a:p>
            <a:pPr algn="ctr"/>
            <a:r>
              <a:rPr lang="en-US" dirty="0"/>
              <a:t>Robinson</a:t>
            </a:r>
          </a:p>
        </p:txBody>
      </p:sp>
      <p:pic>
        <p:nvPicPr>
          <p:cNvPr id="1028" name="Picture 4" descr="Joshua A Smith - Principal - Broker - Valley Oak Property Management |  LinkedIn">
            <a:extLst>
              <a:ext uri="{FF2B5EF4-FFF2-40B4-BE49-F238E27FC236}">
                <a16:creationId xmlns:a16="http://schemas.microsoft.com/office/drawing/2014/main" id="{541E8DEB-77BD-4E9A-9345-A9876583812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67009" y="4074867"/>
            <a:ext cx="962031" cy="1253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7201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B346F-5774-4C66-9CD9-03D3D5230FFF}"/>
              </a:ext>
            </a:extLst>
          </p:cNvPr>
          <p:cNvSpPr txBox="1">
            <a:spLocks/>
          </p:cNvSpPr>
          <p:nvPr/>
        </p:nvSpPr>
        <p:spPr>
          <a:xfrm>
            <a:off x="-2631440" y="-619760"/>
            <a:ext cx="7543800" cy="14509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4300" dirty="0"/>
              <a:t>                   Acknowledgements</a:t>
            </a:r>
          </a:p>
        </p:txBody>
      </p:sp>
      <p:cxnSp>
        <p:nvCxnSpPr>
          <p:cNvPr id="3" name="Straight Connector 2">
            <a:extLst>
              <a:ext uri="{FF2B5EF4-FFF2-40B4-BE49-F238E27FC236}">
                <a16:creationId xmlns:a16="http://schemas.microsoft.com/office/drawing/2014/main" id="{520AB1FD-A31A-4AC9-908D-CAFAE0A1E0EC}"/>
              </a:ext>
            </a:extLst>
          </p:cNvPr>
          <p:cNvCxnSpPr/>
          <p:nvPr/>
        </p:nvCxnSpPr>
        <p:spPr>
          <a:xfrm>
            <a:off x="121920"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person, person, smiling, posing&#10;&#10;Description automatically generated">
            <a:extLst>
              <a:ext uri="{FF2B5EF4-FFF2-40B4-BE49-F238E27FC236}">
                <a16:creationId xmlns:a16="http://schemas.microsoft.com/office/drawing/2014/main" id="{44C7AB8E-B137-44BA-A716-A3A1698ECA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4538" y="1644937"/>
            <a:ext cx="1021414" cy="1273584"/>
          </a:xfrm>
          <a:prstGeom prst="rect">
            <a:avLst/>
          </a:prstGeom>
        </p:spPr>
      </p:pic>
      <p:sp>
        <p:nvSpPr>
          <p:cNvPr id="6" name="TextBox 5">
            <a:extLst>
              <a:ext uri="{FF2B5EF4-FFF2-40B4-BE49-F238E27FC236}">
                <a16:creationId xmlns:a16="http://schemas.microsoft.com/office/drawing/2014/main" id="{ACFA827B-7239-4C94-BA04-44ED989ED5C9}"/>
              </a:ext>
            </a:extLst>
          </p:cNvPr>
          <p:cNvSpPr txBox="1"/>
          <p:nvPr/>
        </p:nvSpPr>
        <p:spPr>
          <a:xfrm>
            <a:off x="1302302" y="3071358"/>
            <a:ext cx="3171463" cy="646331"/>
          </a:xfrm>
          <a:prstGeom prst="rect">
            <a:avLst/>
          </a:prstGeom>
          <a:noFill/>
        </p:spPr>
        <p:txBody>
          <a:bodyPr wrap="square" rtlCol="0">
            <a:spAutoFit/>
          </a:bodyPr>
          <a:lstStyle/>
          <a:p>
            <a:pPr algn="ctr"/>
            <a:r>
              <a:rPr lang="en-US" dirty="0"/>
              <a:t>Dr. Archana </a:t>
            </a:r>
          </a:p>
          <a:p>
            <a:pPr algn="ctr"/>
            <a:r>
              <a:rPr lang="en-US" dirty="0"/>
              <a:t>Venkataraman</a:t>
            </a:r>
          </a:p>
        </p:txBody>
      </p:sp>
      <p:sp>
        <p:nvSpPr>
          <p:cNvPr id="7" name="TextBox 6">
            <a:extLst>
              <a:ext uri="{FF2B5EF4-FFF2-40B4-BE49-F238E27FC236}">
                <a16:creationId xmlns:a16="http://schemas.microsoft.com/office/drawing/2014/main" id="{97FA7490-15B9-46F5-93E9-BAE9CBA72F7C}"/>
              </a:ext>
            </a:extLst>
          </p:cNvPr>
          <p:cNvSpPr txBox="1"/>
          <p:nvPr/>
        </p:nvSpPr>
        <p:spPr>
          <a:xfrm>
            <a:off x="2688008" y="3062644"/>
            <a:ext cx="3171463" cy="646331"/>
          </a:xfrm>
          <a:prstGeom prst="rect">
            <a:avLst/>
          </a:prstGeom>
          <a:noFill/>
        </p:spPr>
        <p:txBody>
          <a:bodyPr wrap="square" rtlCol="0">
            <a:spAutoFit/>
          </a:bodyPr>
          <a:lstStyle/>
          <a:p>
            <a:pPr algn="ctr"/>
            <a:r>
              <a:rPr lang="en-US" dirty="0"/>
              <a:t>Dr. Amitabh</a:t>
            </a:r>
          </a:p>
          <a:p>
            <a:pPr algn="ctr"/>
            <a:r>
              <a:rPr lang="en-US" dirty="0" err="1"/>
              <a:t>Basu</a:t>
            </a:r>
            <a:endParaRPr lang="en-US" dirty="0"/>
          </a:p>
        </p:txBody>
      </p:sp>
      <p:sp>
        <p:nvSpPr>
          <p:cNvPr id="8" name="TextBox 7">
            <a:extLst>
              <a:ext uri="{FF2B5EF4-FFF2-40B4-BE49-F238E27FC236}">
                <a16:creationId xmlns:a16="http://schemas.microsoft.com/office/drawing/2014/main" id="{936D9E77-E1AC-45DF-A74B-EED01A916EC9}"/>
              </a:ext>
            </a:extLst>
          </p:cNvPr>
          <p:cNvSpPr txBox="1"/>
          <p:nvPr/>
        </p:nvSpPr>
        <p:spPr>
          <a:xfrm>
            <a:off x="4110408" y="3069337"/>
            <a:ext cx="3171463" cy="646331"/>
          </a:xfrm>
          <a:prstGeom prst="rect">
            <a:avLst/>
          </a:prstGeom>
          <a:noFill/>
        </p:spPr>
        <p:txBody>
          <a:bodyPr wrap="square" rtlCol="0">
            <a:spAutoFit/>
          </a:bodyPr>
          <a:lstStyle/>
          <a:p>
            <a:pPr algn="ctr"/>
            <a:r>
              <a:rPr lang="en-US" dirty="0"/>
              <a:t>Dr René</a:t>
            </a:r>
          </a:p>
          <a:p>
            <a:pPr algn="ctr"/>
            <a:r>
              <a:rPr lang="en-US" dirty="0"/>
              <a:t>Vidal</a:t>
            </a:r>
          </a:p>
        </p:txBody>
      </p:sp>
      <p:sp>
        <p:nvSpPr>
          <p:cNvPr id="13" name="TextBox 12">
            <a:extLst>
              <a:ext uri="{FF2B5EF4-FFF2-40B4-BE49-F238E27FC236}">
                <a16:creationId xmlns:a16="http://schemas.microsoft.com/office/drawing/2014/main" id="{383BE398-FCD5-4349-BFEF-10659F2758FC}"/>
              </a:ext>
            </a:extLst>
          </p:cNvPr>
          <p:cNvSpPr txBox="1"/>
          <p:nvPr/>
        </p:nvSpPr>
        <p:spPr>
          <a:xfrm>
            <a:off x="-482745" y="3093700"/>
            <a:ext cx="3171463" cy="646331"/>
          </a:xfrm>
          <a:prstGeom prst="rect">
            <a:avLst/>
          </a:prstGeom>
          <a:noFill/>
        </p:spPr>
        <p:txBody>
          <a:bodyPr wrap="square" rtlCol="0">
            <a:spAutoFit/>
          </a:bodyPr>
          <a:lstStyle/>
          <a:p>
            <a:pPr algn="ctr"/>
            <a:r>
              <a:rPr lang="en-US" b="1" dirty="0"/>
              <a:t>Dissertation</a:t>
            </a:r>
          </a:p>
          <a:p>
            <a:pPr algn="ctr"/>
            <a:r>
              <a:rPr lang="en-US" b="1" dirty="0"/>
              <a:t> Committee</a:t>
            </a:r>
            <a:endParaRPr lang="en-US" dirty="0"/>
          </a:p>
        </p:txBody>
      </p:sp>
      <p:sp>
        <p:nvSpPr>
          <p:cNvPr id="14" name="TextBox 13">
            <a:extLst>
              <a:ext uri="{FF2B5EF4-FFF2-40B4-BE49-F238E27FC236}">
                <a16:creationId xmlns:a16="http://schemas.microsoft.com/office/drawing/2014/main" id="{2DBC53F9-C0C0-473E-BFC3-80D9C5ACE168}"/>
              </a:ext>
            </a:extLst>
          </p:cNvPr>
          <p:cNvSpPr txBox="1"/>
          <p:nvPr/>
        </p:nvSpPr>
        <p:spPr>
          <a:xfrm>
            <a:off x="5532808" y="3053930"/>
            <a:ext cx="3171463" cy="646331"/>
          </a:xfrm>
          <a:prstGeom prst="rect">
            <a:avLst/>
          </a:prstGeom>
          <a:noFill/>
        </p:spPr>
        <p:txBody>
          <a:bodyPr wrap="square" rtlCol="0">
            <a:spAutoFit/>
          </a:bodyPr>
          <a:lstStyle/>
          <a:p>
            <a:pPr algn="ctr"/>
            <a:r>
              <a:rPr lang="en-US" dirty="0"/>
              <a:t>Dr. Stewart</a:t>
            </a:r>
          </a:p>
          <a:p>
            <a:pPr algn="ctr"/>
            <a:r>
              <a:rPr lang="en-US" dirty="0"/>
              <a:t> </a:t>
            </a:r>
            <a:r>
              <a:rPr lang="en-US" dirty="0" err="1"/>
              <a:t>Mostofsky</a:t>
            </a:r>
            <a:endParaRPr lang="en-US" dirty="0"/>
          </a:p>
        </p:txBody>
      </p:sp>
      <p:pic>
        <p:nvPicPr>
          <p:cNvPr id="19" name="Picture 18">
            <a:extLst>
              <a:ext uri="{FF2B5EF4-FFF2-40B4-BE49-F238E27FC236}">
                <a16:creationId xmlns:a16="http://schemas.microsoft.com/office/drawing/2014/main" id="{313E4FC7-6314-468F-BAFA-0AC6E7E722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 y="1802751"/>
            <a:ext cx="1962062" cy="1080441"/>
          </a:xfrm>
          <a:prstGeom prst="rect">
            <a:avLst/>
          </a:prstGeom>
        </p:spPr>
      </p:pic>
      <p:sp>
        <p:nvSpPr>
          <p:cNvPr id="21" name="TextBox 20">
            <a:extLst>
              <a:ext uri="{FF2B5EF4-FFF2-40B4-BE49-F238E27FC236}">
                <a16:creationId xmlns:a16="http://schemas.microsoft.com/office/drawing/2014/main" id="{147EAAB2-D576-403C-9D72-F34410827B90}"/>
              </a:ext>
            </a:extLst>
          </p:cNvPr>
          <p:cNvSpPr txBox="1"/>
          <p:nvPr/>
        </p:nvSpPr>
        <p:spPr>
          <a:xfrm>
            <a:off x="6913162" y="3045216"/>
            <a:ext cx="3171463" cy="646331"/>
          </a:xfrm>
          <a:prstGeom prst="rect">
            <a:avLst/>
          </a:prstGeom>
          <a:noFill/>
        </p:spPr>
        <p:txBody>
          <a:bodyPr wrap="square" rtlCol="0">
            <a:spAutoFit/>
          </a:bodyPr>
          <a:lstStyle/>
          <a:p>
            <a:pPr algn="ctr"/>
            <a:r>
              <a:rPr lang="en-US" dirty="0"/>
              <a:t>Dr. Kilian </a:t>
            </a:r>
          </a:p>
          <a:p>
            <a:pPr algn="ctr"/>
            <a:r>
              <a:rPr lang="en-US" dirty="0"/>
              <a:t>Pohl</a:t>
            </a:r>
          </a:p>
        </p:txBody>
      </p:sp>
      <p:pic>
        <p:nvPicPr>
          <p:cNvPr id="18" name="Picture 17" descr="A person wearing glasses&#10;&#10;Description automatically generated with medium confidence">
            <a:extLst>
              <a:ext uri="{FF2B5EF4-FFF2-40B4-BE49-F238E27FC236}">
                <a16:creationId xmlns:a16="http://schemas.microsoft.com/office/drawing/2014/main" id="{A894C77D-7A77-43E6-8875-2E619DEE4B96}"/>
              </a:ext>
            </a:extLst>
          </p:cNvPr>
          <p:cNvPicPr>
            <a:picLocks noChangeAspect="1"/>
          </p:cNvPicPr>
          <p:nvPr/>
        </p:nvPicPr>
        <p:blipFill rotWithShape="1">
          <a:blip r:embed="rId5">
            <a:extLst>
              <a:ext uri="{28A0092B-C50C-407E-A947-70E740481C1C}">
                <a14:useLocalDpi xmlns:a14="http://schemas.microsoft.com/office/drawing/2010/main" val="0"/>
              </a:ext>
            </a:extLst>
          </a:blip>
          <a:srcRect l="14981" t="11097" r="9295"/>
          <a:stretch/>
        </p:blipFill>
        <p:spPr>
          <a:xfrm>
            <a:off x="3740505" y="1644937"/>
            <a:ext cx="1066467" cy="1252073"/>
          </a:xfrm>
          <a:prstGeom prst="rect">
            <a:avLst/>
          </a:prstGeom>
        </p:spPr>
      </p:pic>
      <p:pic>
        <p:nvPicPr>
          <p:cNvPr id="28" name="Picture 27" descr="A person wearing glasses&#10;&#10;Description automatically generated with medium confidence">
            <a:extLst>
              <a:ext uri="{FF2B5EF4-FFF2-40B4-BE49-F238E27FC236}">
                <a16:creationId xmlns:a16="http://schemas.microsoft.com/office/drawing/2014/main" id="{A45731F0-804E-4091-8FA5-3A05CE42BEA9}"/>
              </a:ext>
            </a:extLst>
          </p:cNvPr>
          <p:cNvPicPr>
            <a:picLocks noChangeAspect="1"/>
          </p:cNvPicPr>
          <p:nvPr/>
        </p:nvPicPr>
        <p:blipFill rotWithShape="1">
          <a:blip r:embed="rId6">
            <a:extLst>
              <a:ext uri="{28A0092B-C50C-407E-A947-70E740481C1C}">
                <a14:useLocalDpi xmlns:a14="http://schemas.microsoft.com/office/drawing/2010/main" val="0"/>
              </a:ext>
            </a:extLst>
          </a:blip>
          <a:srcRect l="19672"/>
          <a:stretch/>
        </p:blipFill>
        <p:spPr>
          <a:xfrm>
            <a:off x="5227478" y="1644937"/>
            <a:ext cx="1021414" cy="1271563"/>
          </a:xfrm>
          <a:prstGeom prst="rect">
            <a:avLst/>
          </a:prstGeom>
        </p:spPr>
      </p:pic>
      <p:pic>
        <p:nvPicPr>
          <p:cNvPr id="29" name="Picture 2">
            <a:extLst>
              <a:ext uri="{FF2B5EF4-FFF2-40B4-BE49-F238E27FC236}">
                <a16:creationId xmlns:a16="http://schemas.microsoft.com/office/drawing/2014/main" id="{0BE4EDC4-9E69-4436-B1E1-1967C3BF5F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69398" y="1644937"/>
            <a:ext cx="1069955" cy="126621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A person smiling for the camera&#10;&#10;Description automatically generated with medium confidence">
            <a:extLst>
              <a:ext uri="{FF2B5EF4-FFF2-40B4-BE49-F238E27FC236}">
                <a16:creationId xmlns:a16="http://schemas.microsoft.com/office/drawing/2014/main" id="{7E982BFD-8041-48E3-8F62-59B2D9B022AC}"/>
              </a:ext>
            </a:extLst>
          </p:cNvPr>
          <p:cNvPicPr>
            <a:picLocks noChangeAspect="1"/>
          </p:cNvPicPr>
          <p:nvPr/>
        </p:nvPicPr>
        <p:blipFill rotWithShape="1">
          <a:blip r:embed="rId8">
            <a:extLst>
              <a:ext uri="{28A0092B-C50C-407E-A947-70E740481C1C}">
                <a14:useLocalDpi xmlns:a14="http://schemas.microsoft.com/office/drawing/2010/main" val="0"/>
              </a:ext>
            </a:extLst>
          </a:blip>
          <a:srcRect l="21784" t="1390" r="17331"/>
          <a:stretch/>
        </p:blipFill>
        <p:spPr>
          <a:xfrm>
            <a:off x="8030419" y="1634210"/>
            <a:ext cx="967150" cy="1282290"/>
          </a:xfrm>
          <a:prstGeom prst="rect">
            <a:avLst/>
          </a:prstGeom>
        </p:spPr>
      </p:pic>
      <p:sp>
        <p:nvSpPr>
          <p:cNvPr id="1024" name="TextBox 1023">
            <a:extLst>
              <a:ext uri="{FF2B5EF4-FFF2-40B4-BE49-F238E27FC236}">
                <a16:creationId xmlns:a16="http://schemas.microsoft.com/office/drawing/2014/main" id="{873C2473-A29F-4B3B-AC09-0A434E2EC3A9}"/>
              </a:ext>
            </a:extLst>
          </p:cNvPr>
          <p:cNvSpPr txBox="1"/>
          <p:nvPr/>
        </p:nvSpPr>
        <p:spPr>
          <a:xfrm>
            <a:off x="382555" y="4634623"/>
            <a:ext cx="5682343" cy="1477328"/>
          </a:xfrm>
          <a:prstGeom prst="rect">
            <a:avLst/>
          </a:prstGeom>
          <a:noFill/>
        </p:spPr>
        <p:txBody>
          <a:bodyPr wrap="square" rtlCol="0">
            <a:spAutoFit/>
          </a:bodyPr>
          <a:lstStyle/>
          <a:p>
            <a:r>
              <a:rPr lang="en-US" b="1" dirty="0"/>
              <a:t>Special Thanks to …</a:t>
            </a:r>
          </a:p>
          <a:p>
            <a:endParaRPr lang="en-US" dirty="0"/>
          </a:p>
          <a:p>
            <a:pPr marL="285750" indent="-285750">
              <a:buFont typeface="Arial" panose="020B0604020202020204" pitchFamily="34" charset="0"/>
              <a:buChar char="•"/>
            </a:pPr>
            <a:r>
              <a:rPr lang="en-US" dirty="0"/>
              <a:t>Faculty mentors from my undergraduate years</a:t>
            </a:r>
          </a:p>
          <a:p>
            <a:pPr marL="285750" indent="-285750">
              <a:buFont typeface="Arial" panose="020B0604020202020204" pitchFamily="34" charset="0"/>
              <a:buChar char="•"/>
            </a:pPr>
            <a:r>
              <a:rPr lang="en-US" dirty="0"/>
              <a:t>Family, Friends, and well wishers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8975208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C4408-9FAF-4624-9BAA-19AAED7E8517}"/>
              </a:ext>
            </a:extLst>
          </p:cNvPr>
          <p:cNvSpPr txBox="1">
            <a:spLocks/>
          </p:cNvSpPr>
          <p:nvPr/>
        </p:nvSpPr>
        <p:spPr>
          <a:xfrm>
            <a:off x="0" y="-619760"/>
            <a:ext cx="7543800" cy="14509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300" dirty="0"/>
              <a:t>References</a:t>
            </a:r>
          </a:p>
        </p:txBody>
      </p:sp>
      <p:cxnSp>
        <p:nvCxnSpPr>
          <p:cNvPr id="3" name="Straight Connector 2">
            <a:extLst>
              <a:ext uri="{FF2B5EF4-FFF2-40B4-BE49-F238E27FC236}">
                <a16:creationId xmlns:a16="http://schemas.microsoft.com/office/drawing/2014/main" id="{DEAD8FA6-DC4F-40FC-B773-9F4B9A0C04DE}"/>
              </a:ext>
            </a:extLst>
          </p:cNvPr>
          <p:cNvCxnSpPr/>
          <p:nvPr/>
        </p:nvCxnSpPr>
        <p:spPr>
          <a:xfrm>
            <a:off x="121920"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92B4B2C-C852-420B-90C5-246CD66E1693}"/>
              </a:ext>
            </a:extLst>
          </p:cNvPr>
          <p:cNvSpPr txBox="1"/>
          <p:nvPr/>
        </p:nvSpPr>
        <p:spPr>
          <a:xfrm>
            <a:off x="121920" y="1109007"/>
            <a:ext cx="8707119" cy="5078313"/>
          </a:xfrm>
          <a:prstGeom prst="rect">
            <a:avLst/>
          </a:prstGeom>
          <a:noFill/>
        </p:spPr>
        <p:txBody>
          <a:bodyPr wrap="square" rtlCol="0">
            <a:spAutoFit/>
          </a:bodyPr>
          <a:lstStyle/>
          <a:p>
            <a:pPr algn="just"/>
            <a:r>
              <a:rPr lang="en-US" dirty="0">
                <a:effectLst/>
              </a:rPr>
              <a:t>[1] </a:t>
            </a:r>
            <a:r>
              <a:rPr lang="en-US" b="1" dirty="0">
                <a:effectLst/>
              </a:rPr>
              <a:t>N.S. D’Souza</a:t>
            </a:r>
            <a:r>
              <a:rPr lang="en-US" dirty="0">
                <a:effectLst/>
              </a:rPr>
              <a:t>, M.B. </a:t>
            </a:r>
            <a:r>
              <a:rPr lang="en-US" dirty="0" err="1">
                <a:effectLst/>
              </a:rPr>
              <a:t>Nebel</a:t>
            </a:r>
            <a:r>
              <a:rPr lang="en-US" dirty="0">
                <a:effectLst/>
              </a:rPr>
              <a:t>, D. </a:t>
            </a:r>
            <a:r>
              <a:rPr lang="en-US" dirty="0" err="1">
                <a:effectLst/>
              </a:rPr>
              <a:t>Crocetti</a:t>
            </a:r>
            <a:r>
              <a:rPr lang="en-US" dirty="0">
                <a:effectLst/>
              </a:rPr>
              <a:t>, N. </a:t>
            </a:r>
            <a:r>
              <a:rPr lang="en-US" dirty="0" err="1">
                <a:effectLst/>
              </a:rPr>
              <a:t>Wymbs</a:t>
            </a:r>
            <a:r>
              <a:rPr lang="en-US" dirty="0">
                <a:effectLst/>
              </a:rPr>
              <a:t>, J. Robinson, S. </a:t>
            </a:r>
            <a:r>
              <a:rPr lang="en-US" dirty="0" err="1">
                <a:effectLst/>
              </a:rPr>
              <a:t>Mostofsky</a:t>
            </a:r>
            <a:r>
              <a:rPr lang="en-US" dirty="0">
                <a:effectLst/>
              </a:rPr>
              <a:t> and A. Venkataraman. “A Deep-Generative Hybrid Model to Integrate Multimodal and Dynamic Connectivity for Predicting Spectrum-Level Deficits in Autism”. In proc. MICCAI: Medical Imaging Computing and Computer Assisted Intervention, </a:t>
            </a:r>
          </a:p>
          <a:p>
            <a:pPr algn="just"/>
            <a:endParaRPr lang="en-US" dirty="0"/>
          </a:p>
          <a:p>
            <a:pPr algn="just"/>
            <a:r>
              <a:rPr lang="en-US" dirty="0">
                <a:effectLst/>
              </a:rPr>
              <a:t>[2] </a:t>
            </a:r>
            <a:r>
              <a:rPr lang="en-US" b="1" dirty="0">
                <a:effectLst/>
              </a:rPr>
              <a:t>N.S. D’Souza</a:t>
            </a:r>
            <a:r>
              <a:rPr lang="en-US" dirty="0">
                <a:effectLst/>
              </a:rPr>
              <a:t>, N. </a:t>
            </a:r>
            <a:r>
              <a:rPr lang="en-US" dirty="0" err="1">
                <a:effectLst/>
              </a:rPr>
              <a:t>Wymbs</a:t>
            </a:r>
            <a:r>
              <a:rPr lang="en-US" dirty="0">
                <a:effectLst/>
              </a:rPr>
              <a:t>, M.B. </a:t>
            </a:r>
            <a:r>
              <a:rPr lang="en-US" dirty="0" err="1">
                <a:effectLst/>
              </a:rPr>
              <a:t>Nebel</a:t>
            </a:r>
            <a:r>
              <a:rPr lang="en-US" dirty="0">
                <a:effectLst/>
              </a:rPr>
              <a:t>, S. </a:t>
            </a:r>
            <a:r>
              <a:rPr lang="en-US" dirty="0" err="1">
                <a:effectLst/>
              </a:rPr>
              <a:t>Mostofsky</a:t>
            </a:r>
            <a:r>
              <a:rPr lang="en-US" dirty="0">
                <a:effectLst/>
              </a:rPr>
              <a:t> and A. Venkataraman. “Integrating Neural Networks and Dictionary Learning for Multidimensional Clinical Characterizations from Functional Connectomics Data”. In Proc. MICCAI: Medical Imaging Computing and Computer Assisted Intervention, 2019</a:t>
            </a:r>
          </a:p>
          <a:p>
            <a:pPr algn="just"/>
            <a:endParaRPr lang="en-US" dirty="0"/>
          </a:p>
          <a:p>
            <a:pPr algn="just"/>
            <a:r>
              <a:rPr lang="en-US" dirty="0">
                <a:effectLst/>
              </a:rPr>
              <a:t>[3] </a:t>
            </a:r>
            <a:r>
              <a:rPr lang="en-US" b="1" dirty="0">
                <a:effectLst/>
              </a:rPr>
              <a:t>N.S. D’Souza</a:t>
            </a:r>
            <a:r>
              <a:rPr lang="en-US" dirty="0">
                <a:effectLst/>
              </a:rPr>
              <a:t>, N. </a:t>
            </a:r>
            <a:r>
              <a:rPr lang="en-US" dirty="0" err="1">
                <a:effectLst/>
              </a:rPr>
              <a:t>Wymbs</a:t>
            </a:r>
            <a:r>
              <a:rPr lang="en-US" dirty="0">
                <a:effectLst/>
              </a:rPr>
              <a:t>, M.B. </a:t>
            </a:r>
            <a:r>
              <a:rPr lang="en-US" dirty="0" err="1">
                <a:effectLst/>
              </a:rPr>
              <a:t>Nebel</a:t>
            </a:r>
            <a:r>
              <a:rPr lang="en-US" dirty="0">
                <a:effectLst/>
              </a:rPr>
              <a:t>, S. </a:t>
            </a:r>
            <a:r>
              <a:rPr lang="en-US" dirty="0" err="1">
                <a:effectLst/>
              </a:rPr>
              <a:t>Mostofsky</a:t>
            </a:r>
            <a:r>
              <a:rPr lang="en-US" dirty="0">
                <a:effectLst/>
              </a:rPr>
              <a:t> and A. Venkataraman. “A Coupled Manifold Optimization Framework to Jointly Model the Functional Connectomics and Behavioral Data </a:t>
            </a:r>
            <a:r>
              <a:rPr lang="en-US" dirty="0" err="1">
                <a:effectLst/>
              </a:rPr>
              <a:t>Spaces.”In</a:t>
            </a:r>
            <a:r>
              <a:rPr lang="en-US" dirty="0">
                <a:effectLst/>
              </a:rPr>
              <a:t> Proc. IPMI: Information Processing in Medical Imaging, 2019</a:t>
            </a:r>
          </a:p>
          <a:p>
            <a:pPr algn="just"/>
            <a:endParaRPr lang="en-US" dirty="0"/>
          </a:p>
          <a:p>
            <a:pPr algn="just"/>
            <a:r>
              <a:rPr lang="en-US" dirty="0">
                <a:effectLst/>
              </a:rPr>
              <a:t>[4] </a:t>
            </a:r>
            <a:r>
              <a:rPr lang="en-US" b="1" dirty="0">
                <a:effectLst/>
              </a:rPr>
              <a:t>N.S. D’Souza</a:t>
            </a:r>
            <a:r>
              <a:rPr lang="en-US" dirty="0">
                <a:effectLst/>
              </a:rPr>
              <a:t>, N. </a:t>
            </a:r>
            <a:r>
              <a:rPr lang="en-US" dirty="0" err="1">
                <a:effectLst/>
              </a:rPr>
              <a:t>Wymbs</a:t>
            </a:r>
            <a:r>
              <a:rPr lang="en-US" dirty="0">
                <a:effectLst/>
              </a:rPr>
              <a:t>, M.B. </a:t>
            </a:r>
            <a:r>
              <a:rPr lang="en-US" dirty="0" err="1">
                <a:effectLst/>
              </a:rPr>
              <a:t>Nebel</a:t>
            </a:r>
            <a:r>
              <a:rPr lang="en-US" dirty="0">
                <a:effectLst/>
              </a:rPr>
              <a:t>, S. </a:t>
            </a:r>
            <a:r>
              <a:rPr lang="en-US" dirty="0" err="1">
                <a:effectLst/>
              </a:rPr>
              <a:t>Mostofsky</a:t>
            </a:r>
            <a:r>
              <a:rPr lang="en-US" dirty="0">
                <a:effectLst/>
              </a:rPr>
              <a:t> and A. Venkataraman. “ A Generative-Discriminative Basis Learning Framework to Predict Clinical Severity from Resting State Functional MRI Data.” In Proc. MICCAI: International Conference on Medical Image Computing and Computer Assisted Intervention, 2018</a:t>
            </a:r>
            <a:endParaRPr lang="en-US" dirty="0"/>
          </a:p>
        </p:txBody>
      </p:sp>
    </p:spTree>
    <p:extLst>
      <p:ext uri="{BB962C8B-B14F-4D97-AF65-F5344CB8AC3E}">
        <p14:creationId xmlns:p14="http://schemas.microsoft.com/office/powerpoint/2010/main" val="5847716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C4408-9FAF-4624-9BAA-19AAED7E8517}"/>
              </a:ext>
            </a:extLst>
          </p:cNvPr>
          <p:cNvSpPr txBox="1">
            <a:spLocks/>
          </p:cNvSpPr>
          <p:nvPr/>
        </p:nvSpPr>
        <p:spPr>
          <a:xfrm>
            <a:off x="0" y="-605246"/>
            <a:ext cx="7543800" cy="14509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300" dirty="0"/>
              <a:t>References</a:t>
            </a:r>
          </a:p>
        </p:txBody>
      </p:sp>
      <p:cxnSp>
        <p:nvCxnSpPr>
          <p:cNvPr id="3" name="Straight Connector 2">
            <a:extLst>
              <a:ext uri="{FF2B5EF4-FFF2-40B4-BE49-F238E27FC236}">
                <a16:creationId xmlns:a16="http://schemas.microsoft.com/office/drawing/2014/main" id="{DEAD8FA6-DC4F-40FC-B773-9F4B9A0C04DE}"/>
              </a:ext>
            </a:extLst>
          </p:cNvPr>
          <p:cNvCxnSpPr/>
          <p:nvPr/>
        </p:nvCxnSpPr>
        <p:spPr>
          <a:xfrm>
            <a:off x="121920"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92B4B2C-C852-420B-90C5-246CD66E1693}"/>
              </a:ext>
            </a:extLst>
          </p:cNvPr>
          <p:cNvSpPr txBox="1"/>
          <p:nvPr/>
        </p:nvSpPr>
        <p:spPr>
          <a:xfrm>
            <a:off x="121920" y="1109007"/>
            <a:ext cx="8707119" cy="4801314"/>
          </a:xfrm>
          <a:prstGeom prst="rect">
            <a:avLst/>
          </a:prstGeom>
          <a:noFill/>
        </p:spPr>
        <p:txBody>
          <a:bodyPr wrap="square" rtlCol="0">
            <a:spAutoFit/>
          </a:bodyPr>
          <a:lstStyle/>
          <a:p>
            <a:pPr algn="just"/>
            <a:r>
              <a:rPr lang="en-US" dirty="0">
                <a:effectLst/>
              </a:rPr>
              <a:t>[5] </a:t>
            </a:r>
            <a:r>
              <a:rPr lang="en-US" b="1" dirty="0">
                <a:effectLst/>
              </a:rPr>
              <a:t>N.S. D’Souza</a:t>
            </a:r>
            <a:r>
              <a:rPr lang="en-US" dirty="0">
                <a:effectLst/>
              </a:rPr>
              <a:t>, M.B. </a:t>
            </a:r>
            <a:r>
              <a:rPr lang="en-US" dirty="0" err="1">
                <a:effectLst/>
              </a:rPr>
              <a:t>Nebel</a:t>
            </a:r>
            <a:r>
              <a:rPr lang="en-US" dirty="0">
                <a:effectLst/>
              </a:rPr>
              <a:t>, D. </a:t>
            </a:r>
            <a:r>
              <a:rPr lang="en-US" dirty="0" err="1">
                <a:effectLst/>
              </a:rPr>
              <a:t>Crocetti</a:t>
            </a:r>
            <a:r>
              <a:rPr lang="en-US" dirty="0">
                <a:effectLst/>
              </a:rPr>
              <a:t>, N. </a:t>
            </a:r>
            <a:r>
              <a:rPr lang="en-US" dirty="0" err="1">
                <a:effectLst/>
              </a:rPr>
              <a:t>Wymbs</a:t>
            </a:r>
            <a:r>
              <a:rPr lang="en-US" dirty="0">
                <a:effectLst/>
              </a:rPr>
              <a:t>, </a:t>
            </a:r>
            <a:r>
              <a:rPr lang="en-US" dirty="0" err="1">
                <a:effectLst/>
              </a:rPr>
              <a:t>J.Robinson</a:t>
            </a:r>
            <a:r>
              <a:rPr lang="en-US" dirty="0">
                <a:effectLst/>
              </a:rPr>
              <a:t>, S. </a:t>
            </a:r>
            <a:r>
              <a:rPr lang="en-US" dirty="0" err="1">
                <a:effectLst/>
              </a:rPr>
              <a:t>Mostofsky</a:t>
            </a:r>
            <a:r>
              <a:rPr lang="en-US" dirty="0">
                <a:effectLst/>
              </a:rPr>
              <a:t> and A. Venkataraman. “Deep sr-DDL: Deep Structurally Regularized Dynamic Dictionary Learning to Integrate Multimodal and Dynamic Functional Connectomics data for Multidimensional Clinical Characterizations”, In Proceedings </a:t>
            </a:r>
            <a:r>
              <a:rPr lang="en-US" dirty="0" err="1">
                <a:effectLst/>
              </a:rPr>
              <a:t>NeuroImage</a:t>
            </a:r>
            <a:r>
              <a:rPr lang="en-US" dirty="0">
                <a:effectLst/>
              </a:rPr>
              <a:t>, 2021</a:t>
            </a:r>
          </a:p>
          <a:p>
            <a:pPr algn="just"/>
            <a:endParaRPr lang="en-US" dirty="0"/>
          </a:p>
          <a:p>
            <a:pPr algn="just"/>
            <a:r>
              <a:rPr lang="en-US" dirty="0">
                <a:effectLst/>
              </a:rPr>
              <a:t>[6] </a:t>
            </a:r>
            <a:r>
              <a:rPr lang="en-US" b="1" dirty="0">
                <a:effectLst/>
              </a:rPr>
              <a:t>N.S. D’Souza</a:t>
            </a:r>
            <a:r>
              <a:rPr lang="en-US" dirty="0">
                <a:effectLst/>
              </a:rPr>
              <a:t>, N. </a:t>
            </a:r>
            <a:r>
              <a:rPr lang="en-US" dirty="0" err="1">
                <a:effectLst/>
              </a:rPr>
              <a:t>Wymbs</a:t>
            </a:r>
            <a:r>
              <a:rPr lang="en-US" dirty="0">
                <a:effectLst/>
              </a:rPr>
              <a:t>, M.B. </a:t>
            </a:r>
            <a:r>
              <a:rPr lang="en-US" dirty="0" err="1">
                <a:effectLst/>
              </a:rPr>
              <a:t>Nebel</a:t>
            </a:r>
            <a:r>
              <a:rPr lang="en-US" dirty="0">
                <a:effectLst/>
              </a:rPr>
              <a:t>, S. </a:t>
            </a:r>
            <a:r>
              <a:rPr lang="en-US" dirty="0" err="1">
                <a:effectLst/>
              </a:rPr>
              <a:t>Mostofsky</a:t>
            </a:r>
            <a:r>
              <a:rPr lang="en-US" dirty="0">
                <a:effectLst/>
              </a:rPr>
              <a:t> and A. Venkataraman. “A Joint Network Optimization Framework to Predict Clinical Severity from Resting State fMRI Data” In Proceedings, </a:t>
            </a:r>
            <a:r>
              <a:rPr lang="en-US" dirty="0" err="1">
                <a:effectLst/>
              </a:rPr>
              <a:t>NeuroImage</a:t>
            </a:r>
            <a:r>
              <a:rPr lang="en-US" dirty="0">
                <a:effectLst/>
              </a:rPr>
              <a:t>, 2020</a:t>
            </a:r>
          </a:p>
          <a:p>
            <a:pPr algn="just"/>
            <a:endParaRPr lang="en-US" dirty="0"/>
          </a:p>
          <a:p>
            <a:pPr algn="just"/>
            <a:r>
              <a:rPr lang="en-US" dirty="0"/>
              <a:t>[7] </a:t>
            </a:r>
            <a:r>
              <a:rPr lang="en-US" b="1" dirty="0">
                <a:effectLst/>
              </a:rPr>
              <a:t>N.S. D’Souza</a:t>
            </a:r>
            <a:r>
              <a:rPr lang="en-US" dirty="0">
                <a:effectLst/>
              </a:rPr>
              <a:t>, M.B. </a:t>
            </a:r>
            <a:r>
              <a:rPr lang="en-US" dirty="0" err="1">
                <a:effectLst/>
              </a:rPr>
              <a:t>Nebel</a:t>
            </a:r>
            <a:r>
              <a:rPr lang="en-US" dirty="0">
                <a:effectLst/>
              </a:rPr>
              <a:t>, D. </a:t>
            </a:r>
            <a:r>
              <a:rPr lang="en-US" dirty="0" err="1">
                <a:effectLst/>
              </a:rPr>
              <a:t>Crocetti</a:t>
            </a:r>
            <a:r>
              <a:rPr lang="en-US" dirty="0">
                <a:effectLst/>
              </a:rPr>
              <a:t>, N. </a:t>
            </a:r>
            <a:r>
              <a:rPr lang="en-US" dirty="0" err="1">
                <a:effectLst/>
              </a:rPr>
              <a:t>Wymbs</a:t>
            </a:r>
            <a:r>
              <a:rPr lang="en-US" dirty="0">
                <a:effectLst/>
              </a:rPr>
              <a:t>, J. Robinson, S. </a:t>
            </a:r>
            <a:r>
              <a:rPr lang="en-US" dirty="0" err="1">
                <a:effectLst/>
              </a:rPr>
              <a:t>Mostofsky</a:t>
            </a:r>
            <a:r>
              <a:rPr lang="en-US" dirty="0">
                <a:effectLst/>
              </a:rPr>
              <a:t> and A. Venkataraman. “</a:t>
            </a:r>
            <a:r>
              <a:rPr lang="en-US" dirty="0"/>
              <a:t>A Matrix Autoencoder Framework to Align the Functional and Structural Connectivity Manifolds as Guided by Behavioral Phenotypes</a:t>
            </a:r>
            <a:r>
              <a:rPr lang="en-US" dirty="0">
                <a:effectLst/>
              </a:rPr>
              <a:t>” In Proc, MICCAI 2021</a:t>
            </a:r>
          </a:p>
          <a:p>
            <a:pPr algn="just"/>
            <a:endParaRPr lang="en-US" dirty="0"/>
          </a:p>
          <a:p>
            <a:pPr algn="just"/>
            <a:r>
              <a:rPr lang="en-US" dirty="0"/>
              <a:t>[8] </a:t>
            </a:r>
            <a:r>
              <a:rPr lang="en-US" b="1" dirty="0">
                <a:effectLst/>
              </a:rPr>
              <a:t>N.S. D’Souza</a:t>
            </a:r>
            <a:r>
              <a:rPr lang="en-US" dirty="0">
                <a:effectLst/>
              </a:rPr>
              <a:t>, M.B. </a:t>
            </a:r>
            <a:r>
              <a:rPr lang="en-US" dirty="0" err="1">
                <a:effectLst/>
              </a:rPr>
              <a:t>Nebel</a:t>
            </a:r>
            <a:r>
              <a:rPr lang="en-US" dirty="0">
                <a:effectLst/>
              </a:rPr>
              <a:t>, D. </a:t>
            </a:r>
            <a:r>
              <a:rPr lang="en-US" dirty="0" err="1">
                <a:effectLst/>
              </a:rPr>
              <a:t>Crocetti</a:t>
            </a:r>
            <a:r>
              <a:rPr lang="en-US" dirty="0">
                <a:effectLst/>
              </a:rPr>
              <a:t>, N. </a:t>
            </a:r>
            <a:r>
              <a:rPr lang="en-US" dirty="0" err="1">
                <a:effectLst/>
              </a:rPr>
              <a:t>Wymbs</a:t>
            </a:r>
            <a:r>
              <a:rPr lang="en-US" dirty="0">
                <a:effectLst/>
              </a:rPr>
              <a:t>, J. Robinson, S. </a:t>
            </a:r>
            <a:r>
              <a:rPr lang="en-US" dirty="0" err="1">
                <a:effectLst/>
              </a:rPr>
              <a:t>Mostofsky</a:t>
            </a:r>
            <a:r>
              <a:rPr lang="en-US" dirty="0">
                <a:effectLst/>
              </a:rPr>
              <a:t> and A. Venkataraman. </a:t>
            </a:r>
            <a:r>
              <a:rPr lang="en-US" dirty="0"/>
              <a:t>“M-GCN: A Multimodal Graph Convolutional Network to Integrate Functional and Structural Connectomics Data to Predict Multidimensional Phenotypic Characterizations” In Proc, MIDL 2021</a:t>
            </a:r>
          </a:p>
        </p:txBody>
      </p:sp>
    </p:spTree>
    <p:extLst>
      <p:ext uri="{BB962C8B-B14F-4D97-AF65-F5344CB8AC3E}">
        <p14:creationId xmlns:p14="http://schemas.microsoft.com/office/powerpoint/2010/main" val="729466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85C47C-20E9-4768-BDDE-29649F163788}"/>
              </a:ext>
            </a:extLst>
          </p:cNvPr>
          <p:cNvPicPr>
            <a:picLocks noChangeAspect="1"/>
          </p:cNvPicPr>
          <p:nvPr/>
        </p:nvPicPr>
        <p:blipFill>
          <a:blip r:embed="rId3"/>
          <a:stretch>
            <a:fillRect/>
          </a:stretch>
        </p:blipFill>
        <p:spPr>
          <a:xfrm>
            <a:off x="169420" y="126718"/>
            <a:ext cx="4113328" cy="2405033"/>
          </a:xfrm>
          <a:prstGeom prst="rect">
            <a:avLst/>
          </a:prstGeom>
        </p:spPr>
      </p:pic>
      <p:pic>
        <p:nvPicPr>
          <p:cNvPr id="9" name="Picture 8">
            <a:extLst>
              <a:ext uri="{FF2B5EF4-FFF2-40B4-BE49-F238E27FC236}">
                <a16:creationId xmlns:a16="http://schemas.microsoft.com/office/drawing/2014/main" id="{247C89AB-8D7A-4869-B405-EAD4BF2A14FB}"/>
              </a:ext>
            </a:extLst>
          </p:cNvPr>
          <p:cNvPicPr>
            <a:picLocks noChangeAspect="1"/>
          </p:cNvPicPr>
          <p:nvPr/>
        </p:nvPicPr>
        <p:blipFill>
          <a:blip r:embed="rId4"/>
          <a:stretch>
            <a:fillRect/>
          </a:stretch>
        </p:blipFill>
        <p:spPr>
          <a:xfrm>
            <a:off x="4861250" y="91900"/>
            <a:ext cx="4147832" cy="2439594"/>
          </a:xfrm>
          <a:prstGeom prst="rect">
            <a:avLst/>
          </a:prstGeom>
        </p:spPr>
      </p:pic>
      <p:cxnSp>
        <p:nvCxnSpPr>
          <p:cNvPr id="3" name="Straight Connector 2">
            <a:extLst>
              <a:ext uri="{FF2B5EF4-FFF2-40B4-BE49-F238E27FC236}">
                <a16:creationId xmlns:a16="http://schemas.microsoft.com/office/drawing/2014/main" id="{59363571-649C-4D8F-B897-EAE1FDD8F485}"/>
              </a:ext>
            </a:extLst>
          </p:cNvPr>
          <p:cNvCxnSpPr/>
          <p:nvPr/>
        </p:nvCxnSpPr>
        <p:spPr>
          <a:xfrm>
            <a:off x="4572000" y="0"/>
            <a:ext cx="0" cy="633700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580724-3E7B-430D-B68F-A632B2D19767}"/>
              </a:ext>
            </a:extLst>
          </p:cNvPr>
          <p:cNvCxnSpPr>
            <a:cxnSpLocks/>
          </p:cNvCxnSpPr>
          <p:nvPr/>
        </p:nvCxnSpPr>
        <p:spPr>
          <a:xfrm flipH="1">
            <a:off x="0" y="3179556"/>
            <a:ext cx="9144001"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848623-1DC9-437E-A5C7-6C42CDF1BD5F}"/>
              </a:ext>
            </a:extLst>
          </p:cNvPr>
          <p:cNvSpPr txBox="1"/>
          <p:nvPr/>
        </p:nvSpPr>
        <p:spPr>
          <a:xfrm>
            <a:off x="-1" y="2762199"/>
            <a:ext cx="4571995" cy="369332"/>
          </a:xfrm>
          <a:prstGeom prst="rect">
            <a:avLst/>
          </a:prstGeom>
          <a:noFill/>
        </p:spPr>
        <p:txBody>
          <a:bodyPr wrap="square" rtlCol="0">
            <a:spAutoFit/>
          </a:bodyPr>
          <a:lstStyle/>
          <a:p>
            <a:pPr algn="ctr"/>
            <a:r>
              <a:rPr lang="en-US" b="1" dirty="0"/>
              <a:t>Part I</a:t>
            </a:r>
          </a:p>
        </p:txBody>
      </p:sp>
      <p:sp>
        <p:nvSpPr>
          <p:cNvPr id="19" name="TextBox 18">
            <a:extLst>
              <a:ext uri="{FF2B5EF4-FFF2-40B4-BE49-F238E27FC236}">
                <a16:creationId xmlns:a16="http://schemas.microsoft.com/office/drawing/2014/main" id="{637FD681-85B0-49CA-BC3E-41DD883B92E6}"/>
              </a:ext>
            </a:extLst>
          </p:cNvPr>
          <p:cNvSpPr txBox="1"/>
          <p:nvPr/>
        </p:nvSpPr>
        <p:spPr>
          <a:xfrm>
            <a:off x="4572005" y="2756657"/>
            <a:ext cx="4571995" cy="369332"/>
          </a:xfrm>
          <a:prstGeom prst="rect">
            <a:avLst/>
          </a:prstGeom>
          <a:noFill/>
        </p:spPr>
        <p:txBody>
          <a:bodyPr wrap="square" rtlCol="0">
            <a:spAutoFit/>
          </a:bodyPr>
          <a:lstStyle/>
          <a:p>
            <a:pPr algn="ctr"/>
            <a:r>
              <a:rPr lang="en-US" b="1" dirty="0"/>
              <a:t>Part II</a:t>
            </a:r>
          </a:p>
        </p:txBody>
      </p:sp>
      <p:sp>
        <p:nvSpPr>
          <p:cNvPr id="20" name="TextBox 19">
            <a:extLst>
              <a:ext uri="{FF2B5EF4-FFF2-40B4-BE49-F238E27FC236}">
                <a16:creationId xmlns:a16="http://schemas.microsoft.com/office/drawing/2014/main" id="{075F4887-F697-4EE1-8D04-1A40F8A96CEA}"/>
              </a:ext>
            </a:extLst>
          </p:cNvPr>
          <p:cNvSpPr txBox="1"/>
          <p:nvPr/>
        </p:nvSpPr>
        <p:spPr>
          <a:xfrm>
            <a:off x="-2" y="6003574"/>
            <a:ext cx="4571995" cy="369332"/>
          </a:xfrm>
          <a:prstGeom prst="rect">
            <a:avLst/>
          </a:prstGeom>
          <a:noFill/>
        </p:spPr>
        <p:txBody>
          <a:bodyPr wrap="square" rtlCol="0">
            <a:spAutoFit/>
          </a:bodyPr>
          <a:lstStyle/>
          <a:p>
            <a:pPr algn="ctr"/>
            <a:r>
              <a:rPr lang="en-US" b="1" dirty="0"/>
              <a:t>Part III</a:t>
            </a:r>
          </a:p>
        </p:txBody>
      </p:sp>
      <p:sp>
        <p:nvSpPr>
          <p:cNvPr id="27" name="TextBox 26">
            <a:extLst>
              <a:ext uri="{FF2B5EF4-FFF2-40B4-BE49-F238E27FC236}">
                <a16:creationId xmlns:a16="http://schemas.microsoft.com/office/drawing/2014/main" id="{F861A7B7-8D8A-4027-ABD3-C6BC9EE02E7D}"/>
              </a:ext>
            </a:extLst>
          </p:cNvPr>
          <p:cNvSpPr txBox="1"/>
          <p:nvPr/>
        </p:nvSpPr>
        <p:spPr>
          <a:xfrm>
            <a:off x="4572005" y="5976889"/>
            <a:ext cx="4571995" cy="369332"/>
          </a:xfrm>
          <a:prstGeom prst="rect">
            <a:avLst/>
          </a:prstGeom>
          <a:noFill/>
        </p:spPr>
        <p:txBody>
          <a:bodyPr wrap="square" rtlCol="0">
            <a:spAutoFit/>
          </a:bodyPr>
          <a:lstStyle/>
          <a:p>
            <a:pPr algn="ctr"/>
            <a:r>
              <a:rPr lang="en-US" b="1" dirty="0"/>
              <a:t>Part IV</a:t>
            </a:r>
          </a:p>
        </p:txBody>
      </p:sp>
      <p:pic>
        <p:nvPicPr>
          <p:cNvPr id="7" name="Picture 6">
            <a:extLst>
              <a:ext uri="{FF2B5EF4-FFF2-40B4-BE49-F238E27FC236}">
                <a16:creationId xmlns:a16="http://schemas.microsoft.com/office/drawing/2014/main" id="{F9C66A81-C7A7-42BE-8EDC-72B5C5EA8212}"/>
              </a:ext>
            </a:extLst>
          </p:cNvPr>
          <p:cNvPicPr>
            <a:picLocks noChangeAspect="1"/>
          </p:cNvPicPr>
          <p:nvPr/>
        </p:nvPicPr>
        <p:blipFill>
          <a:blip r:embed="rId5"/>
          <a:stretch>
            <a:fillRect/>
          </a:stretch>
        </p:blipFill>
        <p:spPr>
          <a:xfrm>
            <a:off x="262731" y="3338774"/>
            <a:ext cx="4020017" cy="2452814"/>
          </a:xfrm>
          <a:prstGeom prst="rect">
            <a:avLst/>
          </a:prstGeom>
        </p:spPr>
      </p:pic>
      <p:pic>
        <p:nvPicPr>
          <p:cNvPr id="17" name="Picture 16">
            <a:extLst>
              <a:ext uri="{FF2B5EF4-FFF2-40B4-BE49-F238E27FC236}">
                <a16:creationId xmlns:a16="http://schemas.microsoft.com/office/drawing/2014/main" id="{E46EBF6C-7319-42A0-BD45-90885D357FBC}"/>
              </a:ext>
            </a:extLst>
          </p:cNvPr>
          <p:cNvPicPr>
            <a:picLocks noChangeAspect="1"/>
          </p:cNvPicPr>
          <p:nvPr/>
        </p:nvPicPr>
        <p:blipFill rotWithShape="1">
          <a:blip r:embed="rId6"/>
          <a:srcRect l="-1" r="6021" b="26"/>
          <a:stretch/>
        </p:blipFill>
        <p:spPr>
          <a:xfrm>
            <a:off x="4861250" y="3606281"/>
            <a:ext cx="4199961" cy="2010741"/>
          </a:xfrm>
          <a:prstGeom prst="rect">
            <a:avLst/>
          </a:prstGeom>
        </p:spPr>
      </p:pic>
    </p:spTree>
    <p:extLst>
      <p:ext uri="{BB962C8B-B14F-4D97-AF65-F5344CB8AC3E}">
        <p14:creationId xmlns:p14="http://schemas.microsoft.com/office/powerpoint/2010/main" val="38442335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5ED91CC-36DF-489F-9F53-57314C96E339}"/>
              </a:ext>
            </a:extLst>
          </p:cNvPr>
          <p:cNvSpPr/>
          <p:nvPr/>
        </p:nvSpPr>
        <p:spPr>
          <a:xfrm>
            <a:off x="878701" y="1374420"/>
            <a:ext cx="7386598" cy="2054580"/>
          </a:xfrm>
          <a:prstGeom prst="rect">
            <a:avLst/>
          </a:prstGeom>
          <a:solidFill>
            <a:schemeClr val="accent2">
              <a:lumMod val="20000"/>
              <a:lumOff val="80000"/>
              <a:alpha val="45000"/>
            </a:schemeClr>
          </a:solidFill>
          <a:ln w="28575">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6" name="Rectangle 5">
            <a:extLst>
              <a:ext uri="{FF2B5EF4-FFF2-40B4-BE49-F238E27FC236}">
                <a16:creationId xmlns:a16="http://schemas.microsoft.com/office/drawing/2014/main" id="{9CA66DF0-11B1-4186-AC9E-FC47B90A441F}"/>
              </a:ext>
            </a:extLst>
          </p:cNvPr>
          <p:cNvSpPr/>
          <p:nvPr/>
        </p:nvSpPr>
        <p:spPr>
          <a:xfrm>
            <a:off x="3208509" y="3599723"/>
            <a:ext cx="5056789" cy="2054580"/>
          </a:xfrm>
          <a:prstGeom prst="rect">
            <a:avLst/>
          </a:prstGeom>
          <a:solidFill>
            <a:schemeClr val="bg1">
              <a:lumMod val="85000"/>
              <a:alpha val="45000"/>
            </a:schemeClr>
          </a:solidFill>
          <a:ln w="28575">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sz="1800" b="1" dirty="0"/>
          </a:p>
        </p:txBody>
      </p:sp>
      <p:pic>
        <p:nvPicPr>
          <p:cNvPr id="8" name="Shape 63" descr="corr.jpg">
            <a:extLst>
              <a:ext uri="{FF2B5EF4-FFF2-40B4-BE49-F238E27FC236}">
                <a16:creationId xmlns:a16="http://schemas.microsoft.com/office/drawing/2014/main" id="{60D620CD-4293-43D3-8F0A-B77232EFDA9E}"/>
              </a:ext>
            </a:extLst>
          </p:cNvPr>
          <p:cNvPicPr preferRelativeResize="0"/>
          <p:nvPr/>
        </p:nvPicPr>
        <p:blipFill rotWithShape="1">
          <a:blip r:embed="rId3">
            <a:alphaModFix/>
          </a:blip>
          <a:srcRect l="11336" t="7856" r="20329" b="11066"/>
          <a:stretch/>
        </p:blipFill>
        <p:spPr>
          <a:xfrm>
            <a:off x="1078260" y="1727097"/>
            <a:ext cx="1357739" cy="1215537"/>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cxnSp>
        <p:nvCxnSpPr>
          <p:cNvPr id="10" name="Straight Arrow Connector 9">
            <a:extLst>
              <a:ext uri="{FF2B5EF4-FFF2-40B4-BE49-F238E27FC236}">
                <a16:creationId xmlns:a16="http://schemas.microsoft.com/office/drawing/2014/main" id="{9728BAAC-60FF-4314-B08F-D6BF4D078919}"/>
              </a:ext>
            </a:extLst>
          </p:cNvPr>
          <p:cNvCxnSpPr>
            <a:cxnSpLocks/>
          </p:cNvCxnSpPr>
          <p:nvPr/>
        </p:nvCxnSpPr>
        <p:spPr>
          <a:xfrm>
            <a:off x="2522709" y="1933641"/>
            <a:ext cx="2490952" cy="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77C11B2-7B57-49F9-A31E-923847C3BCC1}"/>
              </a:ext>
            </a:extLst>
          </p:cNvPr>
          <p:cNvCxnSpPr>
            <a:cxnSpLocks/>
          </p:cNvCxnSpPr>
          <p:nvPr/>
        </p:nvCxnSpPr>
        <p:spPr>
          <a:xfrm>
            <a:off x="2522709" y="2706152"/>
            <a:ext cx="748862" cy="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83AB1E0-E1A2-438E-8631-7E3A69C1BA2A}"/>
              </a:ext>
            </a:extLst>
          </p:cNvPr>
          <p:cNvSpPr txBox="1"/>
          <p:nvPr/>
        </p:nvSpPr>
        <p:spPr>
          <a:xfrm>
            <a:off x="5344737" y="1727097"/>
            <a:ext cx="2763360" cy="369332"/>
          </a:xfrm>
          <a:prstGeom prst="rect">
            <a:avLst/>
          </a:prstGeom>
          <a:noFill/>
        </p:spPr>
        <p:txBody>
          <a:bodyPr wrap="square" rtlCol="0">
            <a:spAutoFit/>
          </a:bodyPr>
          <a:lstStyle/>
          <a:p>
            <a:r>
              <a:rPr lang="en-US" dirty="0"/>
              <a:t>Patient Specific Information</a:t>
            </a:r>
          </a:p>
        </p:txBody>
      </p:sp>
      <p:sp>
        <p:nvSpPr>
          <p:cNvPr id="18" name="TextBox 17">
            <a:extLst>
              <a:ext uri="{FF2B5EF4-FFF2-40B4-BE49-F238E27FC236}">
                <a16:creationId xmlns:a16="http://schemas.microsoft.com/office/drawing/2014/main" id="{A531139D-9857-427D-815C-AD31D7D1AE04}"/>
              </a:ext>
            </a:extLst>
          </p:cNvPr>
          <p:cNvSpPr txBox="1"/>
          <p:nvPr/>
        </p:nvSpPr>
        <p:spPr>
          <a:xfrm>
            <a:off x="3358281" y="2497384"/>
            <a:ext cx="2763360" cy="369332"/>
          </a:xfrm>
          <a:prstGeom prst="rect">
            <a:avLst/>
          </a:prstGeom>
          <a:noFill/>
        </p:spPr>
        <p:txBody>
          <a:bodyPr wrap="square" rtlCol="0">
            <a:spAutoFit/>
          </a:bodyPr>
          <a:lstStyle/>
          <a:p>
            <a:r>
              <a:rPr lang="en-US" dirty="0"/>
              <a:t>Group Level Information</a:t>
            </a:r>
          </a:p>
        </p:txBody>
      </p:sp>
      <p:cxnSp>
        <p:nvCxnSpPr>
          <p:cNvPr id="20" name="Straight Arrow Connector 19">
            <a:extLst>
              <a:ext uri="{FF2B5EF4-FFF2-40B4-BE49-F238E27FC236}">
                <a16:creationId xmlns:a16="http://schemas.microsoft.com/office/drawing/2014/main" id="{F65C3DDA-9AFF-4EBD-B137-6EBC01102F29}"/>
              </a:ext>
            </a:extLst>
          </p:cNvPr>
          <p:cNvCxnSpPr>
            <a:cxnSpLocks/>
          </p:cNvCxnSpPr>
          <p:nvPr/>
        </p:nvCxnSpPr>
        <p:spPr>
          <a:xfrm flipH="1">
            <a:off x="4493399" y="2185093"/>
            <a:ext cx="2126375" cy="1803128"/>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265B8BF9-604C-4CE1-A527-E927ED1F7073}"/>
              </a:ext>
            </a:extLst>
          </p:cNvPr>
          <p:cNvSpPr/>
          <p:nvPr/>
        </p:nvSpPr>
        <p:spPr>
          <a:xfrm>
            <a:off x="878701" y="3599723"/>
            <a:ext cx="2116974" cy="205458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A51F4028-7783-4D7C-AF1F-C3A7DC97B752}"/>
              </a:ext>
            </a:extLst>
          </p:cNvPr>
          <p:cNvCxnSpPr>
            <a:cxnSpLocks/>
          </p:cNvCxnSpPr>
          <p:nvPr/>
        </p:nvCxnSpPr>
        <p:spPr>
          <a:xfrm flipH="1">
            <a:off x="1962114" y="2868993"/>
            <a:ext cx="1494703" cy="1082634"/>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99B35A1-5E8C-47D4-9E78-AC68CD4E0D8C}"/>
              </a:ext>
            </a:extLst>
          </p:cNvPr>
          <p:cNvSpPr txBox="1"/>
          <p:nvPr/>
        </p:nvSpPr>
        <p:spPr>
          <a:xfrm rot="16200000">
            <a:off x="-414205" y="2222973"/>
            <a:ext cx="2244224" cy="338554"/>
          </a:xfrm>
          <a:prstGeom prst="rect">
            <a:avLst/>
          </a:prstGeom>
          <a:noFill/>
        </p:spPr>
        <p:txBody>
          <a:bodyPr wrap="square" rtlCol="0">
            <a:spAutoFit/>
          </a:bodyPr>
          <a:lstStyle/>
          <a:p>
            <a:pPr algn="ctr"/>
            <a:r>
              <a:rPr lang="en-US" sz="1600" b="1" dirty="0">
                <a:solidFill>
                  <a:schemeClr val="accent2">
                    <a:lumMod val="50000"/>
                  </a:schemeClr>
                </a:solidFill>
              </a:rPr>
              <a:t>Generative Model</a:t>
            </a:r>
          </a:p>
        </p:txBody>
      </p:sp>
      <p:sp>
        <p:nvSpPr>
          <p:cNvPr id="27" name="TextBox 26">
            <a:extLst>
              <a:ext uri="{FF2B5EF4-FFF2-40B4-BE49-F238E27FC236}">
                <a16:creationId xmlns:a16="http://schemas.microsoft.com/office/drawing/2014/main" id="{456A48A0-ADC1-47B5-B552-916D696D2D20}"/>
              </a:ext>
            </a:extLst>
          </p:cNvPr>
          <p:cNvSpPr txBox="1"/>
          <p:nvPr/>
        </p:nvSpPr>
        <p:spPr>
          <a:xfrm rot="5400000">
            <a:off x="7407284" y="4457738"/>
            <a:ext cx="2054582" cy="338554"/>
          </a:xfrm>
          <a:prstGeom prst="rect">
            <a:avLst/>
          </a:prstGeom>
          <a:noFill/>
        </p:spPr>
        <p:txBody>
          <a:bodyPr wrap="square" rtlCol="0">
            <a:spAutoFit/>
          </a:bodyPr>
          <a:lstStyle/>
          <a:p>
            <a:pPr algn="ctr"/>
            <a:r>
              <a:rPr lang="en-US" sz="1600" b="1" dirty="0">
                <a:solidFill>
                  <a:schemeClr val="tx1">
                    <a:lumMod val="75000"/>
                    <a:lumOff val="25000"/>
                  </a:schemeClr>
                </a:solidFill>
              </a:rPr>
              <a:t>Discriminative Model</a:t>
            </a:r>
          </a:p>
        </p:txBody>
      </p:sp>
      <p:pic>
        <p:nvPicPr>
          <p:cNvPr id="30" name="Picture 2" descr="https://lh5.googleusercontent.com/NRZsFtnSfMnOMWwjkKYVgfPC-f-03YiYl-Q3PoS8Awmm_SuM5nsXZUvzHTaquT22R1R2v1ghWgaiw7posgfyU6J-N_euSzLVJZr35Jusl2RsK1N37nMnIbj1_3fv84K_RsG4AFSUl4k">
            <a:extLst>
              <a:ext uri="{FF2B5EF4-FFF2-40B4-BE49-F238E27FC236}">
                <a16:creationId xmlns:a16="http://schemas.microsoft.com/office/drawing/2014/main" id="{E01E0414-7C1F-403A-B7E9-18F0835FDD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6549" y="4077751"/>
            <a:ext cx="1494701" cy="997735"/>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B9DC908E-2B54-4396-AA6F-185577F1EBC6}"/>
              </a:ext>
            </a:extLst>
          </p:cNvPr>
          <p:cNvSpPr txBox="1"/>
          <p:nvPr/>
        </p:nvSpPr>
        <p:spPr>
          <a:xfrm>
            <a:off x="903628" y="5099027"/>
            <a:ext cx="2116973" cy="292388"/>
          </a:xfrm>
          <a:prstGeom prst="rect">
            <a:avLst/>
          </a:prstGeom>
          <a:noFill/>
        </p:spPr>
        <p:txBody>
          <a:bodyPr wrap="square" rtlCol="0">
            <a:spAutoFit/>
          </a:bodyPr>
          <a:lstStyle/>
          <a:p>
            <a:r>
              <a:rPr lang="en-US" sz="1300" b="1" dirty="0"/>
              <a:t>Representative Subnetwork</a:t>
            </a:r>
          </a:p>
        </p:txBody>
      </p:sp>
      <p:sp>
        <p:nvSpPr>
          <p:cNvPr id="36" name="Rectangle: Rounded Corners 35">
            <a:extLst>
              <a:ext uri="{FF2B5EF4-FFF2-40B4-BE49-F238E27FC236}">
                <a16:creationId xmlns:a16="http://schemas.microsoft.com/office/drawing/2014/main" id="{AA6E5104-6F22-4F01-A2D6-CA2074510D39}"/>
              </a:ext>
            </a:extLst>
          </p:cNvPr>
          <p:cNvSpPr/>
          <p:nvPr/>
        </p:nvSpPr>
        <p:spPr>
          <a:xfrm>
            <a:off x="3563233" y="4094408"/>
            <a:ext cx="1860332" cy="985345"/>
          </a:xfrm>
          <a:prstGeom prst="roundRect">
            <a:avLst/>
          </a:prstGeom>
          <a:solidFill>
            <a:schemeClr val="accent4">
              <a:lumMod val="20000"/>
              <a:lumOff val="80000"/>
            </a:schemeClr>
          </a:solidFill>
          <a:ln w="28575">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Regression Model</a:t>
            </a:r>
          </a:p>
        </p:txBody>
      </p:sp>
      <p:cxnSp>
        <p:nvCxnSpPr>
          <p:cNvPr id="38" name="Straight Arrow Connector 37">
            <a:extLst>
              <a:ext uri="{FF2B5EF4-FFF2-40B4-BE49-F238E27FC236}">
                <a16:creationId xmlns:a16="http://schemas.microsoft.com/office/drawing/2014/main" id="{BFB4CEA2-ED25-4263-B045-5D83C28D56BE}"/>
              </a:ext>
            </a:extLst>
          </p:cNvPr>
          <p:cNvCxnSpPr>
            <a:cxnSpLocks/>
          </p:cNvCxnSpPr>
          <p:nvPr/>
        </p:nvCxnSpPr>
        <p:spPr>
          <a:xfrm>
            <a:off x="5423565" y="4576618"/>
            <a:ext cx="748862" cy="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58B76FA-00C2-4F7E-8D7F-054E6F20071B}"/>
              </a:ext>
            </a:extLst>
          </p:cNvPr>
          <p:cNvSpPr txBox="1"/>
          <p:nvPr/>
        </p:nvSpPr>
        <p:spPr>
          <a:xfrm>
            <a:off x="6345847" y="4411741"/>
            <a:ext cx="1686912" cy="369332"/>
          </a:xfrm>
          <a:prstGeom prst="rect">
            <a:avLst/>
          </a:prstGeom>
          <a:noFill/>
        </p:spPr>
        <p:txBody>
          <a:bodyPr wrap="square" rtlCol="0">
            <a:spAutoFit/>
          </a:bodyPr>
          <a:lstStyle/>
          <a:p>
            <a:r>
              <a:rPr lang="en-US" dirty="0"/>
              <a:t>Clinical Severity</a:t>
            </a:r>
          </a:p>
        </p:txBody>
      </p:sp>
      <p:sp>
        <p:nvSpPr>
          <p:cNvPr id="21" name="Title 1">
            <a:extLst>
              <a:ext uri="{FF2B5EF4-FFF2-40B4-BE49-F238E27FC236}">
                <a16:creationId xmlns:a16="http://schemas.microsoft.com/office/drawing/2014/main" id="{12264478-8205-43AF-BF9E-3D538875F7FC}"/>
              </a:ext>
            </a:extLst>
          </p:cNvPr>
          <p:cNvSpPr txBox="1">
            <a:spLocks/>
          </p:cNvSpPr>
          <p:nvPr/>
        </p:nvSpPr>
        <p:spPr>
          <a:xfrm>
            <a:off x="0" y="-619760"/>
            <a:ext cx="9122989" cy="14509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4000" dirty="0"/>
              <a:t>Joint Model for Connectomics and Severity</a:t>
            </a:r>
          </a:p>
        </p:txBody>
      </p:sp>
      <p:cxnSp>
        <p:nvCxnSpPr>
          <p:cNvPr id="22" name="Straight Connector 21">
            <a:extLst>
              <a:ext uri="{FF2B5EF4-FFF2-40B4-BE49-F238E27FC236}">
                <a16:creationId xmlns:a16="http://schemas.microsoft.com/office/drawing/2014/main" id="{FEEB850E-15EC-4574-AF33-E22615E9BBDA}"/>
              </a:ext>
            </a:extLst>
          </p:cNvPr>
          <p:cNvCxnSpPr/>
          <p:nvPr/>
        </p:nvCxnSpPr>
        <p:spPr>
          <a:xfrm>
            <a:off x="121920"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8082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5ED91CC-36DF-489F-9F53-57314C96E339}"/>
              </a:ext>
            </a:extLst>
          </p:cNvPr>
          <p:cNvSpPr/>
          <p:nvPr/>
        </p:nvSpPr>
        <p:spPr>
          <a:xfrm>
            <a:off x="880218" y="1374420"/>
            <a:ext cx="7386598" cy="2054580"/>
          </a:xfrm>
          <a:prstGeom prst="rect">
            <a:avLst/>
          </a:prstGeom>
          <a:solidFill>
            <a:schemeClr val="accent2">
              <a:lumMod val="20000"/>
              <a:lumOff val="80000"/>
              <a:alpha val="45000"/>
            </a:schemeClr>
          </a:solidFill>
          <a:ln w="28575">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6" name="Rectangle 5">
            <a:extLst>
              <a:ext uri="{FF2B5EF4-FFF2-40B4-BE49-F238E27FC236}">
                <a16:creationId xmlns:a16="http://schemas.microsoft.com/office/drawing/2014/main" id="{9CA66DF0-11B1-4186-AC9E-FC47B90A441F}"/>
              </a:ext>
            </a:extLst>
          </p:cNvPr>
          <p:cNvSpPr/>
          <p:nvPr/>
        </p:nvSpPr>
        <p:spPr>
          <a:xfrm>
            <a:off x="3210026" y="3599723"/>
            <a:ext cx="5056789" cy="2054580"/>
          </a:xfrm>
          <a:prstGeom prst="rect">
            <a:avLst/>
          </a:prstGeom>
          <a:solidFill>
            <a:schemeClr val="bg1">
              <a:lumMod val="85000"/>
              <a:alpha val="45000"/>
            </a:schemeClr>
          </a:solidFill>
          <a:ln w="28575">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sz="1800" b="1" dirty="0"/>
          </a:p>
        </p:txBody>
      </p:sp>
      <p:pic>
        <p:nvPicPr>
          <p:cNvPr id="8" name="Shape 63" descr="corr.jpg">
            <a:extLst>
              <a:ext uri="{FF2B5EF4-FFF2-40B4-BE49-F238E27FC236}">
                <a16:creationId xmlns:a16="http://schemas.microsoft.com/office/drawing/2014/main" id="{60D620CD-4293-43D3-8F0A-B77232EFDA9E}"/>
              </a:ext>
            </a:extLst>
          </p:cNvPr>
          <p:cNvPicPr preferRelativeResize="0"/>
          <p:nvPr/>
        </p:nvPicPr>
        <p:blipFill rotWithShape="1">
          <a:blip r:embed="rId3">
            <a:alphaModFix/>
          </a:blip>
          <a:srcRect l="11336" t="7856" r="20329" b="11066"/>
          <a:stretch/>
        </p:blipFill>
        <p:spPr>
          <a:xfrm>
            <a:off x="1079777" y="1727097"/>
            <a:ext cx="1357739" cy="1215537"/>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cxnSp>
        <p:nvCxnSpPr>
          <p:cNvPr id="10" name="Straight Arrow Connector 9">
            <a:extLst>
              <a:ext uri="{FF2B5EF4-FFF2-40B4-BE49-F238E27FC236}">
                <a16:creationId xmlns:a16="http://schemas.microsoft.com/office/drawing/2014/main" id="{9728BAAC-60FF-4314-B08F-D6BF4D078919}"/>
              </a:ext>
            </a:extLst>
          </p:cNvPr>
          <p:cNvCxnSpPr>
            <a:cxnSpLocks/>
          </p:cNvCxnSpPr>
          <p:nvPr/>
        </p:nvCxnSpPr>
        <p:spPr>
          <a:xfrm>
            <a:off x="2524226" y="1933641"/>
            <a:ext cx="2490952" cy="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77C11B2-7B57-49F9-A31E-923847C3BCC1}"/>
              </a:ext>
            </a:extLst>
          </p:cNvPr>
          <p:cNvCxnSpPr>
            <a:cxnSpLocks/>
          </p:cNvCxnSpPr>
          <p:nvPr/>
        </p:nvCxnSpPr>
        <p:spPr>
          <a:xfrm>
            <a:off x="2524226" y="2706152"/>
            <a:ext cx="748862" cy="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83AB1E0-E1A2-438E-8631-7E3A69C1BA2A}"/>
              </a:ext>
            </a:extLst>
          </p:cNvPr>
          <p:cNvSpPr txBox="1"/>
          <p:nvPr/>
        </p:nvSpPr>
        <p:spPr>
          <a:xfrm>
            <a:off x="5346254" y="1727097"/>
            <a:ext cx="2763360" cy="369332"/>
          </a:xfrm>
          <a:prstGeom prst="rect">
            <a:avLst/>
          </a:prstGeom>
          <a:noFill/>
        </p:spPr>
        <p:txBody>
          <a:bodyPr wrap="square" rtlCol="0">
            <a:spAutoFit/>
          </a:bodyPr>
          <a:lstStyle/>
          <a:p>
            <a:r>
              <a:rPr lang="en-US" dirty="0"/>
              <a:t>Patient Specific Information</a:t>
            </a:r>
          </a:p>
        </p:txBody>
      </p:sp>
      <p:sp>
        <p:nvSpPr>
          <p:cNvPr id="18" name="TextBox 17">
            <a:extLst>
              <a:ext uri="{FF2B5EF4-FFF2-40B4-BE49-F238E27FC236}">
                <a16:creationId xmlns:a16="http://schemas.microsoft.com/office/drawing/2014/main" id="{A531139D-9857-427D-815C-AD31D7D1AE04}"/>
              </a:ext>
            </a:extLst>
          </p:cNvPr>
          <p:cNvSpPr txBox="1"/>
          <p:nvPr/>
        </p:nvSpPr>
        <p:spPr>
          <a:xfrm>
            <a:off x="3359798" y="2497384"/>
            <a:ext cx="2763360" cy="369332"/>
          </a:xfrm>
          <a:prstGeom prst="rect">
            <a:avLst/>
          </a:prstGeom>
          <a:noFill/>
        </p:spPr>
        <p:txBody>
          <a:bodyPr wrap="square" rtlCol="0">
            <a:spAutoFit/>
          </a:bodyPr>
          <a:lstStyle/>
          <a:p>
            <a:r>
              <a:rPr lang="en-US" dirty="0"/>
              <a:t>Group Level Information</a:t>
            </a:r>
          </a:p>
        </p:txBody>
      </p:sp>
      <p:cxnSp>
        <p:nvCxnSpPr>
          <p:cNvPr id="20" name="Straight Arrow Connector 19">
            <a:extLst>
              <a:ext uri="{FF2B5EF4-FFF2-40B4-BE49-F238E27FC236}">
                <a16:creationId xmlns:a16="http://schemas.microsoft.com/office/drawing/2014/main" id="{F65C3DDA-9AFF-4EBD-B137-6EBC01102F29}"/>
              </a:ext>
            </a:extLst>
          </p:cNvPr>
          <p:cNvCxnSpPr>
            <a:cxnSpLocks/>
          </p:cNvCxnSpPr>
          <p:nvPr/>
        </p:nvCxnSpPr>
        <p:spPr>
          <a:xfrm flipH="1">
            <a:off x="4494916" y="2185093"/>
            <a:ext cx="2126375" cy="1803128"/>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265B8BF9-604C-4CE1-A527-E927ED1F7073}"/>
              </a:ext>
            </a:extLst>
          </p:cNvPr>
          <p:cNvSpPr/>
          <p:nvPr/>
        </p:nvSpPr>
        <p:spPr>
          <a:xfrm>
            <a:off x="880218" y="3599723"/>
            <a:ext cx="2116974" cy="205458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A51F4028-7783-4D7C-AF1F-C3A7DC97B752}"/>
              </a:ext>
            </a:extLst>
          </p:cNvPr>
          <p:cNvCxnSpPr>
            <a:cxnSpLocks/>
          </p:cNvCxnSpPr>
          <p:nvPr/>
        </p:nvCxnSpPr>
        <p:spPr>
          <a:xfrm flipH="1">
            <a:off x="1963631" y="2868993"/>
            <a:ext cx="1494703" cy="1082634"/>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99B35A1-5E8C-47D4-9E78-AC68CD4E0D8C}"/>
              </a:ext>
            </a:extLst>
          </p:cNvPr>
          <p:cNvSpPr txBox="1"/>
          <p:nvPr/>
        </p:nvSpPr>
        <p:spPr>
          <a:xfrm rot="16200000">
            <a:off x="-412688" y="2222973"/>
            <a:ext cx="2244224" cy="338554"/>
          </a:xfrm>
          <a:prstGeom prst="rect">
            <a:avLst/>
          </a:prstGeom>
          <a:noFill/>
        </p:spPr>
        <p:txBody>
          <a:bodyPr wrap="square" rtlCol="0">
            <a:spAutoFit/>
          </a:bodyPr>
          <a:lstStyle/>
          <a:p>
            <a:pPr algn="ctr"/>
            <a:r>
              <a:rPr lang="en-US" sz="1600" b="1" dirty="0">
                <a:solidFill>
                  <a:schemeClr val="accent2">
                    <a:lumMod val="50000"/>
                  </a:schemeClr>
                </a:solidFill>
              </a:rPr>
              <a:t>Generative Model</a:t>
            </a:r>
          </a:p>
        </p:txBody>
      </p:sp>
      <p:sp>
        <p:nvSpPr>
          <p:cNvPr id="27" name="TextBox 26">
            <a:extLst>
              <a:ext uri="{FF2B5EF4-FFF2-40B4-BE49-F238E27FC236}">
                <a16:creationId xmlns:a16="http://schemas.microsoft.com/office/drawing/2014/main" id="{456A48A0-ADC1-47B5-B552-916D696D2D20}"/>
              </a:ext>
            </a:extLst>
          </p:cNvPr>
          <p:cNvSpPr txBox="1"/>
          <p:nvPr/>
        </p:nvSpPr>
        <p:spPr>
          <a:xfrm rot="5400000">
            <a:off x="7408801" y="4457738"/>
            <a:ext cx="2054582" cy="338554"/>
          </a:xfrm>
          <a:prstGeom prst="rect">
            <a:avLst/>
          </a:prstGeom>
          <a:noFill/>
        </p:spPr>
        <p:txBody>
          <a:bodyPr wrap="square" rtlCol="0">
            <a:spAutoFit/>
          </a:bodyPr>
          <a:lstStyle/>
          <a:p>
            <a:pPr algn="ctr"/>
            <a:r>
              <a:rPr lang="en-US" sz="1600" b="1" dirty="0">
                <a:solidFill>
                  <a:schemeClr val="tx1">
                    <a:lumMod val="75000"/>
                    <a:lumOff val="25000"/>
                  </a:schemeClr>
                </a:solidFill>
              </a:rPr>
              <a:t>Discriminative Model</a:t>
            </a:r>
          </a:p>
        </p:txBody>
      </p:sp>
      <p:pic>
        <p:nvPicPr>
          <p:cNvPr id="30" name="Picture 2" descr="https://lh5.googleusercontent.com/NRZsFtnSfMnOMWwjkKYVgfPC-f-03YiYl-Q3PoS8Awmm_SuM5nsXZUvzHTaquT22R1R2v1ghWgaiw7posgfyU6J-N_euSzLVJZr35Jusl2RsK1N37nMnIbj1_3fv84K_RsG4AFSUl4k">
            <a:extLst>
              <a:ext uri="{FF2B5EF4-FFF2-40B4-BE49-F238E27FC236}">
                <a16:creationId xmlns:a16="http://schemas.microsoft.com/office/drawing/2014/main" id="{E01E0414-7C1F-403A-B7E9-18F0835FDD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8066" y="4077751"/>
            <a:ext cx="1494701" cy="997735"/>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B9DC908E-2B54-4396-AA6F-185577F1EBC6}"/>
              </a:ext>
            </a:extLst>
          </p:cNvPr>
          <p:cNvSpPr txBox="1"/>
          <p:nvPr/>
        </p:nvSpPr>
        <p:spPr>
          <a:xfrm>
            <a:off x="905145" y="5099027"/>
            <a:ext cx="2116973" cy="292388"/>
          </a:xfrm>
          <a:prstGeom prst="rect">
            <a:avLst/>
          </a:prstGeom>
          <a:noFill/>
        </p:spPr>
        <p:txBody>
          <a:bodyPr wrap="square" rtlCol="0">
            <a:spAutoFit/>
          </a:bodyPr>
          <a:lstStyle/>
          <a:p>
            <a:r>
              <a:rPr lang="en-US" sz="1300" b="1" dirty="0"/>
              <a:t>Representative Subnetwork</a:t>
            </a:r>
          </a:p>
        </p:txBody>
      </p:sp>
      <p:sp>
        <p:nvSpPr>
          <p:cNvPr id="36" name="Rectangle: Rounded Corners 35">
            <a:extLst>
              <a:ext uri="{FF2B5EF4-FFF2-40B4-BE49-F238E27FC236}">
                <a16:creationId xmlns:a16="http://schemas.microsoft.com/office/drawing/2014/main" id="{AA6E5104-6F22-4F01-A2D6-CA2074510D39}"/>
              </a:ext>
            </a:extLst>
          </p:cNvPr>
          <p:cNvSpPr/>
          <p:nvPr/>
        </p:nvSpPr>
        <p:spPr>
          <a:xfrm>
            <a:off x="3564750" y="4094408"/>
            <a:ext cx="1860332" cy="985345"/>
          </a:xfrm>
          <a:prstGeom prst="roundRect">
            <a:avLst/>
          </a:prstGeom>
          <a:solidFill>
            <a:schemeClr val="accent4">
              <a:lumMod val="20000"/>
              <a:lumOff val="80000"/>
            </a:schemeClr>
          </a:solidFill>
          <a:ln w="28575">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Regression Model</a:t>
            </a:r>
          </a:p>
        </p:txBody>
      </p:sp>
      <p:cxnSp>
        <p:nvCxnSpPr>
          <p:cNvPr id="38" name="Straight Arrow Connector 37">
            <a:extLst>
              <a:ext uri="{FF2B5EF4-FFF2-40B4-BE49-F238E27FC236}">
                <a16:creationId xmlns:a16="http://schemas.microsoft.com/office/drawing/2014/main" id="{BFB4CEA2-ED25-4263-B045-5D83C28D56BE}"/>
              </a:ext>
            </a:extLst>
          </p:cNvPr>
          <p:cNvCxnSpPr>
            <a:cxnSpLocks/>
          </p:cNvCxnSpPr>
          <p:nvPr/>
        </p:nvCxnSpPr>
        <p:spPr>
          <a:xfrm>
            <a:off x="5425082" y="4576618"/>
            <a:ext cx="748862" cy="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58B76FA-00C2-4F7E-8D7F-054E6F20071B}"/>
              </a:ext>
            </a:extLst>
          </p:cNvPr>
          <p:cNvSpPr txBox="1"/>
          <p:nvPr/>
        </p:nvSpPr>
        <p:spPr>
          <a:xfrm>
            <a:off x="6347364" y="4411741"/>
            <a:ext cx="1686912" cy="369332"/>
          </a:xfrm>
          <a:prstGeom prst="rect">
            <a:avLst/>
          </a:prstGeom>
          <a:noFill/>
        </p:spPr>
        <p:txBody>
          <a:bodyPr wrap="square" rtlCol="0">
            <a:spAutoFit/>
          </a:bodyPr>
          <a:lstStyle/>
          <a:p>
            <a:r>
              <a:rPr lang="en-US" dirty="0"/>
              <a:t>Clinical Severity</a:t>
            </a:r>
          </a:p>
        </p:txBody>
      </p:sp>
      <p:sp>
        <p:nvSpPr>
          <p:cNvPr id="3" name="Rectangle 2">
            <a:extLst>
              <a:ext uri="{FF2B5EF4-FFF2-40B4-BE49-F238E27FC236}">
                <a16:creationId xmlns:a16="http://schemas.microsoft.com/office/drawing/2014/main" id="{68453BAE-9696-432D-B4BB-16A6EF1916C3}"/>
              </a:ext>
            </a:extLst>
          </p:cNvPr>
          <p:cNvSpPr/>
          <p:nvPr/>
        </p:nvSpPr>
        <p:spPr>
          <a:xfrm>
            <a:off x="878701" y="1374420"/>
            <a:ext cx="7386598" cy="205458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21" name="Title 1">
            <a:extLst>
              <a:ext uri="{FF2B5EF4-FFF2-40B4-BE49-F238E27FC236}">
                <a16:creationId xmlns:a16="http://schemas.microsoft.com/office/drawing/2014/main" id="{B3969FA1-DB27-4828-A78E-3F2A77E21E8C}"/>
              </a:ext>
            </a:extLst>
          </p:cNvPr>
          <p:cNvSpPr txBox="1">
            <a:spLocks/>
          </p:cNvSpPr>
          <p:nvPr/>
        </p:nvSpPr>
        <p:spPr>
          <a:xfrm>
            <a:off x="0" y="-619760"/>
            <a:ext cx="9560689" cy="14509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Joint Model for Connectomics and Severity</a:t>
            </a:r>
          </a:p>
        </p:txBody>
      </p:sp>
      <p:cxnSp>
        <p:nvCxnSpPr>
          <p:cNvPr id="22" name="Straight Connector 21">
            <a:extLst>
              <a:ext uri="{FF2B5EF4-FFF2-40B4-BE49-F238E27FC236}">
                <a16:creationId xmlns:a16="http://schemas.microsoft.com/office/drawing/2014/main" id="{34721294-85DA-4E43-9E55-327EDC611EB7}"/>
              </a:ext>
            </a:extLst>
          </p:cNvPr>
          <p:cNvCxnSpPr/>
          <p:nvPr/>
        </p:nvCxnSpPr>
        <p:spPr>
          <a:xfrm>
            <a:off x="121920" y="831215"/>
            <a:ext cx="870712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26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13141</TotalTime>
  <Words>12721</Words>
  <Application>Microsoft Office PowerPoint</Application>
  <PresentationFormat>On-screen Show (4:3)</PresentationFormat>
  <Paragraphs>1239</Paragraphs>
  <Slides>78</Slides>
  <Notes>78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78</vt:i4>
      </vt:variant>
    </vt:vector>
  </HeadingPairs>
  <TitlesOfParts>
    <vt:vector size="83" baseType="lpstr">
      <vt:lpstr>Arial</vt:lpstr>
      <vt:lpstr>Calibri</vt:lpstr>
      <vt:lpstr>Calibri Light</vt:lpstr>
      <vt:lpstr>Times New Roman</vt:lpstr>
      <vt:lpstr>Retrospect</vt:lpstr>
      <vt:lpstr>Blending Generative Models with Deep Learning for Multidimensional Phenotypic Prediction from Brain Connectivity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Baselines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Baselines </vt:lpstr>
      <vt:lpstr>Baselines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Mapping Brain Connectivity to Behavior: from Network Optimization Frameworks to Deep-Generative Hybrid Models</dc:title>
  <dc:creator>Niharika Shimona D'Souza</dc:creator>
  <cp:lastModifiedBy>Niharika Shimona D'Souza</cp:lastModifiedBy>
  <cp:revision>383</cp:revision>
  <dcterms:created xsi:type="dcterms:W3CDTF">2020-08-09T14:38:51Z</dcterms:created>
  <dcterms:modified xsi:type="dcterms:W3CDTF">2021-11-12T23:27:43Z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2cd5554-7392-48bb-a738-f0f968bd337e_Enabled">
    <vt:lpwstr>true</vt:lpwstr>
  </property>
  <property fmtid="{D5CDD505-2E9C-101B-9397-08002B2CF9AE}" pid="3" name="MSIP_Label_72cd5554-7392-48bb-a738-f0f968bd337e_SetDate">
    <vt:lpwstr>2020-08-09T14:38:50Z</vt:lpwstr>
  </property>
  <property fmtid="{D5CDD505-2E9C-101B-9397-08002B2CF9AE}" pid="4" name="MSIP_Label_72cd5554-7392-48bb-a738-f0f968bd337e_Method">
    <vt:lpwstr>Standard</vt:lpwstr>
  </property>
  <property fmtid="{D5CDD505-2E9C-101B-9397-08002B2CF9AE}" pid="5" name="MSIP_Label_72cd5554-7392-48bb-a738-f0f968bd337e_Name">
    <vt:lpwstr>72cd5554-7392-48bb-a738-f0f968bd337e</vt:lpwstr>
  </property>
  <property fmtid="{D5CDD505-2E9C-101B-9397-08002B2CF9AE}" pid="6" name="MSIP_Label_72cd5554-7392-48bb-a738-f0f968bd337e_SiteId">
    <vt:lpwstr>9fa4f438-b1e6-473b-803f-86f8aedf0dec</vt:lpwstr>
  </property>
  <property fmtid="{D5CDD505-2E9C-101B-9397-08002B2CF9AE}" pid="7" name="MSIP_Label_72cd5554-7392-48bb-a738-f0f968bd337e_ActionId">
    <vt:lpwstr>f8e2f58e-fafb-4ba1-96c3-d88440e33669</vt:lpwstr>
  </property>
  <property fmtid="{D5CDD505-2E9C-101B-9397-08002B2CF9AE}" pid="8" name="MSIP_Label_72cd5554-7392-48bb-a738-f0f968bd337e_ContentBits">
    <vt:lpwstr>0</vt:lpwstr>
  </property>
</Properties>
</file>